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4"/>
  </p:sldMasterIdLst>
  <p:notesMasterIdLst>
    <p:notesMasterId r:id="rId17"/>
  </p:notesMasterIdLst>
  <p:handoutMasterIdLst>
    <p:handoutMasterId r:id="rId18"/>
  </p:handoutMasterIdLst>
  <p:sldIdLst>
    <p:sldId id="636" r:id="rId5"/>
    <p:sldId id="2147469146" r:id="rId6"/>
    <p:sldId id="2147469142" r:id="rId7"/>
    <p:sldId id="2147469143" r:id="rId8"/>
    <p:sldId id="2147469144" r:id="rId9"/>
    <p:sldId id="2147469145" r:id="rId10"/>
    <p:sldId id="639" r:id="rId11"/>
    <p:sldId id="2147469141" r:id="rId12"/>
    <p:sldId id="2812" r:id="rId13"/>
    <p:sldId id="2147469147" r:id="rId14"/>
    <p:sldId id="2147469148" r:id="rId15"/>
    <p:sldId id="643" r:id="rId16"/>
  </p:sldIdLst>
  <p:sldSz cx="12192000" cy="68580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1pPr>
    <a:lvl2pPr marL="4572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2pPr>
    <a:lvl3pPr marL="9144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3pPr>
    <a:lvl4pPr marL="13716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4pPr>
    <a:lvl5pPr marL="18288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kern="1200">
        <a:solidFill>
          <a:schemeClr val="tx1"/>
        </a:solidFill>
        <a:latin typeface="Arial" charset="0"/>
        <a:ea typeface="ヒラギノ角ゴ Pro W3" charset="-128"/>
        <a:cs typeface="ヒラギノ角ゴ Pro W3" charset="-128"/>
      </a:defRPr>
    </a:lvl9pPr>
  </p:defaultTextStyle>
  <p:extLst>
    <p:ext uri="{EFAFB233-063F-42B5-8137-9DF3F51BA10A}">
      <p15:sldGuideLst xmlns:p15="http://schemas.microsoft.com/office/powerpoint/2012/main">
        <p15:guide id="1" orient="horz" pos="2160" userDrawn="1">
          <p15:clr>
            <a:srgbClr val="A4A3A4"/>
          </p15:clr>
        </p15:guide>
        <p15:guide id="2" pos="25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race" initials="k" lastIdx="7" clrIdx="0"/>
  <p:cmAuthor id="1" name="Fernandez, Ted [USA]" initials="FT[" lastIdx="1" clrIdx="1"/>
  <p:cmAuthor id="2" name="Penny.Mefford" initials="PLM" lastIdx="3" clrIdx="2"/>
  <p:cmAuthor id="3" name="johnsc" initials="csj" lastIdx="2" clrIdx="3"/>
  <p:cmAuthor id="4" name="Jenkins, Daniel (CONTR)" initials="JD(" lastIdx="1"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66"/>
    <a:srgbClr val="595959"/>
    <a:srgbClr val="A1A1A1"/>
    <a:srgbClr val="0E1130"/>
    <a:srgbClr val="293340"/>
    <a:srgbClr val="213E9A"/>
    <a:srgbClr val="19204C"/>
    <a:srgbClr val="FEF5E8"/>
    <a:srgbClr val="77933C"/>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33" autoAdjust="0"/>
    <p:restoredTop sz="94692" autoAdjust="0"/>
  </p:normalViewPr>
  <p:slideViewPr>
    <p:cSldViewPr snapToObjects="1">
      <p:cViewPr varScale="1">
        <p:scale>
          <a:sx n="124" d="100"/>
          <a:sy n="124" d="100"/>
        </p:scale>
        <p:origin x="360" y="168"/>
      </p:cViewPr>
      <p:guideLst>
        <p:guide orient="horz" pos="2160"/>
        <p:guide pos="256"/>
      </p:guideLst>
    </p:cSldViewPr>
  </p:slideViewPr>
  <p:outlineViewPr>
    <p:cViewPr>
      <p:scale>
        <a:sx n="33" d="100"/>
        <a:sy n="33" d="100"/>
      </p:scale>
      <p:origin x="18" y="0"/>
    </p:cViewPr>
  </p:outlineViewPr>
  <p:notesTextViewPr>
    <p:cViewPr>
      <p:scale>
        <a:sx n="100" d="100"/>
        <a:sy n="100" d="100"/>
      </p:scale>
      <p:origin x="0" y="0"/>
    </p:cViewPr>
  </p:notesTextViewPr>
  <p:sorterViewPr>
    <p:cViewPr>
      <p:scale>
        <a:sx n="130" d="100"/>
        <a:sy n="130" d="100"/>
      </p:scale>
      <p:origin x="0" y="-8418"/>
    </p:cViewPr>
  </p:sorterViewPr>
  <p:notesViewPr>
    <p:cSldViewPr snapToObjects="1">
      <p:cViewPr varScale="1">
        <p:scale>
          <a:sx n="118" d="100"/>
          <a:sy n="118" d="100"/>
        </p:scale>
        <p:origin x="4336" y="21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smtClean="0">
                <a:latin typeface="+mn-lt"/>
                <a:ea typeface="+mn-ea"/>
                <a:cs typeface="+mn-cs"/>
              </a:defRPr>
            </a:lvl1pPr>
          </a:lstStyle>
          <a:p>
            <a:pPr>
              <a:defRPr/>
            </a:pPr>
            <a:fld id="{DF602F7B-3C60-0340-8F65-5D706F0CD99D}" type="datetime1">
              <a:rPr lang="en-US"/>
              <a:pPr>
                <a:defRPr/>
              </a:pPr>
              <a:t>5/7/25</a:t>
            </a:fld>
            <a:endParaRPr lang="en-US" dirty="0"/>
          </a:p>
        </p:txBody>
      </p:sp>
      <p:sp>
        <p:nvSpPr>
          <p:cNvPr id="4" name="Footer Placeholder 3"/>
          <p:cNvSpPr>
            <a:spLocks noGrp="1"/>
          </p:cNvSpPr>
          <p:nvPr>
            <p:ph type="ftr" sz="quarter" idx="2"/>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smtClean="0">
                <a:latin typeface="+mn-lt"/>
                <a:ea typeface="+mn-ea"/>
                <a:cs typeface="+mn-cs"/>
              </a:defRPr>
            </a:lvl1pPr>
          </a:lstStyle>
          <a:p>
            <a:pPr>
              <a:defRPr/>
            </a:pPr>
            <a:fld id="{C90FB65A-D16E-9F49-BD9B-8D220ECCC788}" type="slidenum">
              <a:rPr lang="en-US"/>
              <a:pPr>
                <a:defRPr/>
              </a:pPr>
              <a:t>‹#›</a:t>
            </a:fld>
            <a:endParaRPr lang="en-US" dirty="0"/>
          </a:p>
        </p:txBody>
      </p:sp>
    </p:spTree>
    <p:extLst>
      <p:ext uri="{BB962C8B-B14F-4D97-AF65-F5344CB8AC3E}">
        <p14:creationId xmlns:p14="http://schemas.microsoft.com/office/powerpoint/2010/main" val="22341071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smtClean="0">
                <a:latin typeface="+mn-lt"/>
                <a:ea typeface="+mn-ea"/>
                <a:cs typeface="+mn-cs"/>
              </a:defRPr>
            </a:lvl1pPr>
          </a:lstStyle>
          <a:p>
            <a:pPr>
              <a:defRPr/>
            </a:pPr>
            <a:fld id="{251A9E42-4B87-E94B-8E06-D88E87E2D8B6}" type="datetime1">
              <a:rPr lang="en-US"/>
              <a:pPr>
                <a:defRPr/>
              </a:pPr>
              <a:t>5/7/25</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30" tIns="46415" rIns="92830" bIns="46415" rtlCol="0" anchor="ctr"/>
          <a:lstStyle/>
          <a:p>
            <a:pPr lvl="0"/>
            <a:endParaRPr lang="en-US" noProof="0"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smtClean="0">
                <a:latin typeface="+mn-lt"/>
                <a:ea typeface="+mn-ea"/>
                <a:cs typeface="+mn-cs"/>
              </a:defRPr>
            </a:lvl1pPr>
          </a:lstStyle>
          <a:p>
            <a:pPr>
              <a:defRPr/>
            </a:pPr>
            <a:fld id="{62188366-2947-D844-B46D-D483AF8F9817}" type="slidenum">
              <a:rPr lang="en-US"/>
              <a:pPr>
                <a:defRPr/>
              </a:pPr>
              <a:t>‹#›</a:t>
            </a:fld>
            <a:endParaRPr lang="en-US" dirty="0"/>
          </a:p>
        </p:txBody>
      </p:sp>
    </p:spTree>
    <p:extLst>
      <p:ext uri="{BB962C8B-B14F-4D97-AF65-F5344CB8AC3E}">
        <p14:creationId xmlns:p14="http://schemas.microsoft.com/office/powerpoint/2010/main" val="4250815894"/>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ヒラギノ角ゴ Pro W3" charset="-128"/>
        <a:cs typeface="ヒラギノ角ゴ Pro W3" charset="-128"/>
      </a:defRPr>
    </a:lvl1pPr>
    <a:lvl2pPr marL="457200" algn="l" defTabSz="457200" rtl="0" fontAlgn="base">
      <a:spcBef>
        <a:spcPct val="30000"/>
      </a:spcBef>
      <a:spcAft>
        <a:spcPct val="0"/>
      </a:spcAft>
      <a:defRPr sz="1200" kern="1200">
        <a:solidFill>
          <a:schemeClr val="tx1"/>
        </a:solidFill>
        <a:latin typeface="+mn-lt"/>
        <a:ea typeface="ヒラギノ角ゴ Pro W3" charset="-128"/>
        <a:cs typeface="+mn-cs"/>
      </a:defRPr>
    </a:lvl2pPr>
    <a:lvl3pPr marL="914400" algn="l" defTabSz="457200" rtl="0" fontAlgn="base">
      <a:spcBef>
        <a:spcPct val="30000"/>
      </a:spcBef>
      <a:spcAft>
        <a:spcPct val="0"/>
      </a:spcAft>
      <a:defRPr sz="1200" kern="1200">
        <a:solidFill>
          <a:schemeClr val="tx1"/>
        </a:solidFill>
        <a:latin typeface="+mn-lt"/>
        <a:ea typeface="ヒラギノ角ゴ Pro W3" charset="-128"/>
        <a:cs typeface="+mn-cs"/>
      </a:defRPr>
    </a:lvl3pPr>
    <a:lvl4pPr marL="1371600" algn="l" defTabSz="457200" rtl="0" fontAlgn="base">
      <a:spcBef>
        <a:spcPct val="30000"/>
      </a:spcBef>
      <a:spcAft>
        <a:spcPct val="0"/>
      </a:spcAft>
      <a:defRPr sz="1200" kern="1200">
        <a:solidFill>
          <a:schemeClr val="tx1"/>
        </a:solidFill>
        <a:latin typeface="+mn-lt"/>
        <a:ea typeface="ヒラギノ角ゴ Pro W3" charset="-128"/>
        <a:cs typeface="+mn-cs"/>
      </a:defRPr>
    </a:lvl4pPr>
    <a:lvl5pPr marL="1828800" algn="l" defTabSz="457200" rtl="0" fontAlgn="base">
      <a:spcBef>
        <a:spcPct val="30000"/>
      </a:spcBef>
      <a:spcAft>
        <a:spcPct val="0"/>
      </a:spcAft>
      <a:defRPr sz="1200" kern="1200">
        <a:solidFill>
          <a:schemeClr val="tx1"/>
        </a:solidFill>
        <a:latin typeface="+mn-lt"/>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B1D048-17CF-F940-B0E4-B661842AB068}" type="slidenum">
              <a:rPr lang="en-US" smtClean="0"/>
              <a:t>8</a:t>
            </a:fld>
            <a:endParaRPr lang="en-US"/>
          </a:p>
        </p:txBody>
      </p:sp>
    </p:spTree>
    <p:extLst>
      <p:ext uri="{BB962C8B-B14F-4D97-AF65-F5344CB8AC3E}">
        <p14:creationId xmlns:p14="http://schemas.microsoft.com/office/powerpoint/2010/main" val="31443658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with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1468430"/>
          </a:xfrm>
          <a:prstGeom prst="rect">
            <a:avLst/>
          </a:prstGeom>
        </p:spPr>
        <p:txBody>
          <a:bodyPr anchor="b"/>
          <a:lstStyle>
            <a:lvl1pPr algn="ctr">
              <a:defRPr sz="4500" b="1" i="0">
                <a:solidFill>
                  <a:srgbClr val="0E1130"/>
                </a:solidFill>
                <a:latin typeface="STIX Two Text" pitchFamily="2" charset="0"/>
              </a:defRPr>
            </a:lvl1pPr>
          </a:lstStyle>
          <a:p>
            <a:r>
              <a:rPr lang="en-US" dirty="0"/>
              <a:t>CLICK TO EDIT MASTER TITLE STYLE</a:t>
            </a:r>
          </a:p>
        </p:txBody>
      </p:sp>
      <p:sp>
        <p:nvSpPr>
          <p:cNvPr id="3" name="Subtitle 2"/>
          <p:cNvSpPr>
            <a:spLocks noGrp="1"/>
          </p:cNvSpPr>
          <p:nvPr>
            <p:ph type="subTitle" idx="1"/>
          </p:nvPr>
        </p:nvSpPr>
        <p:spPr>
          <a:xfrm>
            <a:off x="1524000" y="3124211"/>
            <a:ext cx="9144000" cy="2133589"/>
          </a:xfrm>
          <a:prstGeom prst="rect">
            <a:avLst/>
          </a:prstGeom>
        </p:spPr>
        <p:txBody>
          <a:bodyPr/>
          <a:lstStyle>
            <a:lvl1pPr marL="0" indent="0" algn="ctr">
              <a:buNone/>
              <a:defRPr sz="1800">
                <a:solidFill>
                  <a:srgbClr val="29334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9" name="Rectangle 8">
            <a:extLst>
              <a:ext uri="{FF2B5EF4-FFF2-40B4-BE49-F238E27FC236}">
                <a16:creationId xmlns:a16="http://schemas.microsoft.com/office/drawing/2014/main" id="{53EFCF92-EBE6-32A1-D990-38D7E6F22D4E}"/>
              </a:ext>
            </a:extLst>
          </p:cNvPr>
          <p:cNvSpPr/>
          <p:nvPr userDrawn="1"/>
        </p:nvSpPr>
        <p:spPr>
          <a:xfrm>
            <a:off x="-30480" y="5741239"/>
            <a:ext cx="12252960" cy="1192956"/>
          </a:xfrm>
          <a:prstGeom prst="rect">
            <a:avLst/>
          </a:prstGeom>
          <a:solidFill>
            <a:srgbClr val="0E113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ine 2">
            <a:extLst>
              <a:ext uri="{FF2B5EF4-FFF2-40B4-BE49-F238E27FC236}">
                <a16:creationId xmlns:a16="http://schemas.microsoft.com/office/drawing/2014/main" id="{05E38AC4-98C1-815B-7629-81B62C5926C9}"/>
              </a:ext>
            </a:extLst>
          </p:cNvPr>
          <p:cNvSpPr>
            <a:spLocks noChangeShapeType="1"/>
          </p:cNvSpPr>
          <p:nvPr userDrawn="1"/>
        </p:nvSpPr>
        <p:spPr bwMode="auto">
          <a:xfrm>
            <a:off x="1524000" y="2895600"/>
            <a:ext cx="9144000" cy="0"/>
          </a:xfrm>
          <a:prstGeom prst="line">
            <a:avLst/>
          </a:prstGeom>
          <a:noFill/>
          <a:ln w="12700">
            <a:solidFill>
              <a:schemeClr val="bg1">
                <a:lumMod val="65000"/>
              </a:schemeClr>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13" name="Line 2">
            <a:extLst>
              <a:ext uri="{FF2B5EF4-FFF2-40B4-BE49-F238E27FC236}">
                <a16:creationId xmlns:a16="http://schemas.microsoft.com/office/drawing/2014/main" id="{AED6D91E-DE09-E4DD-FFE1-FE3558F5475E}"/>
              </a:ext>
            </a:extLst>
          </p:cNvPr>
          <p:cNvSpPr>
            <a:spLocks noChangeShapeType="1"/>
          </p:cNvSpPr>
          <p:nvPr userDrawn="1"/>
        </p:nvSpPr>
        <p:spPr bwMode="auto">
          <a:xfrm>
            <a:off x="-30480" y="5741239"/>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14" name="Picture 13">
            <a:extLst>
              <a:ext uri="{FF2B5EF4-FFF2-40B4-BE49-F238E27FC236}">
                <a16:creationId xmlns:a16="http://schemas.microsoft.com/office/drawing/2014/main" id="{F8D551BE-F105-63E5-4C06-8E1FB4F51785}"/>
              </a:ext>
            </a:extLst>
          </p:cNvPr>
          <p:cNvPicPr>
            <a:picLocks noChangeAspect="1"/>
          </p:cNvPicPr>
          <p:nvPr userDrawn="1"/>
        </p:nvPicPr>
        <p:blipFill>
          <a:blip r:embed="rId2"/>
          <a:srcRect/>
          <a:stretch/>
        </p:blipFill>
        <p:spPr>
          <a:xfrm>
            <a:off x="7848600" y="6046047"/>
            <a:ext cx="3808115" cy="622202"/>
          </a:xfrm>
          <a:prstGeom prst="rect">
            <a:avLst/>
          </a:prstGeom>
        </p:spPr>
      </p:pic>
    </p:spTree>
    <p:extLst>
      <p:ext uri="{BB962C8B-B14F-4D97-AF65-F5344CB8AC3E}">
        <p14:creationId xmlns:p14="http://schemas.microsoft.com/office/powerpoint/2010/main" val="1253481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Bar and Heavy Bullet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9D2714-32F1-2C75-6C7B-6B85ACA64B95}"/>
              </a:ext>
            </a:extLst>
          </p:cNvPr>
          <p:cNvSpPr/>
          <p:nvPr userDrawn="1"/>
        </p:nvSpPr>
        <p:spPr>
          <a:xfrm>
            <a:off x="-30480" y="0"/>
            <a:ext cx="12252960" cy="1139952"/>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Line 2">
            <a:extLst>
              <a:ext uri="{FF2B5EF4-FFF2-40B4-BE49-F238E27FC236}">
                <a16:creationId xmlns:a16="http://schemas.microsoft.com/office/drawing/2014/main" id="{C416BF7B-F06A-A578-776E-3959D80B7239}"/>
              </a:ext>
            </a:extLst>
          </p:cNvPr>
          <p:cNvSpPr>
            <a:spLocks noChangeShapeType="1"/>
          </p:cNvSpPr>
          <p:nvPr userDrawn="1"/>
        </p:nvSpPr>
        <p:spPr bwMode="auto">
          <a:xfrm>
            <a:off x="-30480" y="1139952"/>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5" name="Line 2">
            <a:extLst>
              <a:ext uri="{FF2B5EF4-FFF2-40B4-BE49-F238E27FC236}">
                <a16:creationId xmlns:a16="http://schemas.microsoft.com/office/drawing/2014/main" id="{A8E532BE-093B-B577-CA70-D67C8F555A80}"/>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2" name="Title 1"/>
          <p:cNvSpPr>
            <a:spLocks noGrp="1"/>
          </p:cNvSpPr>
          <p:nvPr>
            <p:ph type="title"/>
          </p:nvPr>
        </p:nvSpPr>
        <p:spPr>
          <a:xfrm>
            <a:off x="304800" y="304800"/>
            <a:ext cx="11684000" cy="685800"/>
          </a:xfrm>
          <a:prstGeom prst="rect">
            <a:avLst/>
          </a:prstGeom>
        </p:spPr>
        <p:txBody>
          <a:bodyPr lIns="0" tIns="0" rIns="0" bIns="0"/>
          <a:lstStyle>
            <a:lvl1pPr algn="l">
              <a:defRPr sz="3200" b="1" i="1">
                <a:solidFill>
                  <a:srgbClr val="FFFFFF"/>
                </a:solidFill>
              </a:defRPr>
            </a:lvl1pPr>
          </a:lstStyle>
          <a:p>
            <a:r>
              <a:rPr lang="en-US" dirty="0"/>
              <a:t>Click to edit Master title style</a:t>
            </a:r>
          </a:p>
        </p:txBody>
      </p:sp>
      <p:sp>
        <p:nvSpPr>
          <p:cNvPr id="12" name="Content Placeholder 11"/>
          <p:cNvSpPr>
            <a:spLocks noGrp="1"/>
          </p:cNvSpPr>
          <p:nvPr>
            <p:ph sz="quarter" idx="12"/>
          </p:nvPr>
        </p:nvSpPr>
        <p:spPr>
          <a:xfrm>
            <a:off x="406400" y="1447800"/>
            <a:ext cx="11379200" cy="4876800"/>
          </a:xfrm>
          <a:prstGeom prst="rect">
            <a:avLst/>
          </a:prstGeom>
        </p:spPr>
        <p:txBody>
          <a:bodyPr vert="horz" lIns="0" tIns="0" rIns="0" bIns="0"/>
          <a:lstStyle>
            <a:lvl1pPr>
              <a:buClr>
                <a:srgbClr val="213E9A"/>
              </a:buClr>
              <a:defRPr sz="2400"/>
            </a:lvl1pPr>
            <a:lvl2pPr>
              <a:buClr>
                <a:srgbClr val="213E9A"/>
              </a:buClr>
              <a:defRPr sz="2000"/>
            </a:lvl2pPr>
            <a:lvl3pPr>
              <a:buClr>
                <a:srgbClr val="213E9A"/>
              </a:buClr>
              <a:defRPr sz="1800"/>
            </a:lvl3pPr>
            <a:lvl4pPr>
              <a:buClr>
                <a:srgbClr val="213E9A"/>
              </a:buClr>
              <a:defRPr sz="1600"/>
            </a:lvl4pPr>
            <a:lvl5pPr>
              <a:buClr>
                <a:srgbClr val="213E9A"/>
              </a:buCl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4A32A62A-B62C-F6AC-0BAA-67E044C98ABF}"/>
              </a:ext>
            </a:extLst>
          </p:cNvPr>
          <p:cNvPicPr>
            <a:picLocks noChangeAspect="1"/>
          </p:cNvPicPr>
          <p:nvPr userDrawn="1"/>
        </p:nvPicPr>
        <p:blipFill>
          <a:blip r:embed="rId2"/>
          <a:srcRect/>
          <a:stretch/>
        </p:blipFill>
        <p:spPr>
          <a:xfrm>
            <a:off x="9296400" y="6324600"/>
            <a:ext cx="2530122" cy="41781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Bullet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7EADAE-8594-EC72-DE2A-4885274AA11B}"/>
              </a:ext>
            </a:extLst>
          </p:cNvPr>
          <p:cNvSpPr/>
          <p:nvPr userDrawn="1"/>
        </p:nvSpPr>
        <p:spPr>
          <a:xfrm>
            <a:off x="-30480" y="0"/>
            <a:ext cx="12252960" cy="1139952"/>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Line 2">
            <a:extLst>
              <a:ext uri="{FF2B5EF4-FFF2-40B4-BE49-F238E27FC236}">
                <a16:creationId xmlns:a16="http://schemas.microsoft.com/office/drawing/2014/main" id="{C7E97753-7AE7-61CD-C28E-CC4B727FC36F}"/>
              </a:ext>
            </a:extLst>
          </p:cNvPr>
          <p:cNvSpPr>
            <a:spLocks noChangeShapeType="1"/>
          </p:cNvSpPr>
          <p:nvPr userDrawn="1"/>
        </p:nvSpPr>
        <p:spPr bwMode="auto">
          <a:xfrm>
            <a:off x="-30480" y="1139952"/>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3" name="Content Placeholder 2"/>
          <p:cNvSpPr>
            <a:spLocks noGrp="1"/>
          </p:cNvSpPr>
          <p:nvPr>
            <p:ph sz="half" idx="1"/>
          </p:nvPr>
        </p:nvSpPr>
        <p:spPr>
          <a:xfrm>
            <a:off x="4064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Content Placeholder 2"/>
          <p:cNvSpPr>
            <a:spLocks noGrp="1"/>
          </p:cNvSpPr>
          <p:nvPr>
            <p:ph sz="half" idx="12"/>
          </p:nvPr>
        </p:nvSpPr>
        <p:spPr>
          <a:xfrm>
            <a:off x="66040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Line 2">
            <a:extLst>
              <a:ext uri="{FF2B5EF4-FFF2-40B4-BE49-F238E27FC236}">
                <a16:creationId xmlns:a16="http://schemas.microsoft.com/office/drawing/2014/main" id="{ADD3603B-CE0D-5A82-2851-F47C38B2B77D}"/>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15" name="Title 1">
            <a:extLst>
              <a:ext uri="{FF2B5EF4-FFF2-40B4-BE49-F238E27FC236}">
                <a16:creationId xmlns:a16="http://schemas.microsoft.com/office/drawing/2014/main" id="{0C99B006-F632-9E65-CB2A-F169604EB6D8}"/>
              </a:ext>
            </a:extLst>
          </p:cNvPr>
          <p:cNvSpPr>
            <a:spLocks noGrp="1"/>
          </p:cNvSpPr>
          <p:nvPr>
            <p:ph type="title"/>
          </p:nvPr>
        </p:nvSpPr>
        <p:spPr>
          <a:xfrm>
            <a:off x="406400" y="378378"/>
            <a:ext cx="8705513" cy="685800"/>
          </a:xfrm>
          <a:prstGeom prst="rect">
            <a:avLst/>
          </a:prstGeom>
        </p:spPr>
        <p:txBody>
          <a:bodyPr lIns="0" tIns="0" rIns="0" bIns="0"/>
          <a:lstStyle>
            <a:lvl1pPr algn="l">
              <a:defRPr sz="3200" b="1" i="1">
                <a:solidFill>
                  <a:srgbClr val="FFFFFF"/>
                </a:solidFill>
              </a:defRPr>
            </a:lvl1pPr>
          </a:lstStyle>
          <a:p>
            <a:r>
              <a:rPr lang="en-US" dirty="0"/>
              <a:t>Click to edit Master title style</a:t>
            </a:r>
          </a:p>
        </p:txBody>
      </p:sp>
      <p:pic>
        <p:nvPicPr>
          <p:cNvPr id="4" name="Picture 3">
            <a:extLst>
              <a:ext uri="{FF2B5EF4-FFF2-40B4-BE49-F238E27FC236}">
                <a16:creationId xmlns:a16="http://schemas.microsoft.com/office/drawing/2014/main" id="{4E3C81A2-CC44-32F6-F1D4-77B0A8847881}"/>
              </a:ext>
            </a:extLst>
          </p:cNvPr>
          <p:cNvPicPr>
            <a:picLocks noChangeAspect="1"/>
          </p:cNvPicPr>
          <p:nvPr userDrawn="1"/>
        </p:nvPicPr>
        <p:blipFill>
          <a:blip r:embed="rId2"/>
          <a:srcRect/>
          <a:stretch/>
        </p:blipFill>
        <p:spPr>
          <a:xfrm>
            <a:off x="9296400" y="6324600"/>
            <a:ext cx="2530122" cy="41781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b="1" i="1">
                <a:solidFill>
                  <a:srgbClr val="213E9A"/>
                </a:solidFill>
                <a:latin typeface="STIX Two Text" pitchFamily="2"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solidFill>
                  <a:srgbClr val="29334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Line 2">
            <a:extLst>
              <a:ext uri="{FF2B5EF4-FFF2-40B4-BE49-F238E27FC236}">
                <a16:creationId xmlns:a16="http://schemas.microsoft.com/office/drawing/2014/main" id="{E5EC7BA6-D672-B8C9-9175-950211E07275}"/>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5" name="Picture 4">
            <a:extLst>
              <a:ext uri="{FF2B5EF4-FFF2-40B4-BE49-F238E27FC236}">
                <a16:creationId xmlns:a16="http://schemas.microsoft.com/office/drawing/2014/main" id="{E9FB143E-FBDE-A66C-9ABC-EE4FFCA02C90}"/>
              </a:ext>
            </a:extLst>
          </p:cNvPr>
          <p:cNvPicPr>
            <a:picLocks noChangeAspect="1"/>
          </p:cNvPicPr>
          <p:nvPr userDrawn="1"/>
        </p:nvPicPr>
        <p:blipFill>
          <a:blip r:embed="rId2"/>
          <a:srcRect/>
          <a:stretch/>
        </p:blipFill>
        <p:spPr>
          <a:xfrm>
            <a:off x="9220200" y="6338331"/>
            <a:ext cx="2666978" cy="443469"/>
          </a:xfrm>
          <a:prstGeom prst="rect">
            <a:avLst/>
          </a:prstGeom>
        </p:spPr>
      </p:pic>
    </p:spTree>
    <p:extLst>
      <p:ext uri="{BB962C8B-B14F-4D97-AF65-F5344CB8AC3E}">
        <p14:creationId xmlns:p14="http://schemas.microsoft.com/office/powerpoint/2010/main" val="644176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31AE54-B5A4-3758-D0DB-69AFAAD6AB75}"/>
              </a:ext>
            </a:extLst>
          </p:cNvPr>
          <p:cNvSpPr/>
          <p:nvPr userDrawn="1"/>
        </p:nvSpPr>
        <p:spPr>
          <a:xfrm>
            <a:off x="0" y="0"/>
            <a:ext cx="12192000" cy="6858000"/>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Line 2">
            <a:extLst>
              <a:ext uri="{FF2B5EF4-FFF2-40B4-BE49-F238E27FC236}">
                <a16:creationId xmlns:a16="http://schemas.microsoft.com/office/drawing/2014/main" id="{AAB36105-C5D0-246E-1CE9-223BB52DAB62}"/>
              </a:ext>
            </a:extLst>
          </p:cNvPr>
          <p:cNvSpPr>
            <a:spLocks noChangeAspect="1" noChangeShapeType="1"/>
          </p:cNvSpPr>
          <p:nvPr userDrawn="1"/>
        </p:nvSpPr>
        <p:spPr bwMode="auto">
          <a:xfrm>
            <a:off x="-38100" y="5715001"/>
            <a:ext cx="12268200" cy="0"/>
          </a:xfrm>
          <a:prstGeom prst="line">
            <a:avLst/>
          </a:prstGeom>
          <a:noFill/>
          <a:ln w="12700">
            <a:solidFill>
              <a:schemeClr val="bg1"/>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2" name="Picture 1">
            <a:extLst>
              <a:ext uri="{FF2B5EF4-FFF2-40B4-BE49-F238E27FC236}">
                <a16:creationId xmlns:a16="http://schemas.microsoft.com/office/drawing/2014/main" id="{B8BBB60C-10C0-3540-4CD4-A2A1937DFB7F}"/>
              </a:ext>
            </a:extLst>
          </p:cNvPr>
          <p:cNvPicPr>
            <a:picLocks noChangeAspect="1"/>
          </p:cNvPicPr>
          <p:nvPr userDrawn="1"/>
        </p:nvPicPr>
        <p:blipFill>
          <a:blip r:embed="rId2"/>
          <a:srcRect/>
          <a:stretch/>
        </p:blipFill>
        <p:spPr>
          <a:xfrm>
            <a:off x="1439632" y="2362203"/>
            <a:ext cx="9312735" cy="1521596"/>
          </a:xfrm>
          <a:prstGeom prst="rect">
            <a:avLst/>
          </a:prstGeom>
        </p:spPr>
      </p:pic>
    </p:spTree>
    <p:extLst>
      <p:ext uri="{BB962C8B-B14F-4D97-AF65-F5344CB8AC3E}">
        <p14:creationId xmlns:p14="http://schemas.microsoft.com/office/powerpoint/2010/main" val="1939356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356D-7050-CF4E-ACB6-EC62E19667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5514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and 2 Photos_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7168898" y="3429000"/>
            <a:ext cx="5023103" cy="3429000"/>
          </a:xfrm>
          <a:noFill/>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7168896" y="0"/>
            <a:ext cx="5023104" cy="3429000"/>
          </a:xfrm>
          <a:noFill/>
          <a:ln>
            <a:noFill/>
          </a:ln>
        </p:spPr>
        <p:txBody>
          <a:bodyPr/>
          <a:lstStyle>
            <a:lvl1pPr marL="228594" marR="0" indent="-228594" algn="l" defTabSz="914377" rtl="0" eaLnBrk="1" fontAlgn="auto" latinLnBrk="0" hangingPunct="1">
              <a:lnSpc>
                <a:spcPct val="90000"/>
              </a:lnSpc>
              <a:spcBef>
                <a:spcPts val="1000"/>
              </a:spcBef>
              <a:spcAft>
                <a:spcPts val="0"/>
              </a:spcAft>
              <a:buClrTx/>
              <a:buSzTx/>
              <a:buFontTx/>
              <a:buNone/>
              <a:tabLst/>
              <a:defRPr>
                <a:solidFill>
                  <a:srgbClr val="000F7E"/>
                </a:solidFill>
                <a:latin typeface="Arial" panose="020B0604020202020204" pitchFamily="34" charset="0"/>
                <a:cs typeface="Arial" panose="020B0604020202020204" pitchFamily="34" charset="0"/>
              </a:defRPr>
            </a:lvl1pPr>
          </a:lstStyle>
          <a:p>
            <a:pPr marL="228594" marR="0" lvl="0" indent="-228594" algn="l" defTabSz="914377" rtl="0" eaLnBrk="1" fontAlgn="auto" latinLnBrk="0" hangingPunct="1">
              <a:lnSpc>
                <a:spcPct val="90000"/>
              </a:lnSpc>
              <a:spcBef>
                <a:spcPts val="1000"/>
              </a:spcBef>
              <a:spcAft>
                <a:spcPts val="0"/>
              </a:spcAft>
              <a:buClrTx/>
              <a:buSzTx/>
              <a:buFontTx/>
              <a:buNone/>
              <a:tabLst/>
              <a:defRPr/>
            </a:pPr>
            <a:r>
              <a:rPr lang="en-US" dirty="0"/>
              <a:t>Click icon to add picture</a:t>
            </a:r>
          </a:p>
          <a:p>
            <a:endParaRPr lang="en-US" dirty="0"/>
          </a:p>
        </p:txBody>
      </p:sp>
      <p:sp>
        <p:nvSpPr>
          <p:cNvPr id="21" name="Text Placeholder 9">
            <a:extLst>
              <a:ext uri="{FF2B5EF4-FFF2-40B4-BE49-F238E27FC236}">
                <a16:creationId xmlns:a16="http://schemas.microsoft.com/office/drawing/2014/main" id="{B4117486-5C49-E242-8CBE-03C8F8711246}"/>
              </a:ext>
            </a:extLst>
          </p:cNvPr>
          <p:cNvSpPr>
            <a:spLocks noGrp="1"/>
          </p:cNvSpPr>
          <p:nvPr>
            <p:ph type="body" sz="quarter" idx="14" hasCustomPrompt="1"/>
          </p:nvPr>
        </p:nvSpPr>
        <p:spPr>
          <a:xfrm>
            <a:off x="609600" y="609600"/>
            <a:ext cx="6031157" cy="890016"/>
          </a:xfrm>
        </p:spPr>
        <p:txBody>
          <a:bodyPr lIns="0" tIns="0" rIns="0" bIns="0">
            <a:noAutofit/>
          </a:bodyPr>
          <a:lstStyle>
            <a:lvl1pPr marL="0" indent="0">
              <a:lnSpc>
                <a:spcPct val="100000"/>
              </a:lnSpc>
              <a:spcBef>
                <a:spcPts val="0"/>
              </a:spcBef>
              <a:buNone/>
              <a:defRPr sz="32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4" name="Text Placeholder 13">
            <a:extLst>
              <a:ext uri="{FF2B5EF4-FFF2-40B4-BE49-F238E27FC236}">
                <a16:creationId xmlns:a16="http://schemas.microsoft.com/office/drawing/2014/main" id="{FE409C5D-AFD1-7745-A713-F12280BE810D}"/>
              </a:ext>
            </a:extLst>
          </p:cNvPr>
          <p:cNvSpPr>
            <a:spLocks noGrp="1"/>
          </p:cNvSpPr>
          <p:nvPr>
            <p:ph type="body" sz="quarter" idx="19" hasCustomPrompt="1"/>
          </p:nvPr>
        </p:nvSpPr>
        <p:spPr>
          <a:xfrm>
            <a:off x="5162146" y="5894428"/>
            <a:ext cx="2007005" cy="566907"/>
          </a:xfrm>
        </p:spPr>
        <p:txBody>
          <a:bodyPr lIns="0" tIns="0" rIns="0" bIns="0"/>
          <a:lstStyle>
            <a:lvl1pPr marL="0" indent="0">
              <a:lnSpc>
                <a:spcPct val="100000"/>
              </a:lnSpc>
              <a:spcBef>
                <a:spcPts val="0"/>
              </a:spcBef>
              <a:buNone/>
              <a:defRPr sz="933"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AE46F9CE-9C02-284E-A17F-0C31F82B2F5B}"/>
              </a:ext>
            </a:extLst>
          </p:cNvPr>
          <p:cNvSpPr>
            <a:spLocks noGrp="1"/>
          </p:cNvSpPr>
          <p:nvPr>
            <p:ph type="body" sz="quarter" idx="20" hasCustomPrompt="1"/>
          </p:nvPr>
        </p:nvSpPr>
        <p:spPr>
          <a:xfrm>
            <a:off x="609601" y="1524000"/>
            <a:ext cx="6034617" cy="4260851"/>
          </a:xfrm>
        </p:spPr>
        <p:txBody>
          <a:bodyPr lIns="0" tIns="0" rIns="0" bIns="0">
            <a:noAutofit/>
          </a:bodyPr>
          <a:lstStyle>
            <a:lvl1pPr marL="243834" indent="-243834">
              <a:lnSpc>
                <a:spcPct val="100000"/>
              </a:lnSpc>
              <a:spcBef>
                <a:spcPts val="800"/>
              </a:spcBef>
              <a:defRPr/>
            </a:lvl1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6744534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Interior Slide Sty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9969B-D1C5-C34E-BB2C-BF8385783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BAE4E3-8FE3-3046-87BB-4EA60315E415}"/>
              </a:ext>
            </a:extLst>
          </p:cNvPr>
          <p:cNvSpPr>
            <a:spLocks noGrp="1"/>
          </p:cNvSpPr>
          <p:nvPr>
            <p:ph idx="1"/>
          </p:nvPr>
        </p:nvSpPr>
        <p:spPr>
          <a:xfrm>
            <a:off x="838200" y="1825625"/>
            <a:ext cx="10515600" cy="3819801"/>
          </a:xfrm>
        </p:spPr>
        <p:txBody>
          <a:bodyPr/>
          <a:lstStyle>
            <a:lvl1pPr>
              <a:defRPr b="1">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7FE2EA99-FD5B-704E-9B7F-8FBD232E84FB}"/>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3">
            <a:extLst>
              <a:ext uri="{FF2B5EF4-FFF2-40B4-BE49-F238E27FC236}">
                <a16:creationId xmlns:a16="http://schemas.microsoft.com/office/drawing/2014/main" id="{832148FE-8518-3F46-8B4B-04372D63AEF6}"/>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5/7/25</a:t>
            </a:fld>
            <a:endParaRPr lang="en-US" dirty="0"/>
          </a:p>
        </p:txBody>
      </p:sp>
      <p:sp>
        <p:nvSpPr>
          <p:cNvPr id="9" name="Footer Placeholder 4">
            <a:extLst>
              <a:ext uri="{FF2B5EF4-FFF2-40B4-BE49-F238E27FC236}">
                <a16:creationId xmlns:a16="http://schemas.microsoft.com/office/drawing/2014/main" id="{5D72A474-AC01-4348-9D15-FE0A0976CB86}"/>
              </a:ext>
            </a:extLst>
          </p:cNvPr>
          <p:cNvSpPr>
            <a:spLocks noGrp="1"/>
          </p:cNvSpPr>
          <p:nvPr>
            <p:ph type="ftr" sz="quarter" idx="11"/>
          </p:nvPr>
        </p:nvSpPr>
        <p:spPr>
          <a:xfrm>
            <a:off x="2627243" y="6263061"/>
            <a:ext cx="4210878" cy="365125"/>
          </a:xfrm>
        </p:spPr>
        <p:txBody>
          <a:bodyPr/>
          <a:lstStyle>
            <a:lvl1pPr algn="ctr">
              <a:defRPr/>
            </a:lvl1pPr>
          </a:lstStyle>
          <a:p>
            <a:endParaRPr lang="en-US" dirty="0"/>
          </a:p>
        </p:txBody>
      </p:sp>
      <p:sp>
        <p:nvSpPr>
          <p:cNvPr id="10" name="Slide Number Placeholder 5">
            <a:extLst>
              <a:ext uri="{FF2B5EF4-FFF2-40B4-BE49-F238E27FC236}">
                <a16:creationId xmlns:a16="http://schemas.microsoft.com/office/drawing/2014/main" id="{01FDEB76-7905-0D43-8C06-20123B6A863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dirty="0"/>
          </a:p>
        </p:txBody>
      </p:sp>
      <p:pic>
        <p:nvPicPr>
          <p:cNvPr id="11" name="Picture 10" descr="Text&#10;&#10;Description automatically generated">
            <a:extLst>
              <a:ext uri="{FF2B5EF4-FFF2-40B4-BE49-F238E27FC236}">
                <a16:creationId xmlns:a16="http://schemas.microsoft.com/office/drawing/2014/main" id="{D622EEA5-5598-FD40-BC94-2E70A9BD9995}"/>
              </a:ext>
            </a:extLst>
          </p:cNvPr>
          <p:cNvPicPr>
            <a:picLocks noChangeAspect="1"/>
          </p:cNvPicPr>
          <p:nvPr userDrawn="1"/>
        </p:nvPicPr>
        <p:blipFill>
          <a:blip r:embed="rId2"/>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1976451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6477000"/>
            <a:ext cx="121920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Slide Number Placeholder 5"/>
          <p:cNvSpPr>
            <a:spLocks noGrp="1"/>
          </p:cNvSpPr>
          <p:nvPr>
            <p:ph type="sldNum" sz="quarter" idx="4"/>
          </p:nvPr>
        </p:nvSpPr>
        <p:spPr>
          <a:xfrm>
            <a:off x="8737600" y="6477001"/>
            <a:ext cx="3048000" cy="244475"/>
          </a:xfrm>
          <a:prstGeom prst="rect">
            <a:avLst/>
          </a:prstGeom>
        </p:spPr>
        <p:txBody>
          <a:bodyPr lIns="0" tIns="0" rIns="0" bIns="0" anchor="b"/>
          <a:lstStyle>
            <a:lvl1pPr algn="r" fontAlgn="auto">
              <a:spcBef>
                <a:spcPts val="0"/>
              </a:spcBef>
              <a:spcAft>
                <a:spcPts val="0"/>
              </a:spcAft>
              <a:defRPr sz="900" smtClean="0">
                <a:solidFill>
                  <a:schemeClr val="bg1">
                    <a:lumMod val="75000"/>
                  </a:schemeClr>
                </a:solidFill>
                <a:latin typeface="+mn-lt"/>
                <a:ea typeface="+mn-ea"/>
                <a:cs typeface="+mn-cs"/>
              </a:defRPr>
            </a:lvl1pPr>
          </a:lstStyle>
          <a:p>
            <a:pPr>
              <a:defRPr/>
            </a:pPr>
            <a:fld id="{300230B3-7374-E847-8B17-66836C494C7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8" r:id="rId1"/>
    <p:sldLayoutId id="2147483705" r:id="rId2"/>
    <p:sldLayoutId id="2147483715" r:id="rId3"/>
    <p:sldLayoutId id="2147483731" r:id="rId4"/>
    <p:sldLayoutId id="2147483732" r:id="rId5"/>
    <p:sldLayoutId id="2147483733" r:id="rId6"/>
    <p:sldLayoutId id="2147483734" r:id="rId7"/>
    <p:sldLayoutId id="2147483735" r:id="rId8"/>
  </p:sldLayoutIdLst>
  <p:hf hdr="0" ftr="0" dt="0"/>
  <p:txStyles>
    <p:titleStyle>
      <a:lvl1pPr algn="l" defTabSz="457200" rtl="0" eaLnBrk="1" fontAlgn="base" hangingPunct="1">
        <a:spcBef>
          <a:spcPct val="0"/>
        </a:spcBef>
        <a:spcAft>
          <a:spcPct val="0"/>
        </a:spcAft>
        <a:defRPr sz="4000" kern="1200">
          <a:solidFill>
            <a:schemeClr val="accent1"/>
          </a:solidFill>
          <a:latin typeface="+mj-lt"/>
          <a:ea typeface="ヒラギノ角ゴ Pro W3" charset="-128"/>
          <a:cs typeface="ヒラギノ角ゴ Pro W3" charset="-128"/>
        </a:defRPr>
      </a:lvl1pPr>
      <a:lvl2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2pPr>
      <a:lvl3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3pPr>
      <a:lvl4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4pPr>
      <a:lvl5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5pPr>
      <a:lvl6pPr marL="4572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6pPr>
      <a:lvl7pPr marL="9144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7pPr>
      <a:lvl8pPr marL="13716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8pPr>
      <a:lvl9pPr marL="18288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9pPr>
    </p:titleStyle>
    <p:body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mailto:Andersson@lanl.gov" TargetMode="Externa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tiff"/><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4D52-7FFD-32C9-F8D0-4EF04DE2DC94}"/>
              </a:ext>
            </a:extLst>
          </p:cNvPr>
          <p:cNvSpPr>
            <a:spLocks noGrp="1"/>
          </p:cNvSpPr>
          <p:nvPr>
            <p:ph type="ctrTitle"/>
          </p:nvPr>
        </p:nvSpPr>
        <p:spPr/>
        <p:txBody>
          <a:bodyPr/>
          <a:lstStyle/>
          <a:p>
            <a:r>
              <a:rPr lang="en-US" dirty="0"/>
              <a:t>NEAMS Annual Review: Light Water Reactors</a:t>
            </a:r>
          </a:p>
        </p:txBody>
      </p:sp>
      <p:sp>
        <p:nvSpPr>
          <p:cNvPr id="3" name="Subtitle 2">
            <a:extLst>
              <a:ext uri="{FF2B5EF4-FFF2-40B4-BE49-F238E27FC236}">
                <a16:creationId xmlns:a16="http://schemas.microsoft.com/office/drawing/2014/main" id="{F1E3D022-7417-B585-AABB-4EB27AA2669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29461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0A7B4-2495-C769-5A5B-DD1B847C8D7B}"/>
              </a:ext>
            </a:extLst>
          </p:cNvPr>
          <p:cNvSpPr>
            <a:spLocks noGrp="1"/>
          </p:cNvSpPr>
          <p:nvPr>
            <p:ph type="title"/>
          </p:nvPr>
        </p:nvSpPr>
        <p:spPr/>
        <p:txBody>
          <a:bodyPr/>
          <a:lstStyle/>
          <a:p>
            <a:r>
              <a:rPr lang="en-US" dirty="0"/>
              <a:t>Light Water Reactors Research Plan </a:t>
            </a:r>
          </a:p>
        </p:txBody>
      </p:sp>
      <p:sp>
        <p:nvSpPr>
          <p:cNvPr id="3" name="Content Placeholder 2">
            <a:extLst>
              <a:ext uri="{FF2B5EF4-FFF2-40B4-BE49-F238E27FC236}">
                <a16:creationId xmlns:a16="http://schemas.microsoft.com/office/drawing/2014/main" id="{FD4F51E7-F550-DD5C-E5E9-04647DC4A67F}"/>
              </a:ext>
            </a:extLst>
          </p:cNvPr>
          <p:cNvSpPr>
            <a:spLocks noGrp="1"/>
          </p:cNvSpPr>
          <p:nvPr>
            <p:ph sz="quarter" idx="12"/>
          </p:nvPr>
        </p:nvSpPr>
        <p:spPr/>
        <p:txBody>
          <a:bodyPr/>
          <a:lstStyle/>
          <a:p>
            <a:r>
              <a:rPr lang="en-US" sz="2000" dirty="0"/>
              <a:t>The research plan is driven by the needs of our stakeholders.</a:t>
            </a:r>
          </a:p>
          <a:p>
            <a:r>
              <a:rPr lang="en-US" sz="2000" dirty="0"/>
              <a:t>Enhance capabilities to support burnup extension.</a:t>
            </a:r>
          </a:p>
          <a:p>
            <a:r>
              <a:rPr lang="en-US" sz="2000" dirty="0"/>
              <a:t>Develop capabilities for </a:t>
            </a:r>
            <a:r>
              <a:rPr lang="en-US" sz="2000" dirty="0" err="1"/>
              <a:t>time@Temperature</a:t>
            </a:r>
            <a:r>
              <a:rPr lang="en-US" sz="2000" dirty="0"/>
              <a:t> to support power uprates.</a:t>
            </a:r>
          </a:p>
          <a:p>
            <a:r>
              <a:rPr lang="en-US" sz="2000" dirty="0"/>
              <a:t>Enhance capabilities for Crud Induced Power Shift (CIPS) and Crud Induced Localized Corrosion (CILC) for burnup extension and power uprates.</a:t>
            </a:r>
          </a:p>
          <a:p>
            <a:r>
              <a:rPr lang="en-US" sz="2000" dirty="0"/>
              <a:t>Develop advanced capability for Fuel Performance modeling of advanced or Accident Tolerant Fuels (ATFs).</a:t>
            </a:r>
          </a:p>
          <a:p>
            <a:r>
              <a:rPr lang="en-US" sz="2000" dirty="0"/>
              <a:t>Develop and refine capabilities for engineering-scale modeling of structural performance under environmental degradation.</a:t>
            </a:r>
          </a:p>
          <a:p>
            <a:r>
              <a:rPr lang="en-US" sz="2000" dirty="0"/>
              <a:t>The scope covers both PWRs and BWRs. Many fundamental models are shared.</a:t>
            </a:r>
          </a:p>
          <a:p>
            <a:r>
              <a:rPr lang="en-US" sz="2000" dirty="0">
                <a:latin typeface="Arial" panose="020B0604020202020204" pitchFamily="34" charset="0"/>
                <a:cs typeface="Arial" panose="020B0604020202020204" pitchFamily="34" charset="0"/>
              </a:rPr>
              <a:t>Coordination of activities with DOE AFC and LWRS programs.</a:t>
            </a:r>
          </a:p>
          <a:p>
            <a:endParaRPr lang="en-US" sz="2000" dirty="0"/>
          </a:p>
        </p:txBody>
      </p:sp>
    </p:spTree>
    <p:extLst>
      <p:ext uri="{BB962C8B-B14F-4D97-AF65-F5344CB8AC3E}">
        <p14:creationId xmlns:p14="http://schemas.microsoft.com/office/powerpoint/2010/main" val="3861012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BA6DE-61EE-7699-193A-F1BDF88D7EC5}"/>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28871BCB-25EA-271B-2D0D-AFE61C4CEA31}"/>
              </a:ext>
            </a:extLst>
          </p:cNvPr>
          <p:cNvSpPr>
            <a:spLocks noGrp="1"/>
          </p:cNvSpPr>
          <p:nvPr>
            <p:ph sz="quarter" idx="12"/>
          </p:nvPr>
        </p:nvSpPr>
        <p:spPr>
          <a:xfrm>
            <a:off x="406399" y="1447800"/>
            <a:ext cx="7975601" cy="4876800"/>
          </a:xfrm>
        </p:spPr>
        <p:txBody>
          <a:bodyPr/>
          <a:lstStyle/>
          <a:p>
            <a:r>
              <a:rPr lang="en-US" dirty="0"/>
              <a:t>We have a newsletter - contact David Andersson, </a:t>
            </a:r>
            <a:r>
              <a:rPr lang="en-US" dirty="0">
                <a:hlinkClick r:id="rId2"/>
              </a:rPr>
              <a:t>andersson@lanl.gov</a:t>
            </a:r>
            <a:r>
              <a:rPr lang="en-US" dirty="0"/>
              <a:t>, if you are not on the distribution list and would like to be.</a:t>
            </a:r>
          </a:p>
          <a:p>
            <a:r>
              <a:rPr lang="en-US" dirty="0"/>
              <a:t>We have a website – </a:t>
            </a:r>
            <a:r>
              <a:rPr lang="en-US" dirty="0" err="1"/>
              <a:t>neams.inl.gov</a:t>
            </a:r>
            <a:r>
              <a:rPr lang="en-US" dirty="0"/>
              <a:t> – where you can find information about the program, newsletters, and soon link to technical reports.</a:t>
            </a:r>
          </a:p>
          <a:p>
            <a:r>
              <a:rPr lang="en-US" dirty="0"/>
              <a:t>Request access to NEAMS codes through https://</a:t>
            </a:r>
            <a:r>
              <a:rPr lang="en-US" dirty="0" err="1"/>
              <a:t>inl.gov</a:t>
            </a:r>
            <a:r>
              <a:rPr lang="en-US" dirty="0"/>
              <a:t>/</a:t>
            </a:r>
            <a:r>
              <a:rPr lang="en-US" dirty="0" err="1"/>
              <a:t>ncrc</a:t>
            </a:r>
            <a:r>
              <a:rPr lang="en-US" dirty="0"/>
              <a:t>/.</a:t>
            </a:r>
          </a:p>
          <a:p>
            <a:r>
              <a:rPr lang="en-US" dirty="0"/>
              <a:t>NRIC-NEAMS collaboration on the Virtual Test Bed (VTB) - https://</a:t>
            </a:r>
            <a:r>
              <a:rPr lang="en-US" dirty="0" err="1"/>
              <a:t>mooseframework.inl.gov</a:t>
            </a:r>
            <a:r>
              <a:rPr lang="en-US" dirty="0"/>
              <a:t>/</a:t>
            </a:r>
            <a:r>
              <a:rPr lang="en-US" dirty="0" err="1"/>
              <a:t>virtual_test_bed</a:t>
            </a:r>
            <a:r>
              <a:rPr lang="en-US" dirty="0"/>
              <a:t>/  - where open models can be accessed.</a:t>
            </a:r>
          </a:p>
        </p:txBody>
      </p:sp>
      <p:pic>
        <p:nvPicPr>
          <p:cNvPr id="4" name="Picture 3">
            <a:extLst>
              <a:ext uri="{FF2B5EF4-FFF2-40B4-BE49-F238E27FC236}">
                <a16:creationId xmlns:a16="http://schemas.microsoft.com/office/drawing/2014/main" id="{FF944F7A-0833-6B0F-6F7D-22CBEC6BD73F}"/>
              </a:ext>
            </a:extLst>
          </p:cNvPr>
          <p:cNvPicPr>
            <a:picLocks noChangeAspect="1"/>
          </p:cNvPicPr>
          <p:nvPr/>
        </p:nvPicPr>
        <p:blipFill>
          <a:blip r:embed="rId3"/>
          <a:stretch>
            <a:fillRect/>
          </a:stretch>
        </p:blipFill>
        <p:spPr>
          <a:xfrm>
            <a:off x="8499108" y="57529"/>
            <a:ext cx="2973350" cy="2199076"/>
          </a:xfrm>
          <a:prstGeom prst="rect">
            <a:avLst/>
          </a:prstGeom>
        </p:spPr>
      </p:pic>
      <p:pic>
        <p:nvPicPr>
          <p:cNvPr id="6" name="Picture 5">
            <a:extLst>
              <a:ext uri="{FF2B5EF4-FFF2-40B4-BE49-F238E27FC236}">
                <a16:creationId xmlns:a16="http://schemas.microsoft.com/office/drawing/2014/main" id="{D44434E0-A1B6-AF60-B02E-2193B5E3205E}"/>
              </a:ext>
            </a:extLst>
          </p:cNvPr>
          <p:cNvPicPr>
            <a:picLocks noChangeAspect="1"/>
          </p:cNvPicPr>
          <p:nvPr/>
        </p:nvPicPr>
        <p:blipFill>
          <a:blip r:embed="rId4"/>
          <a:stretch>
            <a:fillRect/>
          </a:stretch>
        </p:blipFill>
        <p:spPr>
          <a:xfrm>
            <a:off x="8482187" y="2350625"/>
            <a:ext cx="3100999" cy="2071541"/>
          </a:xfrm>
          <a:prstGeom prst="rect">
            <a:avLst/>
          </a:prstGeom>
        </p:spPr>
      </p:pic>
      <p:pic>
        <p:nvPicPr>
          <p:cNvPr id="7" name="Picture 6">
            <a:extLst>
              <a:ext uri="{FF2B5EF4-FFF2-40B4-BE49-F238E27FC236}">
                <a16:creationId xmlns:a16="http://schemas.microsoft.com/office/drawing/2014/main" id="{B87BD4E8-377C-DD43-B66F-12BBAC00D8A3}"/>
              </a:ext>
            </a:extLst>
          </p:cNvPr>
          <p:cNvPicPr>
            <a:picLocks noChangeAspect="1"/>
          </p:cNvPicPr>
          <p:nvPr/>
        </p:nvPicPr>
        <p:blipFill>
          <a:blip r:embed="rId5"/>
          <a:stretch>
            <a:fillRect/>
          </a:stretch>
        </p:blipFill>
        <p:spPr>
          <a:xfrm>
            <a:off x="8503389" y="4516186"/>
            <a:ext cx="3079798" cy="1732386"/>
          </a:xfrm>
          <a:prstGeom prst="rect">
            <a:avLst/>
          </a:prstGeom>
        </p:spPr>
      </p:pic>
    </p:spTree>
    <p:extLst>
      <p:ext uri="{BB962C8B-B14F-4D97-AF65-F5344CB8AC3E}">
        <p14:creationId xmlns:p14="http://schemas.microsoft.com/office/powerpoint/2010/main" val="4275582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458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EECFD7-EEE9-B6D1-15E9-4C337E8D4D1A}"/>
              </a:ext>
            </a:extLst>
          </p:cNvPr>
          <p:cNvSpPr>
            <a:spLocks noGrp="1"/>
          </p:cNvSpPr>
          <p:nvPr>
            <p:ph type="ctrTitle"/>
          </p:nvPr>
        </p:nvSpPr>
        <p:spPr/>
        <p:txBody>
          <a:bodyPr/>
          <a:lstStyle/>
          <a:p>
            <a:r>
              <a:rPr lang="en-US"/>
              <a:t>Opening Remarks </a:t>
            </a:r>
            <a:r>
              <a:rPr lang="en-US" dirty="0"/>
              <a:t>and Meeting Objectives </a:t>
            </a:r>
          </a:p>
        </p:txBody>
      </p:sp>
      <p:sp>
        <p:nvSpPr>
          <p:cNvPr id="5" name="Subtitle 4">
            <a:extLst>
              <a:ext uri="{FF2B5EF4-FFF2-40B4-BE49-F238E27FC236}">
                <a16:creationId xmlns:a16="http://schemas.microsoft.com/office/drawing/2014/main" id="{40616684-8D1E-FC0F-1E16-4D7FAA3A0FA2}"/>
              </a:ext>
            </a:extLst>
          </p:cNvPr>
          <p:cNvSpPr>
            <a:spLocks noGrp="1"/>
          </p:cNvSpPr>
          <p:nvPr>
            <p:ph type="subTitle" idx="1"/>
          </p:nvPr>
        </p:nvSpPr>
        <p:spPr/>
        <p:txBody>
          <a:bodyPr/>
          <a:lstStyle/>
          <a:p>
            <a:r>
              <a:rPr lang="en-US" dirty="0"/>
              <a:t>David Andersson, NEAMS National Technical Director, Los Alamos National Laboratory</a:t>
            </a:r>
          </a:p>
          <a:p>
            <a:r>
              <a:rPr lang="en-US" dirty="0"/>
              <a:t>Tanju </a:t>
            </a:r>
            <a:r>
              <a:rPr lang="en-US" dirty="0" err="1"/>
              <a:t>Sofu</a:t>
            </a:r>
            <a:r>
              <a:rPr lang="en-US" dirty="0"/>
              <a:t>, NEAMS Deputy National Technical Director, Argonne National Laboratory</a:t>
            </a:r>
          </a:p>
          <a:p>
            <a:r>
              <a:rPr lang="en-US" dirty="0"/>
              <a:t>David Henderson, Federal Program Manager, U.S. Department of Energy</a:t>
            </a:r>
          </a:p>
        </p:txBody>
      </p:sp>
    </p:spTree>
    <p:extLst>
      <p:ext uri="{BB962C8B-B14F-4D97-AF65-F5344CB8AC3E}">
        <p14:creationId xmlns:p14="http://schemas.microsoft.com/office/powerpoint/2010/main" val="1049249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49DE-498C-B7CF-DA9A-A14606A89A31}"/>
              </a:ext>
            </a:extLst>
          </p:cNvPr>
          <p:cNvSpPr>
            <a:spLocks noGrp="1"/>
          </p:cNvSpPr>
          <p:nvPr>
            <p:ph type="title"/>
          </p:nvPr>
        </p:nvSpPr>
        <p:spPr/>
        <p:txBody>
          <a:bodyPr/>
          <a:lstStyle/>
          <a:p>
            <a:r>
              <a:rPr lang="en-US" dirty="0"/>
              <a:t>Meeting Objectives</a:t>
            </a:r>
          </a:p>
        </p:txBody>
      </p:sp>
      <p:sp>
        <p:nvSpPr>
          <p:cNvPr id="3" name="Content Placeholder 2">
            <a:extLst>
              <a:ext uri="{FF2B5EF4-FFF2-40B4-BE49-F238E27FC236}">
                <a16:creationId xmlns:a16="http://schemas.microsoft.com/office/drawing/2014/main" id="{45462AC5-2CFE-F0C8-C457-27A59E80A3C9}"/>
              </a:ext>
            </a:extLst>
          </p:cNvPr>
          <p:cNvSpPr>
            <a:spLocks noGrp="1"/>
          </p:cNvSpPr>
          <p:nvPr>
            <p:ph sz="quarter" idx="12"/>
          </p:nvPr>
        </p:nvSpPr>
        <p:spPr/>
        <p:txBody>
          <a:bodyPr/>
          <a:lstStyle/>
          <a:p>
            <a:r>
              <a:rPr lang="en-US" sz="2000" dirty="0"/>
              <a:t>Welcome and thank you for your interest in the DOE NEAMS (Nuclear Energy Advanced Modeling and Simulation) program!</a:t>
            </a:r>
          </a:p>
          <a:p>
            <a:r>
              <a:rPr lang="en-US" sz="2000" dirty="0"/>
              <a:t>Reviews are performed by reactor type in virtual meetings (today’s LWR meeting highlighted):</a:t>
            </a:r>
          </a:p>
          <a:p>
            <a:pPr lvl="2"/>
            <a:r>
              <a:rPr lang="en-US" sz="1600" b="1" u="sng" dirty="0"/>
              <a:t>Light Water Reactors: May 7, 11:00 AM </a:t>
            </a:r>
            <a:r>
              <a:rPr lang="en-US" sz="1600" b="1" u="sng"/>
              <a:t>– 5:00 </a:t>
            </a:r>
            <a:r>
              <a:rPr lang="en-US" sz="1600" b="1" u="sng" dirty="0"/>
              <a:t>PM ET</a:t>
            </a:r>
          </a:p>
          <a:p>
            <a:pPr lvl="2"/>
            <a:r>
              <a:rPr lang="en-US" sz="1600" dirty="0"/>
              <a:t>High Temperature Gas-cooled and Fluoride Salt-Cooled Reactors: May 8, 11:00 AM – 4:00 PM ET</a:t>
            </a:r>
          </a:p>
          <a:p>
            <a:pPr lvl="2"/>
            <a:r>
              <a:rPr lang="en-US" sz="1600" dirty="0"/>
              <a:t>Micro-Reactors: May 12, 11:00 AM – 4:00 PM ET	</a:t>
            </a:r>
          </a:p>
          <a:p>
            <a:pPr lvl="2"/>
            <a:r>
              <a:rPr lang="en-US" sz="1600" dirty="0"/>
              <a:t>Molten Salt Reactors: May 28, 11:00 AM – 4:30 PM ET	</a:t>
            </a:r>
          </a:p>
          <a:p>
            <a:pPr lvl="2"/>
            <a:r>
              <a:rPr lang="en-US" sz="1600" dirty="0"/>
              <a:t>Fast Reactors: May 29, 11:00 AM – 4:30 PM ET</a:t>
            </a:r>
          </a:p>
          <a:p>
            <a:r>
              <a:rPr lang="en-US" sz="2000" dirty="0"/>
              <a:t>The objectives of this meeting are to review the work performed by the NEAMS program during the past year, solicit feedback from stakeholders, and discuss future priorities – making sure that we are aligned with the needs of the nuclear industry, regulators and broader R&amp;D community.</a:t>
            </a:r>
          </a:p>
          <a:p>
            <a:r>
              <a:rPr lang="en-US" sz="2000" dirty="0"/>
              <a:t>We welcome and encourage feedback and constructive discussion.</a:t>
            </a:r>
          </a:p>
          <a:p>
            <a:pPr marL="0" indent="0">
              <a:buNone/>
            </a:pPr>
            <a:endParaRPr lang="en-US" sz="2000" dirty="0"/>
          </a:p>
        </p:txBody>
      </p:sp>
    </p:spTree>
    <p:extLst>
      <p:ext uri="{BB962C8B-B14F-4D97-AF65-F5344CB8AC3E}">
        <p14:creationId xmlns:p14="http://schemas.microsoft.com/office/powerpoint/2010/main" val="452453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5C0E-B720-DD92-9567-0E82B4B00ACA}"/>
              </a:ext>
            </a:extLst>
          </p:cNvPr>
          <p:cNvSpPr>
            <a:spLocks noGrp="1"/>
          </p:cNvSpPr>
          <p:nvPr>
            <p:ph type="title"/>
          </p:nvPr>
        </p:nvSpPr>
        <p:spPr/>
        <p:txBody>
          <a:bodyPr/>
          <a:lstStyle/>
          <a:p>
            <a:r>
              <a:rPr lang="en-US" dirty="0"/>
              <a:t>Meeting Logistics</a:t>
            </a:r>
          </a:p>
        </p:txBody>
      </p:sp>
      <p:sp>
        <p:nvSpPr>
          <p:cNvPr id="3" name="Content Placeholder 2">
            <a:extLst>
              <a:ext uri="{FF2B5EF4-FFF2-40B4-BE49-F238E27FC236}">
                <a16:creationId xmlns:a16="http://schemas.microsoft.com/office/drawing/2014/main" id="{72442692-16F8-4295-7A19-9C1CD5F58CC0}"/>
              </a:ext>
            </a:extLst>
          </p:cNvPr>
          <p:cNvSpPr>
            <a:spLocks noGrp="1"/>
          </p:cNvSpPr>
          <p:nvPr>
            <p:ph sz="quarter" idx="12"/>
          </p:nvPr>
        </p:nvSpPr>
        <p:spPr/>
        <p:txBody>
          <a:bodyPr/>
          <a:lstStyle/>
          <a:p>
            <a:r>
              <a:rPr lang="en-US" dirty="0"/>
              <a:t>The meeting is virtual and utilizes Microsoft Teams.</a:t>
            </a:r>
          </a:p>
          <a:p>
            <a:r>
              <a:rPr lang="en-US" dirty="0"/>
              <a:t>Please mute yourself when you are not speaking.</a:t>
            </a:r>
          </a:p>
          <a:p>
            <a:r>
              <a:rPr lang="en-US" dirty="0"/>
              <a:t>Questions may be asked after each talk (for clarification) or during the main Q&amp;A slot at the end of each session. We have also scheduled time at the end of the day for stakeholders to provide summary feedback and ask any final questions.</a:t>
            </a:r>
          </a:p>
          <a:p>
            <a:r>
              <a:rPr lang="en-US" dirty="0"/>
              <a:t>You can ask your questions or make comments in the chat, by raising your hand or by unmuting yourself and speaking up – in that order of preference.</a:t>
            </a:r>
          </a:p>
          <a:p>
            <a:r>
              <a:rPr lang="en-US" dirty="0"/>
              <a:t>Moderators will monitor the chat and call on people raising their hands in the order that they were raised to state their questions.</a:t>
            </a:r>
          </a:p>
          <a:p>
            <a:r>
              <a:rPr lang="en-US" dirty="0"/>
              <a:t>We will provide email for each presenter if you would like to have a more in-depth discussion. You can also email David Andersson, </a:t>
            </a:r>
            <a:r>
              <a:rPr lang="en-US" dirty="0" err="1"/>
              <a:t>andersson@lanl.gov</a:t>
            </a:r>
            <a:r>
              <a:rPr lang="en-US" dirty="0"/>
              <a:t>. </a:t>
            </a:r>
          </a:p>
        </p:txBody>
      </p:sp>
    </p:spTree>
    <p:extLst>
      <p:ext uri="{BB962C8B-B14F-4D97-AF65-F5344CB8AC3E}">
        <p14:creationId xmlns:p14="http://schemas.microsoft.com/office/powerpoint/2010/main" val="1751108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4461-4489-769E-E49E-A204376280FA}"/>
              </a:ext>
            </a:extLst>
          </p:cNvPr>
          <p:cNvSpPr>
            <a:spLocks noGrp="1"/>
          </p:cNvSpPr>
          <p:nvPr>
            <p:ph type="title"/>
          </p:nvPr>
        </p:nvSpPr>
        <p:spPr/>
        <p:txBody>
          <a:bodyPr/>
          <a:lstStyle/>
          <a:p>
            <a:r>
              <a:rPr lang="en-US" dirty="0"/>
              <a:t>Agenda</a:t>
            </a:r>
          </a:p>
        </p:txBody>
      </p:sp>
      <p:pic>
        <p:nvPicPr>
          <p:cNvPr id="5" name="Picture 4">
            <a:extLst>
              <a:ext uri="{FF2B5EF4-FFF2-40B4-BE49-F238E27FC236}">
                <a16:creationId xmlns:a16="http://schemas.microsoft.com/office/drawing/2014/main" id="{06A53919-3F9E-BC8A-7A94-92855C253CDC}"/>
              </a:ext>
            </a:extLst>
          </p:cNvPr>
          <p:cNvPicPr>
            <a:picLocks noChangeAspect="1"/>
          </p:cNvPicPr>
          <p:nvPr/>
        </p:nvPicPr>
        <p:blipFill>
          <a:blip r:embed="rId2"/>
          <a:srcRect t="17966"/>
          <a:stretch/>
        </p:blipFill>
        <p:spPr>
          <a:xfrm>
            <a:off x="762000" y="1198347"/>
            <a:ext cx="5574748" cy="5918270"/>
          </a:xfrm>
          <a:prstGeom prst="rect">
            <a:avLst/>
          </a:prstGeom>
        </p:spPr>
      </p:pic>
      <p:pic>
        <p:nvPicPr>
          <p:cNvPr id="14" name="Picture 13">
            <a:extLst>
              <a:ext uri="{FF2B5EF4-FFF2-40B4-BE49-F238E27FC236}">
                <a16:creationId xmlns:a16="http://schemas.microsoft.com/office/drawing/2014/main" id="{1DCD4C0C-B32D-E09D-FC75-0185487F4582}"/>
              </a:ext>
            </a:extLst>
          </p:cNvPr>
          <p:cNvPicPr>
            <a:picLocks noChangeAspect="1"/>
          </p:cNvPicPr>
          <p:nvPr/>
        </p:nvPicPr>
        <p:blipFill>
          <a:blip r:embed="rId3"/>
          <a:stretch>
            <a:fillRect/>
          </a:stretch>
        </p:blipFill>
        <p:spPr>
          <a:xfrm>
            <a:off x="6781800" y="944739"/>
            <a:ext cx="5105400" cy="6606988"/>
          </a:xfrm>
          <a:prstGeom prst="rect">
            <a:avLst/>
          </a:prstGeom>
        </p:spPr>
      </p:pic>
    </p:spTree>
    <p:extLst>
      <p:ext uri="{BB962C8B-B14F-4D97-AF65-F5344CB8AC3E}">
        <p14:creationId xmlns:p14="http://schemas.microsoft.com/office/powerpoint/2010/main" val="211896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322B05-B7FE-111D-4751-B2F1A893173A}"/>
              </a:ext>
            </a:extLst>
          </p:cNvPr>
          <p:cNvSpPr>
            <a:spLocks noGrp="1"/>
          </p:cNvSpPr>
          <p:nvPr>
            <p:ph type="ctrTitle"/>
          </p:nvPr>
        </p:nvSpPr>
        <p:spPr/>
        <p:txBody>
          <a:bodyPr/>
          <a:lstStyle/>
          <a:p>
            <a:r>
              <a:rPr lang="en-US" dirty="0"/>
              <a:t>NEAMS Overview and Light Water Reactors Research Plan </a:t>
            </a:r>
          </a:p>
        </p:txBody>
      </p:sp>
      <p:sp>
        <p:nvSpPr>
          <p:cNvPr id="5" name="Subtitle 4">
            <a:extLst>
              <a:ext uri="{FF2B5EF4-FFF2-40B4-BE49-F238E27FC236}">
                <a16:creationId xmlns:a16="http://schemas.microsoft.com/office/drawing/2014/main" id="{E32DA470-34B8-A421-A1A5-1064998D2482}"/>
              </a:ext>
            </a:extLst>
          </p:cNvPr>
          <p:cNvSpPr>
            <a:spLocks noGrp="1"/>
          </p:cNvSpPr>
          <p:nvPr>
            <p:ph type="subTitle" idx="1"/>
          </p:nvPr>
        </p:nvSpPr>
        <p:spPr/>
        <p:txBody>
          <a:bodyPr/>
          <a:lstStyle/>
          <a:p>
            <a:r>
              <a:rPr lang="en-US" dirty="0"/>
              <a:t>David Andersson, NEAMS National Technical Director, Los Alamos National Laboratory</a:t>
            </a:r>
          </a:p>
          <a:p>
            <a:r>
              <a:rPr lang="en-US" dirty="0"/>
              <a:t>Tanju </a:t>
            </a:r>
            <a:r>
              <a:rPr lang="en-US" dirty="0" err="1"/>
              <a:t>Sofu</a:t>
            </a:r>
            <a:r>
              <a:rPr lang="en-US" dirty="0"/>
              <a:t>, NEAMS Deputy National Technical Director, Argonne National Laboratory</a:t>
            </a:r>
          </a:p>
          <a:p>
            <a:r>
              <a:rPr lang="en-US" dirty="0"/>
              <a:t>David Henderson, Federal Program Manager, U.S. Department of Energy</a:t>
            </a:r>
          </a:p>
        </p:txBody>
      </p:sp>
    </p:spTree>
    <p:extLst>
      <p:ext uri="{BB962C8B-B14F-4D97-AF65-F5344CB8AC3E}">
        <p14:creationId xmlns:p14="http://schemas.microsoft.com/office/powerpoint/2010/main" val="3462251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FAB7-A466-1A2B-A2D9-85E7287EC0C7}"/>
              </a:ext>
            </a:extLst>
          </p:cNvPr>
          <p:cNvSpPr>
            <a:spLocks noGrp="1"/>
          </p:cNvSpPr>
          <p:nvPr>
            <p:ph type="title"/>
          </p:nvPr>
        </p:nvSpPr>
        <p:spPr/>
        <p:txBody>
          <a:bodyPr/>
          <a:lstStyle/>
          <a:p>
            <a:r>
              <a:rPr lang="en-US" dirty="0"/>
              <a:t>NEAMS is the DOE-NE Modeling and Simulation Program</a:t>
            </a:r>
          </a:p>
        </p:txBody>
      </p:sp>
      <p:sp>
        <p:nvSpPr>
          <p:cNvPr id="3" name="Content Placeholder 2">
            <a:extLst>
              <a:ext uri="{FF2B5EF4-FFF2-40B4-BE49-F238E27FC236}">
                <a16:creationId xmlns:a16="http://schemas.microsoft.com/office/drawing/2014/main" id="{D4C54A00-AAA7-5925-98B6-A82768BD1373}"/>
              </a:ext>
            </a:extLst>
          </p:cNvPr>
          <p:cNvSpPr>
            <a:spLocks noGrp="1"/>
          </p:cNvSpPr>
          <p:nvPr>
            <p:ph sz="quarter" idx="12"/>
          </p:nvPr>
        </p:nvSpPr>
        <p:spPr>
          <a:solidFill>
            <a:schemeClr val="bg1"/>
          </a:solidFill>
        </p:spPr>
        <p:txBody>
          <a:bodyPr/>
          <a:lstStyle/>
          <a:p>
            <a:r>
              <a:rPr lang="en-US" sz="2000" dirty="0"/>
              <a:t>Why advanced modeling simulation of nuclear reactors?</a:t>
            </a:r>
          </a:p>
          <a:p>
            <a:pPr lvl="1"/>
            <a:r>
              <a:rPr lang="en-US" sz="1800" dirty="0"/>
              <a:t>Predictive modeling and simulation enable innovation in design, development, licensing, deployment and operation of nuclear reactors by providing high fidelity results and enhancing the value of available, but often limited, experimental data points. </a:t>
            </a:r>
          </a:p>
          <a:p>
            <a:r>
              <a:rPr lang="en-US" sz="2000" dirty="0"/>
              <a:t>The NEAMS program aims to address this need by:</a:t>
            </a:r>
          </a:p>
          <a:p>
            <a:pPr lvl="1"/>
            <a:r>
              <a:rPr lang="en-US" sz="1800" dirty="0"/>
              <a:t>Developing advanced methods, models and simulation capabilities (software) in reactor physics, thermal hydraulics, fuels, materials, chemistry and multi-physics that enhance our ability to simulate the current fleet and advanced reactors.</a:t>
            </a:r>
          </a:p>
          <a:p>
            <a:pPr lvl="1"/>
            <a:r>
              <a:rPr lang="en-US" sz="1800" dirty="0"/>
              <a:t>Utilizing and advancing new and evolving science and technology such as multi-scale simulations, AI/ML, in-line sensor data and digital twins, and advanced computing platforms to solve high-impact problems.</a:t>
            </a:r>
          </a:p>
          <a:p>
            <a:pPr lvl="1"/>
            <a:r>
              <a:rPr lang="en-US" sz="1800" dirty="0"/>
              <a:t>Supporting development, licensing, deployment and operation of nuclear reactors by stakeholders through software deployment, maintenance, baseline support, validation and verification.</a:t>
            </a:r>
          </a:p>
          <a:p>
            <a:pPr lvl="1"/>
            <a:r>
              <a:rPr lang="en-US" sz="1800" dirty="0"/>
              <a:t>Engaging in collaborations and partnerships to enable use of NEAMS tools for advances in reactor technology by stakeholders (industry, NRC, universities, other DOE programs – e.g., AFC and LWRS for LWRs, international, etc.).</a:t>
            </a:r>
          </a:p>
          <a:p>
            <a:endParaRPr lang="en-US" sz="2000" dirty="0"/>
          </a:p>
        </p:txBody>
      </p:sp>
    </p:spTree>
    <p:extLst>
      <p:ext uri="{BB962C8B-B14F-4D97-AF65-F5344CB8AC3E}">
        <p14:creationId xmlns:p14="http://schemas.microsoft.com/office/powerpoint/2010/main" val="3529382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C6D12-8C01-AECA-26C9-EA1030970FFB}"/>
              </a:ext>
            </a:extLst>
          </p:cNvPr>
          <p:cNvSpPr>
            <a:spLocks noGrp="1"/>
          </p:cNvSpPr>
          <p:nvPr>
            <p:ph type="title"/>
          </p:nvPr>
        </p:nvSpPr>
        <p:spPr/>
        <p:txBody>
          <a:bodyPr/>
          <a:lstStyle/>
          <a:p>
            <a:r>
              <a:rPr lang="en-US" dirty="0"/>
              <a:t>NEAMS Program Structure</a:t>
            </a:r>
          </a:p>
        </p:txBody>
      </p:sp>
      <p:pic>
        <p:nvPicPr>
          <p:cNvPr id="6" name="Picture 5">
            <a:extLst>
              <a:ext uri="{FF2B5EF4-FFF2-40B4-BE49-F238E27FC236}">
                <a16:creationId xmlns:a16="http://schemas.microsoft.com/office/drawing/2014/main" id="{C1B4B467-3F3F-9240-FBEC-C074CB3E5D8E}"/>
              </a:ext>
            </a:extLst>
          </p:cNvPr>
          <p:cNvPicPr>
            <a:picLocks noChangeAspect="1"/>
          </p:cNvPicPr>
          <p:nvPr/>
        </p:nvPicPr>
        <p:blipFill>
          <a:blip r:embed="rId3"/>
          <a:stretch>
            <a:fillRect/>
          </a:stretch>
        </p:blipFill>
        <p:spPr>
          <a:xfrm>
            <a:off x="727533" y="1418127"/>
            <a:ext cx="1322670" cy="1620049"/>
          </a:xfrm>
          <a:prstGeom prst="rect">
            <a:avLst/>
          </a:prstGeom>
        </p:spPr>
      </p:pic>
      <p:pic>
        <p:nvPicPr>
          <p:cNvPr id="8" name="Picture 7">
            <a:extLst>
              <a:ext uri="{FF2B5EF4-FFF2-40B4-BE49-F238E27FC236}">
                <a16:creationId xmlns:a16="http://schemas.microsoft.com/office/drawing/2014/main" id="{B5A57017-AC9D-59C5-9E0F-035D4277DAA3}"/>
              </a:ext>
            </a:extLst>
          </p:cNvPr>
          <p:cNvPicPr>
            <a:picLocks noChangeAspect="1"/>
          </p:cNvPicPr>
          <p:nvPr/>
        </p:nvPicPr>
        <p:blipFill>
          <a:blip r:embed="rId4"/>
          <a:stretch>
            <a:fillRect/>
          </a:stretch>
        </p:blipFill>
        <p:spPr>
          <a:xfrm>
            <a:off x="4242239" y="1418128"/>
            <a:ext cx="1294020" cy="1620049"/>
          </a:xfrm>
          <a:prstGeom prst="rect">
            <a:avLst/>
          </a:prstGeom>
        </p:spPr>
      </p:pic>
      <p:pic>
        <p:nvPicPr>
          <p:cNvPr id="10" name="Picture 9">
            <a:extLst>
              <a:ext uri="{FF2B5EF4-FFF2-40B4-BE49-F238E27FC236}">
                <a16:creationId xmlns:a16="http://schemas.microsoft.com/office/drawing/2014/main" id="{12C3089C-6344-5CE2-3E79-A0DED22B57F8}"/>
              </a:ext>
            </a:extLst>
          </p:cNvPr>
          <p:cNvPicPr>
            <a:picLocks noChangeAspect="1"/>
          </p:cNvPicPr>
          <p:nvPr/>
        </p:nvPicPr>
        <p:blipFill>
          <a:blip r:embed="rId5"/>
          <a:stretch>
            <a:fillRect/>
          </a:stretch>
        </p:blipFill>
        <p:spPr>
          <a:xfrm>
            <a:off x="2510218" y="1418128"/>
            <a:ext cx="1278285" cy="1620049"/>
          </a:xfrm>
          <a:prstGeom prst="rect">
            <a:avLst/>
          </a:prstGeom>
        </p:spPr>
      </p:pic>
      <p:pic>
        <p:nvPicPr>
          <p:cNvPr id="12" name="Picture 11">
            <a:extLst>
              <a:ext uri="{FF2B5EF4-FFF2-40B4-BE49-F238E27FC236}">
                <a16:creationId xmlns:a16="http://schemas.microsoft.com/office/drawing/2014/main" id="{F3D94244-D090-87BF-7B9D-CEC466847C80}"/>
              </a:ext>
            </a:extLst>
          </p:cNvPr>
          <p:cNvPicPr>
            <a:picLocks noChangeAspect="1"/>
          </p:cNvPicPr>
          <p:nvPr/>
        </p:nvPicPr>
        <p:blipFill>
          <a:blip r:embed="rId6"/>
          <a:stretch>
            <a:fillRect/>
          </a:stretch>
        </p:blipFill>
        <p:spPr>
          <a:xfrm>
            <a:off x="354991" y="3088538"/>
            <a:ext cx="1044536" cy="1586806"/>
          </a:xfrm>
          <a:prstGeom prst="rect">
            <a:avLst/>
          </a:prstGeom>
        </p:spPr>
      </p:pic>
      <p:pic>
        <p:nvPicPr>
          <p:cNvPr id="14" name="Picture 13">
            <a:extLst>
              <a:ext uri="{FF2B5EF4-FFF2-40B4-BE49-F238E27FC236}">
                <a16:creationId xmlns:a16="http://schemas.microsoft.com/office/drawing/2014/main" id="{D70A372D-845A-19DA-3FFF-C65D58FBD6AE}"/>
              </a:ext>
            </a:extLst>
          </p:cNvPr>
          <p:cNvPicPr>
            <a:picLocks noChangeAspect="1"/>
          </p:cNvPicPr>
          <p:nvPr/>
        </p:nvPicPr>
        <p:blipFill>
          <a:blip r:embed="rId7"/>
          <a:stretch>
            <a:fillRect/>
          </a:stretch>
        </p:blipFill>
        <p:spPr>
          <a:xfrm>
            <a:off x="1475766" y="3088537"/>
            <a:ext cx="1063986" cy="1586806"/>
          </a:xfrm>
          <a:prstGeom prst="rect">
            <a:avLst/>
          </a:prstGeom>
        </p:spPr>
      </p:pic>
      <p:pic>
        <p:nvPicPr>
          <p:cNvPr id="16" name="Picture 15">
            <a:extLst>
              <a:ext uri="{FF2B5EF4-FFF2-40B4-BE49-F238E27FC236}">
                <a16:creationId xmlns:a16="http://schemas.microsoft.com/office/drawing/2014/main" id="{8E200588-7C67-76CF-407C-ED867F8282BF}"/>
              </a:ext>
            </a:extLst>
          </p:cNvPr>
          <p:cNvPicPr>
            <a:picLocks noChangeAspect="1"/>
          </p:cNvPicPr>
          <p:nvPr/>
        </p:nvPicPr>
        <p:blipFill>
          <a:blip r:embed="rId8"/>
          <a:stretch>
            <a:fillRect/>
          </a:stretch>
        </p:blipFill>
        <p:spPr>
          <a:xfrm>
            <a:off x="2622320" y="3088537"/>
            <a:ext cx="1038238" cy="1586806"/>
          </a:xfrm>
          <a:prstGeom prst="rect">
            <a:avLst/>
          </a:prstGeom>
        </p:spPr>
      </p:pic>
      <p:pic>
        <p:nvPicPr>
          <p:cNvPr id="18" name="Picture 17">
            <a:extLst>
              <a:ext uri="{FF2B5EF4-FFF2-40B4-BE49-F238E27FC236}">
                <a16:creationId xmlns:a16="http://schemas.microsoft.com/office/drawing/2014/main" id="{3747312D-14D3-ED1B-73D5-53241A99B9AA}"/>
              </a:ext>
            </a:extLst>
          </p:cNvPr>
          <p:cNvPicPr>
            <a:picLocks noChangeAspect="1"/>
          </p:cNvPicPr>
          <p:nvPr/>
        </p:nvPicPr>
        <p:blipFill>
          <a:blip r:embed="rId9"/>
          <a:stretch>
            <a:fillRect/>
          </a:stretch>
        </p:blipFill>
        <p:spPr>
          <a:xfrm>
            <a:off x="3734114" y="3088538"/>
            <a:ext cx="1081579" cy="1586806"/>
          </a:xfrm>
          <a:prstGeom prst="rect">
            <a:avLst/>
          </a:prstGeom>
        </p:spPr>
      </p:pic>
      <p:pic>
        <p:nvPicPr>
          <p:cNvPr id="20" name="Picture 19">
            <a:extLst>
              <a:ext uri="{FF2B5EF4-FFF2-40B4-BE49-F238E27FC236}">
                <a16:creationId xmlns:a16="http://schemas.microsoft.com/office/drawing/2014/main" id="{3BDDE6C9-BB67-373C-DAEF-58BB096341FD}"/>
              </a:ext>
            </a:extLst>
          </p:cNvPr>
          <p:cNvPicPr>
            <a:picLocks noChangeAspect="1"/>
          </p:cNvPicPr>
          <p:nvPr/>
        </p:nvPicPr>
        <p:blipFill>
          <a:blip r:embed="rId10"/>
          <a:stretch>
            <a:fillRect/>
          </a:stretch>
        </p:blipFill>
        <p:spPr>
          <a:xfrm>
            <a:off x="4889249" y="3080796"/>
            <a:ext cx="1004134" cy="1594548"/>
          </a:xfrm>
          <a:prstGeom prst="rect">
            <a:avLst/>
          </a:prstGeom>
        </p:spPr>
      </p:pic>
      <p:pic>
        <p:nvPicPr>
          <p:cNvPr id="22" name="Picture 21">
            <a:extLst>
              <a:ext uri="{FF2B5EF4-FFF2-40B4-BE49-F238E27FC236}">
                <a16:creationId xmlns:a16="http://schemas.microsoft.com/office/drawing/2014/main" id="{78E6E361-C615-22AF-B1CA-60DF7964D745}"/>
              </a:ext>
            </a:extLst>
          </p:cNvPr>
          <p:cNvPicPr>
            <a:picLocks noChangeAspect="1"/>
          </p:cNvPicPr>
          <p:nvPr/>
        </p:nvPicPr>
        <p:blipFill>
          <a:blip r:embed="rId11"/>
          <a:stretch>
            <a:fillRect/>
          </a:stretch>
        </p:blipFill>
        <p:spPr>
          <a:xfrm>
            <a:off x="360772" y="4725703"/>
            <a:ext cx="1044536" cy="1588774"/>
          </a:xfrm>
          <a:prstGeom prst="rect">
            <a:avLst/>
          </a:prstGeom>
        </p:spPr>
      </p:pic>
      <p:pic>
        <p:nvPicPr>
          <p:cNvPr id="24" name="Picture 23">
            <a:extLst>
              <a:ext uri="{FF2B5EF4-FFF2-40B4-BE49-F238E27FC236}">
                <a16:creationId xmlns:a16="http://schemas.microsoft.com/office/drawing/2014/main" id="{14F8EFAA-A438-411D-2B4D-4A70589AFC05}"/>
              </a:ext>
            </a:extLst>
          </p:cNvPr>
          <p:cNvPicPr>
            <a:picLocks noChangeAspect="1"/>
          </p:cNvPicPr>
          <p:nvPr/>
        </p:nvPicPr>
        <p:blipFill>
          <a:blip r:embed="rId12"/>
          <a:stretch>
            <a:fillRect/>
          </a:stretch>
        </p:blipFill>
        <p:spPr>
          <a:xfrm>
            <a:off x="1478863" y="4725703"/>
            <a:ext cx="1063985" cy="1586806"/>
          </a:xfrm>
          <a:prstGeom prst="rect">
            <a:avLst/>
          </a:prstGeom>
        </p:spPr>
      </p:pic>
      <p:pic>
        <p:nvPicPr>
          <p:cNvPr id="26" name="Picture 25">
            <a:extLst>
              <a:ext uri="{FF2B5EF4-FFF2-40B4-BE49-F238E27FC236}">
                <a16:creationId xmlns:a16="http://schemas.microsoft.com/office/drawing/2014/main" id="{32435999-A99B-623F-8CE1-39D5CE8AC027}"/>
              </a:ext>
            </a:extLst>
          </p:cNvPr>
          <p:cNvPicPr>
            <a:picLocks noChangeAspect="1"/>
          </p:cNvPicPr>
          <p:nvPr/>
        </p:nvPicPr>
        <p:blipFill>
          <a:blip r:embed="rId13"/>
          <a:stretch>
            <a:fillRect/>
          </a:stretch>
        </p:blipFill>
        <p:spPr>
          <a:xfrm>
            <a:off x="2627677" y="4743472"/>
            <a:ext cx="1027523" cy="1571005"/>
          </a:xfrm>
          <a:prstGeom prst="rect">
            <a:avLst/>
          </a:prstGeom>
        </p:spPr>
      </p:pic>
      <p:pic>
        <p:nvPicPr>
          <p:cNvPr id="28" name="Picture 27">
            <a:extLst>
              <a:ext uri="{FF2B5EF4-FFF2-40B4-BE49-F238E27FC236}">
                <a16:creationId xmlns:a16="http://schemas.microsoft.com/office/drawing/2014/main" id="{7676C5E8-C8FF-6711-0864-8314E84D8F2E}"/>
              </a:ext>
            </a:extLst>
          </p:cNvPr>
          <p:cNvPicPr>
            <a:picLocks noChangeAspect="1"/>
          </p:cNvPicPr>
          <p:nvPr/>
        </p:nvPicPr>
        <p:blipFill>
          <a:blip r:embed="rId14"/>
          <a:stretch>
            <a:fillRect/>
          </a:stretch>
        </p:blipFill>
        <p:spPr>
          <a:xfrm>
            <a:off x="3734114" y="4742592"/>
            <a:ext cx="1081580" cy="1569918"/>
          </a:xfrm>
          <a:prstGeom prst="rect">
            <a:avLst/>
          </a:prstGeom>
        </p:spPr>
      </p:pic>
      <p:pic>
        <p:nvPicPr>
          <p:cNvPr id="30" name="Picture 29">
            <a:extLst>
              <a:ext uri="{FF2B5EF4-FFF2-40B4-BE49-F238E27FC236}">
                <a16:creationId xmlns:a16="http://schemas.microsoft.com/office/drawing/2014/main" id="{43E87D28-ED94-80D8-3E9B-FC5FEE294CFD}"/>
              </a:ext>
            </a:extLst>
          </p:cNvPr>
          <p:cNvPicPr>
            <a:picLocks noChangeAspect="1"/>
          </p:cNvPicPr>
          <p:nvPr/>
        </p:nvPicPr>
        <p:blipFill>
          <a:blip r:embed="rId15"/>
          <a:stretch>
            <a:fillRect/>
          </a:stretch>
        </p:blipFill>
        <p:spPr>
          <a:xfrm>
            <a:off x="4889249" y="4742593"/>
            <a:ext cx="1004134" cy="1571884"/>
          </a:xfrm>
          <a:prstGeom prst="rect">
            <a:avLst/>
          </a:prstGeom>
        </p:spPr>
      </p:pic>
      <p:pic>
        <p:nvPicPr>
          <p:cNvPr id="5" name="Picture 4">
            <a:extLst>
              <a:ext uri="{FF2B5EF4-FFF2-40B4-BE49-F238E27FC236}">
                <a16:creationId xmlns:a16="http://schemas.microsoft.com/office/drawing/2014/main" id="{9D57A0FB-276D-C275-8354-A3AE4DE84256}"/>
              </a:ext>
            </a:extLst>
          </p:cNvPr>
          <p:cNvPicPr>
            <a:picLocks noChangeAspect="1"/>
          </p:cNvPicPr>
          <p:nvPr/>
        </p:nvPicPr>
        <p:blipFill>
          <a:blip r:embed="rId16"/>
          <a:stretch>
            <a:fillRect/>
          </a:stretch>
        </p:blipFill>
        <p:spPr>
          <a:xfrm>
            <a:off x="7206288" y="1219200"/>
            <a:ext cx="4353634" cy="5002762"/>
          </a:xfrm>
          <a:prstGeom prst="rect">
            <a:avLst/>
          </a:prstGeom>
        </p:spPr>
      </p:pic>
    </p:spTree>
    <p:extLst>
      <p:ext uri="{BB962C8B-B14F-4D97-AF65-F5344CB8AC3E}">
        <p14:creationId xmlns:p14="http://schemas.microsoft.com/office/powerpoint/2010/main" val="1355975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59E4-8612-401A-F1A9-009F8E3BCE5B}"/>
              </a:ext>
            </a:extLst>
          </p:cNvPr>
          <p:cNvSpPr>
            <a:spLocks noGrp="1"/>
          </p:cNvSpPr>
          <p:nvPr>
            <p:ph type="title"/>
          </p:nvPr>
        </p:nvSpPr>
        <p:spPr/>
        <p:txBody>
          <a:bodyPr/>
          <a:lstStyle/>
          <a:p>
            <a:r>
              <a:rPr lang="en-US" dirty="0"/>
              <a:t>NEAMS T</a:t>
            </a:r>
            <a:r>
              <a:rPr lang="en-US" b="1" dirty="0"/>
              <a:t>echnical </a:t>
            </a:r>
            <a:r>
              <a:rPr lang="en-US" dirty="0"/>
              <a:t>A</a:t>
            </a:r>
            <a:r>
              <a:rPr lang="en-US" b="1" dirty="0"/>
              <a:t>reas and Code </a:t>
            </a:r>
            <a:r>
              <a:rPr lang="en-US" dirty="0"/>
              <a:t>S</a:t>
            </a:r>
            <a:r>
              <a:rPr lang="en-US" b="1" dirty="0"/>
              <a:t>upport</a:t>
            </a:r>
            <a:br>
              <a:rPr lang="en-US" b="1" dirty="0"/>
            </a:br>
            <a:endParaRPr lang="en-US" dirty="0"/>
          </a:p>
        </p:txBody>
      </p:sp>
      <p:pic>
        <p:nvPicPr>
          <p:cNvPr id="6" name="Picture 5">
            <a:extLst>
              <a:ext uri="{FF2B5EF4-FFF2-40B4-BE49-F238E27FC236}">
                <a16:creationId xmlns:a16="http://schemas.microsoft.com/office/drawing/2014/main" id="{9D5B0908-C9E9-323A-32E1-DB98E1793B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935502"/>
            <a:ext cx="795669" cy="1645898"/>
          </a:xfrm>
          <a:prstGeom prst="rect">
            <a:avLst/>
          </a:prstGeom>
        </p:spPr>
      </p:pic>
      <p:pic>
        <p:nvPicPr>
          <p:cNvPr id="7" name="Picture 7" descr="szz_3D_76Ms.png">
            <a:extLst>
              <a:ext uri="{FF2B5EF4-FFF2-40B4-BE49-F238E27FC236}">
                <a16:creationId xmlns:a16="http://schemas.microsoft.com/office/drawing/2014/main" id="{CD191701-60CE-C56E-8CB9-F3FB230F3291}"/>
              </a:ext>
            </a:extLst>
          </p:cNvPr>
          <p:cNvPicPr>
            <a:picLocks noChangeAspect="1"/>
          </p:cNvPicPr>
          <p:nvPr/>
        </p:nvPicPr>
        <p:blipFill>
          <a:blip r:embed="rId3" cstate="print">
            <a:extLst>
              <a:ext uri="{28A0092B-C50C-407E-A947-70E740481C1C}">
                <a14:useLocalDpi xmlns:a14="http://schemas.microsoft.com/office/drawing/2010/main" val="0"/>
              </a:ext>
            </a:extLst>
          </a:blip>
          <a:srcRect b="5771"/>
          <a:stretch>
            <a:fillRect/>
          </a:stretch>
        </p:blipFill>
        <p:spPr bwMode="auto">
          <a:xfrm>
            <a:off x="9811" y="2255271"/>
            <a:ext cx="1237087" cy="1038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Z:\PROTEUS\Benchmarks\ATR_INL\SN2ND\pictures\ATR_23GroupFlux_group0004_small.png">
            <a:extLst>
              <a:ext uri="{FF2B5EF4-FFF2-40B4-BE49-F238E27FC236}">
                <a16:creationId xmlns:a16="http://schemas.microsoft.com/office/drawing/2014/main" id="{002BAB3A-3FB1-32A9-6377-3B8DFB386E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2040010"/>
            <a:ext cx="1626935" cy="153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FA0A95A-554C-D6D3-CE50-3148786995D5}"/>
              </a:ext>
            </a:extLst>
          </p:cNvPr>
          <p:cNvPicPr>
            <a:picLocks noChangeAspect="1"/>
          </p:cNvPicPr>
          <p:nvPr/>
        </p:nvPicPr>
        <p:blipFill>
          <a:blip r:embed="rId5"/>
          <a:stretch>
            <a:fillRect/>
          </a:stretch>
        </p:blipFill>
        <p:spPr>
          <a:xfrm>
            <a:off x="7550659" y="1929564"/>
            <a:ext cx="795669" cy="1648174"/>
          </a:xfrm>
          <a:prstGeom prst="rect">
            <a:avLst/>
          </a:prstGeom>
          <a:ln>
            <a:solidFill>
              <a:schemeClr val="accent3"/>
            </a:solidFill>
          </a:ln>
        </p:spPr>
      </p:pic>
      <p:sp>
        <p:nvSpPr>
          <p:cNvPr id="13" name="Rectangle 12">
            <a:extLst>
              <a:ext uri="{FF2B5EF4-FFF2-40B4-BE49-F238E27FC236}">
                <a16:creationId xmlns:a16="http://schemas.microsoft.com/office/drawing/2014/main" id="{0D8903B6-FE8F-F4B6-7C66-D0986A8B0AD0}"/>
              </a:ext>
            </a:extLst>
          </p:cNvPr>
          <p:cNvSpPr/>
          <p:nvPr/>
        </p:nvSpPr>
        <p:spPr>
          <a:xfrm>
            <a:off x="7620000" y="3686153"/>
            <a:ext cx="2049241" cy="1754326"/>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Multi-scale simulations of thermal fluids and heat transfer in reactor systems</a:t>
            </a:r>
          </a:p>
          <a:p>
            <a:endParaRPr lang="en-US" sz="1200" b="1" dirty="0">
              <a:solidFill>
                <a:schemeClr val="accent1"/>
              </a:solidFill>
            </a:endParaRPr>
          </a:p>
          <a:p>
            <a:r>
              <a:rPr lang="en-US" sz="1200" b="1" dirty="0">
                <a:solidFill>
                  <a:schemeClr val="accent1"/>
                </a:solidFill>
              </a:rPr>
              <a:t>Codes: </a:t>
            </a:r>
            <a:r>
              <a:rPr lang="en-US" sz="1200" dirty="0">
                <a:solidFill>
                  <a:schemeClr val="accent1"/>
                </a:solidFill>
              </a:rPr>
              <a:t>CTF, SAM, PRONGHORN, Sockeye, Nek5000/</a:t>
            </a:r>
            <a:r>
              <a:rPr lang="en-US" sz="1200" dirty="0" err="1">
                <a:solidFill>
                  <a:schemeClr val="accent1"/>
                </a:solidFill>
              </a:rPr>
              <a:t>NekRS</a:t>
            </a:r>
            <a:r>
              <a:rPr lang="en-US" sz="1200" dirty="0">
                <a:solidFill>
                  <a:schemeClr val="accent1"/>
                </a:solidFill>
              </a:rPr>
              <a:t>, Cardinal</a:t>
            </a:r>
          </a:p>
          <a:p>
            <a:endParaRPr lang="en-US" sz="1200" b="1" dirty="0">
              <a:solidFill>
                <a:schemeClr val="accent1"/>
              </a:solidFill>
            </a:endParaRPr>
          </a:p>
        </p:txBody>
      </p:sp>
      <p:sp>
        <p:nvSpPr>
          <p:cNvPr id="22" name="Rectangle 21">
            <a:extLst>
              <a:ext uri="{FF2B5EF4-FFF2-40B4-BE49-F238E27FC236}">
                <a16:creationId xmlns:a16="http://schemas.microsoft.com/office/drawing/2014/main" id="{67EBF3AF-6B64-AF18-FEE3-6F223A155805}"/>
              </a:ext>
            </a:extLst>
          </p:cNvPr>
          <p:cNvSpPr/>
          <p:nvPr/>
        </p:nvSpPr>
        <p:spPr>
          <a:xfrm>
            <a:off x="280179" y="3699808"/>
            <a:ext cx="2242580" cy="1938992"/>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Multi-scale fuel and cladding performance</a:t>
            </a:r>
          </a:p>
          <a:p>
            <a:endParaRPr lang="en-US" sz="1200" b="1" dirty="0">
              <a:solidFill>
                <a:schemeClr val="accent1"/>
              </a:solidFill>
            </a:endParaRPr>
          </a:p>
          <a:p>
            <a:r>
              <a:rPr lang="en-US" sz="1200" b="1" dirty="0">
                <a:solidFill>
                  <a:schemeClr val="accent1"/>
                </a:solidFill>
              </a:rPr>
              <a:t>Codes: </a:t>
            </a:r>
            <a:r>
              <a:rPr lang="en-US" sz="1200" dirty="0">
                <a:solidFill>
                  <a:schemeClr val="accent1"/>
                </a:solidFill>
              </a:rPr>
              <a:t>Bison</a:t>
            </a:r>
          </a:p>
          <a:p>
            <a:endParaRPr lang="en-US" sz="1200" b="1" dirty="0">
              <a:solidFill>
                <a:schemeClr val="accent1"/>
              </a:solidFill>
            </a:endParaRPr>
          </a:p>
          <a:p>
            <a:r>
              <a:rPr lang="en-US" sz="1200" b="1" dirty="0">
                <a:solidFill>
                  <a:schemeClr val="accent1"/>
                </a:solidFill>
              </a:rPr>
              <a:t>Lower-length-scale capabilities: </a:t>
            </a:r>
            <a:r>
              <a:rPr lang="en-US" sz="1200" dirty="0">
                <a:solidFill>
                  <a:schemeClr val="accent1"/>
                </a:solidFill>
              </a:rPr>
              <a:t>DFT, MD, phase field, crystal plasticity (</a:t>
            </a:r>
            <a:r>
              <a:rPr lang="en-US" sz="1200" dirty="0" err="1">
                <a:solidFill>
                  <a:schemeClr val="accent1"/>
                </a:solidFill>
              </a:rPr>
              <a:t>LAPx</a:t>
            </a:r>
            <a:r>
              <a:rPr lang="en-US" sz="1200" dirty="0">
                <a:solidFill>
                  <a:schemeClr val="accent1"/>
                </a:solidFill>
              </a:rPr>
              <a:t>), cluster dynamics, phase field</a:t>
            </a:r>
          </a:p>
        </p:txBody>
      </p:sp>
      <p:sp>
        <p:nvSpPr>
          <p:cNvPr id="23" name="Rectangle 22">
            <a:extLst>
              <a:ext uri="{FF2B5EF4-FFF2-40B4-BE49-F238E27FC236}">
                <a16:creationId xmlns:a16="http://schemas.microsoft.com/office/drawing/2014/main" id="{204C0BCC-F090-7BA6-8232-C663AF3A7092}"/>
              </a:ext>
            </a:extLst>
          </p:cNvPr>
          <p:cNvSpPr/>
          <p:nvPr/>
        </p:nvSpPr>
        <p:spPr>
          <a:xfrm>
            <a:off x="2522759" y="3699808"/>
            <a:ext cx="3099041" cy="1938992"/>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Multi-scale modeling of materials degradation and chemistry (moltens salts)</a:t>
            </a:r>
          </a:p>
          <a:p>
            <a:endParaRPr lang="en-US" sz="1200" b="1" dirty="0">
              <a:solidFill>
                <a:schemeClr val="accent1"/>
              </a:solidFill>
            </a:endParaRPr>
          </a:p>
          <a:p>
            <a:r>
              <a:rPr lang="en-US" sz="1200" b="1" dirty="0">
                <a:solidFill>
                  <a:schemeClr val="accent1"/>
                </a:solidFill>
              </a:rPr>
              <a:t>Codes: </a:t>
            </a:r>
            <a:r>
              <a:rPr lang="en-US" sz="1200" dirty="0">
                <a:solidFill>
                  <a:schemeClr val="accent1"/>
                </a:solidFill>
              </a:rPr>
              <a:t>Grizzly/</a:t>
            </a:r>
            <a:r>
              <a:rPr lang="en-US" sz="1200" dirty="0" err="1">
                <a:solidFill>
                  <a:schemeClr val="accent1"/>
                </a:solidFill>
              </a:rPr>
              <a:t>BlackBear</a:t>
            </a:r>
            <a:r>
              <a:rPr lang="en-US" sz="1200" dirty="0">
                <a:solidFill>
                  <a:schemeClr val="accent1"/>
                </a:solidFill>
              </a:rPr>
              <a:t>, MSTDB-TC, MSTDB-TP, Mole, SWIFT, MOSCATO</a:t>
            </a:r>
          </a:p>
          <a:p>
            <a:endParaRPr lang="en-US" sz="1200" b="1" dirty="0">
              <a:solidFill>
                <a:schemeClr val="accent1"/>
              </a:solidFill>
            </a:endParaRPr>
          </a:p>
          <a:p>
            <a:r>
              <a:rPr lang="en-US" sz="1200" b="1" dirty="0">
                <a:solidFill>
                  <a:schemeClr val="accent1"/>
                </a:solidFill>
              </a:rPr>
              <a:t>Lower-length-scale capabilities: </a:t>
            </a:r>
            <a:r>
              <a:rPr lang="en-US" sz="1200" dirty="0">
                <a:solidFill>
                  <a:schemeClr val="accent1"/>
                </a:solidFill>
              </a:rPr>
              <a:t>DFT, MD, phase field, crystal plasticity (</a:t>
            </a:r>
            <a:r>
              <a:rPr lang="en-US" sz="1200" dirty="0" err="1">
                <a:solidFill>
                  <a:schemeClr val="accent1"/>
                </a:solidFill>
              </a:rPr>
              <a:t>LAPx</a:t>
            </a:r>
            <a:r>
              <a:rPr lang="en-US" sz="1200" dirty="0">
                <a:solidFill>
                  <a:schemeClr val="accent1"/>
                </a:solidFill>
              </a:rPr>
              <a:t>), dislocation dynamics, cluster dynamics</a:t>
            </a:r>
          </a:p>
        </p:txBody>
      </p:sp>
      <p:sp>
        <p:nvSpPr>
          <p:cNvPr id="24" name="Rectangle 23">
            <a:extLst>
              <a:ext uri="{FF2B5EF4-FFF2-40B4-BE49-F238E27FC236}">
                <a16:creationId xmlns:a16="http://schemas.microsoft.com/office/drawing/2014/main" id="{CB49A539-C98B-5681-B7B4-35A0F9C4DA3F}"/>
              </a:ext>
            </a:extLst>
          </p:cNvPr>
          <p:cNvSpPr/>
          <p:nvPr/>
        </p:nvSpPr>
        <p:spPr>
          <a:xfrm>
            <a:off x="411126" y="1433325"/>
            <a:ext cx="2709457" cy="338554"/>
          </a:xfrm>
          <a:prstGeom prst="rect">
            <a:avLst/>
          </a:prstGeom>
        </p:spPr>
        <p:txBody>
          <a:bodyPr wrap="square">
            <a:spAutoFit/>
          </a:bodyPr>
          <a:lstStyle/>
          <a:p>
            <a:r>
              <a:rPr lang="en-US" sz="1600" b="1" dirty="0">
                <a:solidFill>
                  <a:schemeClr val="accent1"/>
                </a:solidFill>
              </a:rPr>
              <a:t>Fuel Performance</a:t>
            </a:r>
            <a:endParaRPr lang="en-US" sz="1600" b="1" dirty="0"/>
          </a:p>
        </p:txBody>
      </p:sp>
      <p:sp>
        <p:nvSpPr>
          <p:cNvPr id="27" name="Rectangle 26">
            <a:extLst>
              <a:ext uri="{FF2B5EF4-FFF2-40B4-BE49-F238E27FC236}">
                <a16:creationId xmlns:a16="http://schemas.microsoft.com/office/drawing/2014/main" id="{3590A2EC-5E9A-94C6-C0E4-35D480022A3C}"/>
              </a:ext>
            </a:extLst>
          </p:cNvPr>
          <p:cNvSpPr/>
          <p:nvPr/>
        </p:nvSpPr>
        <p:spPr>
          <a:xfrm>
            <a:off x="2944755" y="1219200"/>
            <a:ext cx="2246564" cy="584775"/>
          </a:xfrm>
          <a:prstGeom prst="rect">
            <a:avLst/>
          </a:prstGeom>
        </p:spPr>
        <p:txBody>
          <a:bodyPr wrap="square">
            <a:spAutoFit/>
          </a:bodyPr>
          <a:lstStyle/>
          <a:p>
            <a:r>
              <a:rPr lang="en-US" sz="1600" b="1" dirty="0">
                <a:solidFill>
                  <a:schemeClr val="accent1"/>
                </a:solidFill>
              </a:rPr>
              <a:t>Structural Materials and Chemistry</a:t>
            </a:r>
            <a:endParaRPr lang="en-US" sz="1600" dirty="0"/>
          </a:p>
        </p:txBody>
      </p:sp>
      <p:sp>
        <p:nvSpPr>
          <p:cNvPr id="28" name="Rectangle 27">
            <a:extLst>
              <a:ext uri="{FF2B5EF4-FFF2-40B4-BE49-F238E27FC236}">
                <a16:creationId xmlns:a16="http://schemas.microsoft.com/office/drawing/2014/main" id="{514169E5-667B-4769-F694-E91A05A2FCEC}"/>
              </a:ext>
            </a:extLst>
          </p:cNvPr>
          <p:cNvSpPr/>
          <p:nvPr/>
        </p:nvSpPr>
        <p:spPr>
          <a:xfrm>
            <a:off x="5621800" y="1224629"/>
            <a:ext cx="1623422" cy="584775"/>
          </a:xfrm>
          <a:prstGeom prst="rect">
            <a:avLst/>
          </a:prstGeom>
        </p:spPr>
        <p:txBody>
          <a:bodyPr wrap="square">
            <a:spAutoFit/>
          </a:bodyPr>
          <a:lstStyle/>
          <a:p>
            <a:r>
              <a:rPr lang="en-US" sz="1600" b="1" dirty="0">
                <a:solidFill>
                  <a:schemeClr val="accent1"/>
                </a:solidFill>
              </a:rPr>
              <a:t>Reactor Physics</a:t>
            </a:r>
            <a:endParaRPr lang="en-US" sz="1600" dirty="0"/>
          </a:p>
        </p:txBody>
      </p:sp>
      <p:sp>
        <p:nvSpPr>
          <p:cNvPr id="29" name="Rectangle 28">
            <a:extLst>
              <a:ext uri="{FF2B5EF4-FFF2-40B4-BE49-F238E27FC236}">
                <a16:creationId xmlns:a16="http://schemas.microsoft.com/office/drawing/2014/main" id="{8F6E0D7D-C052-7E2A-788A-FF7EE075658C}"/>
              </a:ext>
            </a:extLst>
          </p:cNvPr>
          <p:cNvSpPr/>
          <p:nvPr/>
        </p:nvSpPr>
        <p:spPr>
          <a:xfrm>
            <a:off x="7966992" y="1224629"/>
            <a:ext cx="1623421" cy="584775"/>
          </a:xfrm>
          <a:prstGeom prst="rect">
            <a:avLst/>
          </a:prstGeom>
        </p:spPr>
        <p:txBody>
          <a:bodyPr wrap="square">
            <a:spAutoFit/>
          </a:bodyPr>
          <a:lstStyle/>
          <a:p>
            <a:r>
              <a:rPr lang="en-US" sz="1600" b="1" dirty="0">
                <a:solidFill>
                  <a:schemeClr val="accent1"/>
                </a:solidFill>
              </a:rPr>
              <a:t>Thermal Fluids</a:t>
            </a:r>
          </a:p>
        </p:txBody>
      </p:sp>
      <p:sp>
        <p:nvSpPr>
          <p:cNvPr id="30" name="Rectangle 29">
            <a:extLst>
              <a:ext uri="{FF2B5EF4-FFF2-40B4-BE49-F238E27FC236}">
                <a16:creationId xmlns:a16="http://schemas.microsoft.com/office/drawing/2014/main" id="{1F529DC2-68A3-67B5-C608-610AF860959D}"/>
              </a:ext>
            </a:extLst>
          </p:cNvPr>
          <p:cNvSpPr/>
          <p:nvPr/>
        </p:nvSpPr>
        <p:spPr>
          <a:xfrm>
            <a:off x="10134600" y="1198579"/>
            <a:ext cx="2648987" cy="584775"/>
          </a:xfrm>
          <a:prstGeom prst="rect">
            <a:avLst/>
          </a:prstGeom>
        </p:spPr>
        <p:txBody>
          <a:bodyPr wrap="square">
            <a:spAutoFit/>
          </a:bodyPr>
          <a:lstStyle/>
          <a:p>
            <a:r>
              <a:rPr lang="en-US" sz="1600" b="1" dirty="0">
                <a:solidFill>
                  <a:schemeClr val="accent1"/>
                </a:solidFill>
              </a:rPr>
              <a:t>Multiphysics Applications</a:t>
            </a:r>
          </a:p>
        </p:txBody>
      </p:sp>
      <p:sp>
        <p:nvSpPr>
          <p:cNvPr id="31" name="Rectangle 30">
            <a:extLst>
              <a:ext uri="{FF2B5EF4-FFF2-40B4-BE49-F238E27FC236}">
                <a16:creationId xmlns:a16="http://schemas.microsoft.com/office/drawing/2014/main" id="{2CCFA6B8-7617-0FA6-50B7-F608AA5EB94D}"/>
              </a:ext>
            </a:extLst>
          </p:cNvPr>
          <p:cNvSpPr/>
          <p:nvPr/>
        </p:nvSpPr>
        <p:spPr>
          <a:xfrm>
            <a:off x="5562600" y="3698795"/>
            <a:ext cx="2049241" cy="1754326"/>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Deterministic and stochastic methods for simulating neutron transport and </a:t>
            </a:r>
            <a:r>
              <a:rPr lang="en-US" sz="1200" dirty="0"/>
              <a:t>nuclide depletion/decay</a:t>
            </a:r>
            <a:endParaRPr lang="en-US" sz="1200" dirty="0">
              <a:solidFill>
                <a:schemeClr val="accent1"/>
              </a:solidFill>
            </a:endParaRPr>
          </a:p>
          <a:p>
            <a:endParaRPr lang="en-US" sz="1200" b="1" dirty="0">
              <a:solidFill>
                <a:schemeClr val="accent1"/>
              </a:solidFill>
            </a:endParaRPr>
          </a:p>
          <a:p>
            <a:r>
              <a:rPr lang="en-US" sz="1200" b="1" dirty="0">
                <a:solidFill>
                  <a:schemeClr val="accent1"/>
                </a:solidFill>
              </a:rPr>
              <a:t>Codes: </a:t>
            </a:r>
            <a:r>
              <a:rPr lang="en-US" sz="1200" dirty="0">
                <a:solidFill>
                  <a:schemeClr val="accent1"/>
                </a:solidFill>
              </a:rPr>
              <a:t>GRIFFIN, Shift, MPACT</a:t>
            </a:r>
          </a:p>
        </p:txBody>
      </p:sp>
      <p:sp>
        <p:nvSpPr>
          <p:cNvPr id="32" name="Rectangle 31">
            <a:extLst>
              <a:ext uri="{FF2B5EF4-FFF2-40B4-BE49-F238E27FC236}">
                <a16:creationId xmlns:a16="http://schemas.microsoft.com/office/drawing/2014/main" id="{94D6504E-4C0E-CEEE-3000-9C4AAEDC7455}"/>
              </a:ext>
            </a:extLst>
          </p:cNvPr>
          <p:cNvSpPr/>
          <p:nvPr/>
        </p:nvSpPr>
        <p:spPr>
          <a:xfrm>
            <a:off x="9922924" y="3672994"/>
            <a:ext cx="2209510" cy="1754326"/>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Computational frameworks, </a:t>
            </a:r>
            <a:r>
              <a:rPr lang="en-US" sz="1200" dirty="0" err="1">
                <a:solidFill>
                  <a:schemeClr val="accent1"/>
                </a:solidFill>
              </a:rPr>
              <a:t>multiphysics</a:t>
            </a:r>
            <a:r>
              <a:rPr lang="en-US" sz="1200" dirty="0">
                <a:solidFill>
                  <a:schemeClr val="accent1"/>
                </a:solidFill>
              </a:rPr>
              <a:t> simulations, reactor specific applications, user interfaces and workflows. </a:t>
            </a:r>
          </a:p>
          <a:p>
            <a:endParaRPr lang="en-US" sz="1200" b="1" dirty="0">
              <a:solidFill>
                <a:schemeClr val="accent1"/>
              </a:solidFill>
            </a:endParaRPr>
          </a:p>
          <a:p>
            <a:r>
              <a:rPr lang="en-US" sz="1200" b="1" dirty="0">
                <a:solidFill>
                  <a:schemeClr val="accent1"/>
                </a:solidFill>
              </a:rPr>
              <a:t>Codes and frameworks: </a:t>
            </a:r>
            <a:r>
              <a:rPr lang="en-US" sz="1200" dirty="0">
                <a:solidFill>
                  <a:schemeClr val="accent1"/>
                </a:solidFill>
              </a:rPr>
              <a:t>MOOSE, VERA, Workbench</a:t>
            </a:r>
          </a:p>
        </p:txBody>
      </p:sp>
      <p:sp>
        <p:nvSpPr>
          <p:cNvPr id="33" name="Rectangle 32">
            <a:extLst>
              <a:ext uri="{FF2B5EF4-FFF2-40B4-BE49-F238E27FC236}">
                <a16:creationId xmlns:a16="http://schemas.microsoft.com/office/drawing/2014/main" id="{029525EB-77FF-49FD-1E5D-42157DDCC23E}"/>
              </a:ext>
            </a:extLst>
          </p:cNvPr>
          <p:cNvSpPr/>
          <p:nvPr/>
        </p:nvSpPr>
        <p:spPr>
          <a:xfrm>
            <a:off x="247774" y="5639813"/>
            <a:ext cx="11839736" cy="523220"/>
          </a:xfrm>
          <a:prstGeom prst="rect">
            <a:avLst/>
          </a:prstGeom>
          <a:ln w="25400">
            <a:solidFill>
              <a:schemeClr val="accent1">
                <a:shade val="15000"/>
              </a:schemeClr>
            </a:solidFill>
          </a:ln>
        </p:spPr>
        <p:txBody>
          <a:bodyPr wrap="square">
            <a:spAutoFit/>
          </a:bodyPr>
          <a:lstStyle/>
          <a:p>
            <a:r>
              <a:rPr lang="en-US" sz="1400" b="1" dirty="0">
                <a:solidFill>
                  <a:schemeClr val="accent1"/>
                </a:solidFill>
              </a:rPr>
              <a:t>Capabilities are developed for all major reactor types – Light Water Reactors, Gas-Cooled Reactors, Molten Salt Reactors, Metal Cooled Fast Reactors and Microreactors. The reactor specific applications cross-cut the technical areas.</a:t>
            </a:r>
          </a:p>
        </p:txBody>
      </p:sp>
      <p:pic>
        <p:nvPicPr>
          <p:cNvPr id="3" name="Picture 2">
            <a:extLst>
              <a:ext uri="{FF2B5EF4-FFF2-40B4-BE49-F238E27FC236}">
                <a16:creationId xmlns:a16="http://schemas.microsoft.com/office/drawing/2014/main" id="{F876D5A3-BB89-DBBA-178B-50A296C550C1}"/>
              </a:ext>
            </a:extLst>
          </p:cNvPr>
          <p:cNvPicPr>
            <a:picLocks noChangeAspect="1"/>
          </p:cNvPicPr>
          <p:nvPr/>
        </p:nvPicPr>
        <p:blipFill>
          <a:blip r:embed="rId6"/>
          <a:stretch>
            <a:fillRect/>
          </a:stretch>
        </p:blipFill>
        <p:spPr>
          <a:xfrm>
            <a:off x="9590413" y="1798226"/>
            <a:ext cx="1289905" cy="959689"/>
          </a:xfrm>
          <a:prstGeom prst="rect">
            <a:avLst/>
          </a:prstGeom>
        </p:spPr>
      </p:pic>
      <p:pic>
        <p:nvPicPr>
          <p:cNvPr id="4" name="Picture 3" descr="A diagram of a diagram&#10;&#10;Description automatically generated">
            <a:extLst>
              <a:ext uri="{FF2B5EF4-FFF2-40B4-BE49-F238E27FC236}">
                <a16:creationId xmlns:a16="http://schemas.microsoft.com/office/drawing/2014/main" id="{483F8836-E1DA-9D6A-0CCE-1F2C8EEEB2B2}"/>
              </a:ext>
            </a:extLst>
          </p:cNvPr>
          <p:cNvPicPr>
            <a:picLocks noChangeAspect="1"/>
          </p:cNvPicPr>
          <p:nvPr/>
        </p:nvPicPr>
        <p:blipFill>
          <a:blip r:embed="rId7"/>
          <a:stretch>
            <a:fillRect/>
          </a:stretch>
        </p:blipFill>
        <p:spPr>
          <a:xfrm>
            <a:off x="3568861" y="1995075"/>
            <a:ext cx="1692809" cy="1512039"/>
          </a:xfrm>
          <a:prstGeom prst="rect">
            <a:avLst/>
          </a:prstGeom>
        </p:spPr>
      </p:pic>
      <p:pic>
        <p:nvPicPr>
          <p:cNvPr id="10" name="Picture 9" descr="A picture containing circle&#10;&#10;Description automatically generated">
            <a:extLst>
              <a:ext uri="{FF2B5EF4-FFF2-40B4-BE49-F238E27FC236}">
                <a16:creationId xmlns:a16="http://schemas.microsoft.com/office/drawing/2014/main" id="{179DF97D-0AF1-3132-703B-430B5D058F80}"/>
              </a:ext>
            </a:extLst>
          </p:cNvPr>
          <p:cNvPicPr>
            <a:picLocks noChangeAspect="1"/>
          </p:cNvPicPr>
          <p:nvPr/>
        </p:nvPicPr>
        <p:blipFill>
          <a:blip r:embed="rId8">
            <a:clrChange>
              <a:clrFrom>
                <a:srgbClr val="FFFFFF"/>
              </a:clrFrom>
              <a:clrTo>
                <a:srgbClr val="FFFFFF">
                  <a:alpha val="0"/>
                </a:srgbClr>
              </a:clrTo>
            </a:clrChange>
          </a:blip>
          <a:srcRect t="58324"/>
          <a:stretch/>
        </p:blipFill>
        <p:spPr>
          <a:xfrm>
            <a:off x="1371183" y="2262748"/>
            <a:ext cx="1354689" cy="1166252"/>
          </a:xfrm>
          <a:prstGeom prst="rect">
            <a:avLst/>
          </a:prstGeom>
        </p:spPr>
      </p:pic>
      <p:pic>
        <p:nvPicPr>
          <p:cNvPr id="11" name="Picture 10">
            <a:extLst>
              <a:ext uri="{FF2B5EF4-FFF2-40B4-BE49-F238E27FC236}">
                <a16:creationId xmlns:a16="http://schemas.microsoft.com/office/drawing/2014/main" id="{E6D745E3-1FEA-7C11-7C0B-39F74325334C}"/>
              </a:ext>
            </a:extLst>
          </p:cNvPr>
          <p:cNvPicPr>
            <a:picLocks noChangeAspect="1"/>
          </p:cNvPicPr>
          <p:nvPr/>
        </p:nvPicPr>
        <p:blipFill>
          <a:blip r:embed="rId9"/>
          <a:stretch>
            <a:fillRect/>
          </a:stretch>
        </p:blipFill>
        <p:spPr>
          <a:xfrm>
            <a:off x="10097586" y="2698433"/>
            <a:ext cx="1523315" cy="959689"/>
          </a:xfrm>
          <a:prstGeom prst="rect">
            <a:avLst/>
          </a:prstGeom>
        </p:spPr>
      </p:pic>
      <p:pic>
        <p:nvPicPr>
          <p:cNvPr id="12" name="Picture 11">
            <a:extLst>
              <a:ext uri="{FF2B5EF4-FFF2-40B4-BE49-F238E27FC236}">
                <a16:creationId xmlns:a16="http://schemas.microsoft.com/office/drawing/2014/main" id="{1C653E8E-A7A0-E0E3-EDA6-0F7B68361199}"/>
              </a:ext>
            </a:extLst>
          </p:cNvPr>
          <p:cNvPicPr>
            <a:picLocks noChangeAspect="1"/>
          </p:cNvPicPr>
          <p:nvPr/>
        </p:nvPicPr>
        <p:blipFill>
          <a:blip r:embed="rId10"/>
          <a:stretch>
            <a:fillRect/>
          </a:stretch>
        </p:blipFill>
        <p:spPr>
          <a:xfrm>
            <a:off x="8385178" y="1859670"/>
            <a:ext cx="1080950" cy="1718067"/>
          </a:xfrm>
          <a:prstGeom prst="rect">
            <a:avLst/>
          </a:prstGeom>
        </p:spPr>
      </p:pic>
      <p:pic>
        <p:nvPicPr>
          <p:cNvPr id="14" name="Picture 13">
            <a:extLst>
              <a:ext uri="{FF2B5EF4-FFF2-40B4-BE49-F238E27FC236}">
                <a16:creationId xmlns:a16="http://schemas.microsoft.com/office/drawing/2014/main" id="{097F28D1-C4A3-F551-752A-795977485EFD}"/>
              </a:ext>
            </a:extLst>
          </p:cNvPr>
          <p:cNvPicPr>
            <a:picLocks noChangeAspect="1"/>
          </p:cNvPicPr>
          <p:nvPr/>
        </p:nvPicPr>
        <p:blipFill>
          <a:blip r:embed="rId11"/>
          <a:stretch>
            <a:fillRect/>
          </a:stretch>
        </p:blipFill>
        <p:spPr>
          <a:xfrm>
            <a:off x="10986510" y="1858396"/>
            <a:ext cx="634391" cy="772302"/>
          </a:xfrm>
          <a:prstGeom prst="rect">
            <a:avLst/>
          </a:prstGeom>
        </p:spPr>
      </p:pic>
      <p:pic>
        <p:nvPicPr>
          <p:cNvPr id="16" name="Picture 15">
            <a:extLst>
              <a:ext uri="{FF2B5EF4-FFF2-40B4-BE49-F238E27FC236}">
                <a16:creationId xmlns:a16="http://schemas.microsoft.com/office/drawing/2014/main" id="{CD013593-545F-E862-133B-E098C37794E4}"/>
              </a:ext>
            </a:extLst>
          </p:cNvPr>
          <p:cNvPicPr>
            <a:picLocks noChangeAspect="1"/>
          </p:cNvPicPr>
          <p:nvPr/>
        </p:nvPicPr>
        <p:blipFill>
          <a:blip r:embed="rId12"/>
          <a:stretch>
            <a:fillRect/>
          </a:stretch>
        </p:blipFill>
        <p:spPr>
          <a:xfrm>
            <a:off x="11658600" y="2384863"/>
            <a:ext cx="461315" cy="133781"/>
          </a:xfrm>
          <a:prstGeom prst="rect">
            <a:avLst/>
          </a:prstGeom>
        </p:spPr>
      </p:pic>
      <p:sp>
        <p:nvSpPr>
          <p:cNvPr id="17" name="Rectangle 16">
            <a:extLst>
              <a:ext uri="{FF2B5EF4-FFF2-40B4-BE49-F238E27FC236}">
                <a16:creationId xmlns:a16="http://schemas.microsoft.com/office/drawing/2014/main" id="{031E5C60-4B43-FB30-8AC1-DE33675C8B77}"/>
              </a:ext>
            </a:extLst>
          </p:cNvPr>
          <p:cNvSpPr/>
          <p:nvPr/>
        </p:nvSpPr>
        <p:spPr>
          <a:xfrm>
            <a:off x="247774" y="6317777"/>
            <a:ext cx="8815468" cy="523220"/>
          </a:xfrm>
          <a:prstGeom prst="rect">
            <a:avLst/>
          </a:prstGeom>
          <a:ln w="25400">
            <a:solidFill>
              <a:schemeClr val="accent1">
                <a:shade val="15000"/>
              </a:schemeClr>
            </a:solidFill>
          </a:ln>
        </p:spPr>
        <p:txBody>
          <a:bodyPr wrap="square">
            <a:spAutoFit/>
          </a:bodyPr>
          <a:lstStyle/>
          <a:p>
            <a:r>
              <a:rPr lang="en-US" sz="1400" b="1" dirty="0">
                <a:solidFill>
                  <a:schemeClr val="accent1"/>
                </a:solidFill>
              </a:rPr>
              <a:t>Key success metric: Use of NEAMS technology (either software or R&amp;D) by stakeholder to improve how they “do business.”</a:t>
            </a:r>
          </a:p>
        </p:txBody>
      </p:sp>
    </p:spTree>
    <p:extLst>
      <p:ext uri="{BB962C8B-B14F-4D97-AF65-F5344CB8AC3E}">
        <p14:creationId xmlns:p14="http://schemas.microsoft.com/office/powerpoint/2010/main" val="2970419141"/>
      </p:ext>
    </p:extLst>
  </p:cSld>
  <p:clrMapOvr>
    <a:masterClrMapping/>
  </p:clrMapOvr>
</p:sld>
</file>

<file path=ppt/theme/theme1.xml><?xml version="1.0" encoding="utf-8"?>
<a:theme xmlns:a="http://schemas.openxmlformats.org/drawingml/2006/main" name="DOE Theme Colors">
  <a:themeElements>
    <a:clrScheme name="EITS Color Scheme">
      <a:dk1>
        <a:sysClr val="windowText" lastClr="000000"/>
      </a:dk1>
      <a:lt1>
        <a:sysClr val="window" lastClr="FFFFFF"/>
      </a:lt1>
      <a:dk2>
        <a:srgbClr val="121A1D"/>
      </a:dk2>
      <a:lt2>
        <a:srgbClr val="D2DBE0"/>
      </a:lt2>
      <a:accent1>
        <a:srgbClr val="003066"/>
      </a:accent1>
      <a:accent2>
        <a:srgbClr val="FFC416"/>
      </a:accent2>
      <a:accent3>
        <a:srgbClr val="004424"/>
      </a:accent3>
      <a:accent4>
        <a:srgbClr val="005496"/>
      </a:accent4>
      <a:accent5>
        <a:srgbClr val="90C853"/>
      </a:accent5>
      <a:accent6>
        <a:srgbClr val="466373"/>
      </a:accent6>
      <a:hlink>
        <a:srgbClr val="003279"/>
      </a:hlink>
      <a:folHlink>
        <a:srgbClr val="004BB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6A37E96EC989942900B54ACB2A29844" ma:contentTypeVersion="4" ma:contentTypeDescription="Create a new document." ma:contentTypeScope="" ma:versionID="cb8f55f89174a9f1761ff8fca4f75e74">
  <xsd:schema xmlns:xsd="http://www.w3.org/2001/XMLSchema" xmlns:xs="http://www.w3.org/2001/XMLSchema" xmlns:p="http://schemas.microsoft.com/office/2006/metadata/properties" xmlns:ns2="617f3ddb-f9e0-43cb-bd74-cf55aa24f2e1" targetNamespace="http://schemas.microsoft.com/office/2006/metadata/properties" ma:root="true" ma:fieldsID="4c47a9a4a89c2571f4b901b84c60da16" ns2:_="">
    <xsd:import namespace="617f3ddb-f9e0-43cb-bd74-cf55aa24f2e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f3ddb-f9e0-43cb-bd74-cf55aa24f2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234DC236-E05B-4765-B448-1E669F9B2695}">
  <ds:schemaRefs>
    <ds:schemaRef ds:uri="http://schemas.microsoft.com/sharepoint/v3/contenttype/forms"/>
  </ds:schemaRefs>
</ds:datastoreItem>
</file>

<file path=customXml/itemProps2.xml><?xml version="1.0" encoding="utf-8"?>
<ds:datastoreItem xmlns:ds="http://schemas.openxmlformats.org/officeDocument/2006/customXml" ds:itemID="{28211FE4-A0DC-46B1-AB38-53A0657C1CBB}"/>
</file>

<file path=customXml/itemProps3.xml><?xml version="1.0" encoding="utf-8"?>
<ds:datastoreItem xmlns:ds="http://schemas.openxmlformats.org/officeDocument/2006/customXml" ds:itemID="{9044BF56-C799-47DE-B097-42D0AC3F8454}">
  <ds:schemaRefs>
    <ds:schemaRef ds:uri="http://www.w3.org/XML/1998/namespace"/>
    <ds:schemaRef ds:uri="http://purl.org/dc/dcmitype/"/>
    <ds:schemaRef ds:uri="http://purl.org/dc/terms/"/>
    <ds:schemaRef ds:uri="http://schemas.microsoft.com/office/2006/documentManagement/types"/>
    <ds:schemaRef ds:uri="http://schemas.microsoft.com/office/2006/metadata/properties"/>
    <ds:schemaRef ds:uri="eda238f6-4fe3-404e-a276-e07b17d386f3"/>
    <ds:schemaRef ds:uri="http://schemas.openxmlformats.org/package/2006/metadata/core-properties"/>
    <ds:schemaRef ds:uri="http://purl.org/dc/elements/1.1/"/>
    <ds:schemaRef ds:uri="8f44af2e-8a38-44cf-b457-90b087550117"/>
    <ds:schemaRef ds:uri="http://schemas.microsoft.com/office/infopath/2007/PartnerControls"/>
    <ds:schemaRef ds:uri="0a20205c-0631-4ff0-81c6-46eee12fe7e9"/>
    <ds:schemaRef ds:uri="55bb7a7b-ea7a-4bb0-b24a-d4297f0c0a93"/>
  </ds:schemaRefs>
</ds:datastoreItem>
</file>

<file path=docProps/app.xml><?xml version="1.0" encoding="utf-8"?>
<Properties xmlns="http://schemas.openxmlformats.org/officeDocument/2006/extended-properties" xmlns:vt="http://schemas.openxmlformats.org/officeDocument/2006/docPropsVTypes">
  <Template/>
  <TotalTime>39607</TotalTime>
  <Words>1084</Words>
  <Application>Microsoft Macintosh PowerPoint</Application>
  <PresentationFormat>Widescreen</PresentationFormat>
  <Paragraphs>78</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Acumin Pro</vt:lpstr>
      <vt:lpstr>Arial</vt:lpstr>
      <vt:lpstr>Calibri</vt:lpstr>
      <vt:lpstr>STIX Two Text</vt:lpstr>
      <vt:lpstr>DOE Theme Colors</vt:lpstr>
      <vt:lpstr>NEAMS Annual Review: Light Water Reactors</vt:lpstr>
      <vt:lpstr>Opening Remarks and Meeting Objectives </vt:lpstr>
      <vt:lpstr>Meeting Objectives</vt:lpstr>
      <vt:lpstr>Meeting Logistics</vt:lpstr>
      <vt:lpstr>Agenda</vt:lpstr>
      <vt:lpstr>NEAMS Overview and Light Water Reactors Research Plan </vt:lpstr>
      <vt:lpstr>NEAMS is the DOE-NE Modeling and Simulation Program</vt:lpstr>
      <vt:lpstr>NEAMS Program Structure</vt:lpstr>
      <vt:lpstr>NEAMS Technical Areas and Code Support </vt:lpstr>
      <vt:lpstr>Light Water Reactors Research Plan </vt:lpstr>
      <vt:lpstr>Additional Resources</vt:lpstr>
      <vt:lpstr>PowerPoint Presentation</vt:lpstr>
    </vt:vector>
  </TitlesOfParts>
  <Company>Booz Allen Hamilton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 Jenny [USA]</dc:creator>
  <cp:lastModifiedBy>Andersson, Anders David Ragnar</cp:lastModifiedBy>
  <cp:revision>2018</cp:revision>
  <cp:lastPrinted>2018-02-05T23:05:47Z</cp:lastPrinted>
  <dcterms:created xsi:type="dcterms:W3CDTF">2013-06-03T19:45:25Z</dcterms:created>
  <dcterms:modified xsi:type="dcterms:W3CDTF">2025-05-07T14:45:36Z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0x01010086A37E96EC989942900B54ACB2A29844</vt:lpwstr>
  </property>
  <property fmtid="{D5CDD505-2E9C-101B-9397-08002B2CF9AE}" pid="3" name="MediaServiceImageTags">
    <vt:lpwstr/>
  </property>
</Properties>
</file>