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17"/>
  </p:notesMasterIdLst>
  <p:handoutMasterIdLst>
    <p:handoutMasterId r:id="rId18"/>
  </p:handoutMasterIdLst>
  <p:sldIdLst>
    <p:sldId id="636" r:id="rId5"/>
    <p:sldId id="2147469146" r:id="rId6"/>
    <p:sldId id="2147469142" r:id="rId7"/>
    <p:sldId id="2147469143" r:id="rId8"/>
    <p:sldId id="2147469144" r:id="rId9"/>
    <p:sldId id="2147469145" r:id="rId10"/>
    <p:sldId id="639" r:id="rId11"/>
    <p:sldId id="2147469141" r:id="rId12"/>
    <p:sldId id="2812" r:id="rId13"/>
    <p:sldId id="2147469147" r:id="rId14"/>
    <p:sldId id="2147469148" r:id="rId15"/>
    <p:sldId id="643" r:id="rId16"/>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race" initials="k" lastIdx="7" clrIdx="0"/>
  <p:cmAuthor id="1" name="Fernandez, Ted [USA]" initials="FT[" lastIdx="1" clrIdx="1"/>
  <p:cmAuthor id="2" name="Penny.Mefford" initials="PLM" lastIdx="3" clrIdx="2"/>
  <p:cmAuthor id="3" name="johnsc" initials="csj" lastIdx="2" clrIdx="3"/>
  <p:cmAuthor id="4" name="Jenkins, Daniel (CONTR)" initials="J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6"/>
    <a:srgbClr val="595959"/>
    <a:srgbClr val="A1A1A1"/>
    <a:srgbClr val="0E1130"/>
    <a:srgbClr val="293340"/>
    <a:srgbClr val="213E9A"/>
    <a:srgbClr val="19204C"/>
    <a:srgbClr val="FEF5E8"/>
    <a:srgbClr val="77933C"/>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0" autoAdjust="0"/>
    <p:restoredTop sz="94692" autoAdjust="0"/>
  </p:normalViewPr>
  <p:slideViewPr>
    <p:cSldViewPr snapToObjects="1">
      <p:cViewPr varScale="1">
        <p:scale>
          <a:sx n="104" d="100"/>
          <a:sy n="104" d="100"/>
        </p:scale>
        <p:origin x="240" y="624"/>
      </p:cViewPr>
      <p:guideLst>
        <p:guide orient="horz" pos="2160"/>
        <p:guide pos="256"/>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30" d="100"/>
        <a:sy n="130" d="100"/>
      </p:scale>
      <p:origin x="0" y="-8418"/>
    </p:cViewPr>
  </p:sorterViewPr>
  <p:notesViewPr>
    <p:cSldViewPr snapToObjects="1">
      <p:cViewPr varScale="1">
        <p:scale>
          <a:sx n="118" d="100"/>
          <a:sy n="118" d="100"/>
        </p:scale>
        <p:origin x="4336"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DF602F7B-3C60-0340-8F65-5D706F0CD99D}" type="datetime1">
              <a:rPr lang="en-US"/>
              <a:pPr>
                <a:defRPr/>
              </a:pPr>
              <a:t>5/27/25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C90FB65A-D16E-9F49-BD9B-8D220ECCC788}" type="slidenum">
              <a:rPr lang="en-US"/>
              <a:pPr>
                <a:defRPr/>
              </a:pPr>
              <a:t>‹#›</a:t>
            </a:fld>
            <a:endParaRPr lang="en-US" dirty="0"/>
          </a:p>
        </p:txBody>
      </p:sp>
    </p:spTree>
    <p:extLst>
      <p:ext uri="{BB962C8B-B14F-4D97-AF65-F5344CB8AC3E}">
        <p14:creationId xmlns:p14="http://schemas.microsoft.com/office/powerpoint/2010/main" val="2234107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251A9E42-4B87-E94B-8E06-D88E87E2D8B6}" type="datetime1">
              <a:rPr lang="en-US"/>
              <a:pPr>
                <a:defRPr/>
              </a:pPr>
              <a:t>5/27/25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62188366-2947-D844-B46D-D483AF8F9817}" type="slidenum">
              <a:rPr lang="en-US"/>
              <a:pPr>
                <a:defRPr/>
              </a:pPr>
              <a:t>‹#›</a:t>
            </a:fld>
            <a:endParaRPr lang="en-US" dirty="0"/>
          </a:p>
        </p:txBody>
      </p:sp>
    </p:spTree>
    <p:extLst>
      <p:ext uri="{BB962C8B-B14F-4D97-AF65-F5344CB8AC3E}">
        <p14:creationId xmlns:p14="http://schemas.microsoft.com/office/powerpoint/2010/main" val="42508158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fontAlgn="base">
      <a:spcBef>
        <a:spcPct val="30000"/>
      </a:spcBef>
      <a:spcAft>
        <a:spcPct val="0"/>
      </a:spcAft>
      <a:defRPr sz="1200" kern="1200">
        <a:solidFill>
          <a:schemeClr val="tx1"/>
        </a:solidFill>
        <a:latin typeface="+mn-lt"/>
        <a:ea typeface="ヒラギノ角ゴ Pro W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1D048-17CF-F940-B0E4-B661842AB068}" type="slidenum">
              <a:rPr lang="en-US" smtClean="0"/>
              <a:t>8</a:t>
            </a:fld>
            <a:endParaRPr lang="en-US"/>
          </a:p>
        </p:txBody>
      </p:sp>
    </p:spTree>
    <p:extLst>
      <p:ext uri="{BB962C8B-B14F-4D97-AF65-F5344CB8AC3E}">
        <p14:creationId xmlns:p14="http://schemas.microsoft.com/office/powerpoint/2010/main" val="3144365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userDrawn="1"/>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userDrawn="1"/>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userDrawn="1"/>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userDrawn="1"/>
        </p:nvPicPr>
        <p:blipFill>
          <a:blip r:embed="rId2"/>
          <a:srcRect/>
          <a:stretch/>
        </p:blipFill>
        <p:spPr>
          <a:xfrm>
            <a:off x="7848600" y="6046047"/>
            <a:ext cx="3808115" cy="622202"/>
          </a:xfrm>
          <a:prstGeom prst="rect">
            <a:avLst/>
          </a:prstGeom>
        </p:spPr>
      </p:pic>
    </p:spTree>
    <p:extLst>
      <p:ext uri="{BB962C8B-B14F-4D97-AF65-F5344CB8AC3E}">
        <p14:creationId xmlns:p14="http://schemas.microsoft.com/office/powerpoint/2010/main" val="12534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Line 2">
            <a:extLst>
              <a:ext uri="{FF2B5EF4-FFF2-40B4-BE49-F238E27FC236}">
                <a16:creationId xmlns:a16="http://schemas.microsoft.com/office/drawing/2014/main" id="{C416BF7B-F06A-A578-776E-3959D80B7239}"/>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A32A62A-B62C-F6AC-0BAA-67E044C98ABF}"/>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ne 2">
            <a:extLst>
              <a:ext uri="{FF2B5EF4-FFF2-40B4-BE49-F238E27FC236}">
                <a16:creationId xmlns:a16="http://schemas.microsoft.com/office/drawing/2014/main" id="{C7E97753-7AE7-61CD-C28E-CC4B727FC36F}"/>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Line 2">
            <a:extLst>
              <a:ext uri="{FF2B5EF4-FFF2-40B4-BE49-F238E27FC236}">
                <a16:creationId xmlns:a16="http://schemas.microsoft.com/office/drawing/2014/main" id="{ADD3603B-CE0D-5A82-2851-F47C38B2B77D}"/>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pic>
        <p:nvPicPr>
          <p:cNvPr id="4" name="Picture 3">
            <a:extLst>
              <a:ext uri="{FF2B5EF4-FFF2-40B4-BE49-F238E27FC236}">
                <a16:creationId xmlns:a16="http://schemas.microsoft.com/office/drawing/2014/main" id="{4E3C81A2-CC44-32F6-F1D4-77B0A8847881}"/>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Line 2">
            <a:extLst>
              <a:ext uri="{FF2B5EF4-FFF2-40B4-BE49-F238E27FC236}">
                <a16:creationId xmlns:a16="http://schemas.microsoft.com/office/drawing/2014/main" id="{E5EC7BA6-D672-B8C9-9175-950211E0727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5" name="Picture 4">
            <a:extLst>
              <a:ext uri="{FF2B5EF4-FFF2-40B4-BE49-F238E27FC236}">
                <a16:creationId xmlns:a16="http://schemas.microsoft.com/office/drawing/2014/main" id="{E9FB143E-FBDE-A66C-9ABC-EE4FFCA02C90}"/>
              </a:ext>
            </a:extLst>
          </p:cNvPr>
          <p:cNvPicPr>
            <a:picLocks noChangeAspect="1"/>
          </p:cNvPicPr>
          <p:nvPr userDrawn="1"/>
        </p:nvPicPr>
        <p:blipFill>
          <a:blip r:embed="rId2"/>
          <a:srcRect/>
          <a:stretch/>
        </p:blipFill>
        <p:spPr>
          <a:xfrm>
            <a:off x="9220200" y="6338331"/>
            <a:ext cx="2666978" cy="443469"/>
          </a:xfrm>
          <a:prstGeom prst="rect">
            <a:avLst/>
          </a:prstGeom>
        </p:spPr>
      </p:pic>
    </p:spTree>
    <p:extLst>
      <p:ext uri="{BB962C8B-B14F-4D97-AF65-F5344CB8AC3E}">
        <p14:creationId xmlns:p14="http://schemas.microsoft.com/office/powerpoint/2010/main" val="64417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2" name="Picture 1">
            <a:extLst>
              <a:ext uri="{FF2B5EF4-FFF2-40B4-BE49-F238E27FC236}">
                <a16:creationId xmlns:a16="http://schemas.microsoft.com/office/drawing/2014/main" id="{B8BBB60C-10C0-3540-4CD4-A2A1937DFB7F}"/>
              </a:ext>
            </a:extLst>
          </p:cNvPr>
          <p:cNvPicPr>
            <a:picLocks noChangeAspect="1"/>
          </p:cNvPicPr>
          <p:nvPr userDrawn="1"/>
        </p:nvPicPr>
        <p:blipFill>
          <a:blip r:embed="rId2"/>
          <a:srcRect/>
          <a:stretch/>
        </p:blipFill>
        <p:spPr>
          <a:xfrm>
            <a:off x="1439632" y="2362203"/>
            <a:ext cx="9312735" cy="1521596"/>
          </a:xfrm>
          <a:prstGeom prst="rect">
            <a:avLst/>
          </a:prstGeom>
        </p:spPr>
      </p:pic>
    </p:spTree>
    <p:extLst>
      <p:ext uri="{BB962C8B-B14F-4D97-AF65-F5344CB8AC3E}">
        <p14:creationId xmlns:p14="http://schemas.microsoft.com/office/powerpoint/2010/main" val="193935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55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7168898" y="3429000"/>
            <a:ext cx="5023103" cy="3429000"/>
          </a:xfrm>
          <a:noFill/>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6" y="0"/>
            <a:ext cx="5023104" cy="3429000"/>
          </a:xfrm>
          <a:noFill/>
          <a:ln>
            <a:noFill/>
          </a:ln>
        </p:spPr>
        <p:txBody>
          <a:bodyPr/>
          <a:lstStyle>
            <a:lvl1pPr marL="228594" marR="0" indent="-228594" algn="l" defTabSz="914377" rtl="0" eaLnBrk="1" fontAlgn="auto" latinLnBrk="0" hangingPunct="1">
              <a:lnSpc>
                <a:spcPct val="90000"/>
              </a:lnSpc>
              <a:spcBef>
                <a:spcPts val="100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609600" y="609600"/>
            <a:ext cx="6031157" cy="890016"/>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5162146" y="5894428"/>
            <a:ext cx="2007005" cy="566907"/>
          </a:xfrm>
        </p:spPr>
        <p:txBody>
          <a:bodyPr lIns="0" tIns="0" rIns="0" bIns="0"/>
          <a:lstStyle>
            <a:lvl1pPr marL="0" indent="0">
              <a:lnSpc>
                <a:spcPct val="100000"/>
              </a:lnSpc>
              <a:spcBef>
                <a:spcPts val="0"/>
              </a:spcBef>
              <a:buNone/>
              <a:defRPr sz="933"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609601" y="1524000"/>
            <a:ext cx="6034617" cy="4260851"/>
          </a:xfrm>
        </p:spPr>
        <p:txBody>
          <a:bodyPr lIns="0" tIns="0" rIns="0" bIns="0">
            <a:noAutofit/>
          </a:bodyPr>
          <a:lstStyle>
            <a:lvl1pPr marL="243834" indent="-243834">
              <a:lnSpc>
                <a:spcPct val="100000"/>
              </a:lnSpc>
              <a:spcBef>
                <a:spcPts val="8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674453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7FE2EA99-FD5B-704E-9B7F-8FBD232E84F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832148FE-8518-3F46-8B4B-04372D63AEF6}"/>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5/27/25</a:t>
            </a:fld>
            <a:endParaRPr lang="en-US" dirty="0"/>
          </a:p>
        </p:txBody>
      </p:sp>
      <p:sp>
        <p:nvSpPr>
          <p:cNvPr id="9" name="Footer Placeholder 4">
            <a:extLst>
              <a:ext uri="{FF2B5EF4-FFF2-40B4-BE49-F238E27FC236}">
                <a16:creationId xmlns:a16="http://schemas.microsoft.com/office/drawing/2014/main" id="{5D72A474-AC01-4348-9D15-FE0A0976CB86}"/>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0" name="Slide Number Placeholder 5">
            <a:extLst>
              <a:ext uri="{FF2B5EF4-FFF2-40B4-BE49-F238E27FC236}">
                <a16:creationId xmlns:a16="http://schemas.microsoft.com/office/drawing/2014/main" id="{01FDEB76-7905-0D43-8C06-20123B6A863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1" name="Picture 10" descr="Text&#10;&#10;Description automatically generated">
            <a:extLst>
              <a:ext uri="{FF2B5EF4-FFF2-40B4-BE49-F238E27FC236}">
                <a16:creationId xmlns:a16="http://schemas.microsoft.com/office/drawing/2014/main" id="{D622EEA5-5598-FD40-BC94-2E70A9BD9995}"/>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97645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pPr>
              <a:defRPr/>
            </a:pPr>
            <a:fld id="{300230B3-7374-E847-8B17-66836C494C7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8" r:id="rId1"/>
    <p:sldLayoutId id="2147483705" r:id="rId2"/>
    <p:sldLayoutId id="2147483715" r:id="rId3"/>
    <p:sldLayoutId id="2147483731" r:id="rId4"/>
    <p:sldLayoutId id="2147483732" r:id="rId5"/>
    <p:sldLayoutId id="2147483733" r:id="rId6"/>
    <p:sldLayoutId id="2147483734" r:id="rId7"/>
    <p:sldLayoutId id="2147483735" r:id="rId8"/>
  </p:sldLayoutIdLst>
  <p:hf hdr="0" ft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Andersson@lanl.gov" TargetMode="Externa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tif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4D52-7FFD-32C9-F8D0-4EF04DE2DC94}"/>
              </a:ext>
            </a:extLst>
          </p:cNvPr>
          <p:cNvSpPr>
            <a:spLocks noGrp="1"/>
          </p:cNvSpPr>
          <p:nvPr>
            <p:ph type="ctrTitle"/>
          </p:nvPr>
        </p:nvSpPr>
        <p:spPr/>
        <p:txBody>
          <a:bodyPr/>
          <a:lstStyle/>
          <a:p>
            <a:r>
              <a:rPr lang="en-US" dirty="0"/>
              <a:t>NEAMS Annual Review: Molten Salt Reactors</a:t>
            </a:r>
          </a:p>
        </p:txBody>
      </p:sp>
      <p:sp>
        <p:nvSpPr>
          <p:cNvPr id="3" name="Subtitle 2">
            <a:extLst>
              <a:ext uri="{FF2B5EF4-FFF2-40B4-BE49-F238E27FC236}">
                <a16:creationId xmlns:a16="http://schemas.microsoft.com/office/drawing/2014/main" id="{F1E3D022-7417-B585-AABB-4EB27AA2669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29461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A7B4-2495-C769-5A5B-DD1B847C8D7B}"/>
              </a:ext>
            </a:extLst>
          </p:cNvPr>
          <p:cNvSpPr>
            <a:spLocks noGrp="1"/>
          </p:cNvSpPr>
          <p:nvPr>
            <p:ph type="title"/>
          </p:nvPr>
        </p:nvSpPr>
        <p:spPr/>
        <p:txBody>
          <a:bodyPr/>
          <a:lstStyle/>
          <a:p>
            <a:r>
              <a:rPr lang="en-US" dirty="0"/>
              <a:t>Molten Salt Reactors Research Plan</a:t>
            </a:r>
          </a:p>
        </p:txBody>
      </p:sp>
      <p:sp>
        <p:nvSpPr>
          <p:cNvPr id="3" name="Content Placeholder 2">
            <a:extLst>
              <a:ext uri="{FF2B5EF4-FFF2-40B4-BE49-F238E27FC236}">
                <a16:creationId xmlns:a16="http://schemas.microsoft.com/office/drawing/2014/main" id="{FD4F51E7-F550-DD5C-E5E9-04647DC4A67F}"/>
              </a:ext>
            </a:extLst>
          </p:cNvPr>
          <p:cNvSpPr>
            <a:spLocks noGrp="1"/>
          </p:cNvSpPr>
          <p:nvPr>
            <p:ph sz="quarter" idx="12"/>
          </p:nvPr>
        </p:nvSpPr>
        <p:spPr>
          <a:xfrm>
            <a:off x="406400" y="1447800"/>
            <a:ext cx="11379200" cy="5257800"/>
          </a:xfrm>
          <a:solidFill>
            <a:schemeClr val="bg1"/>
          </a:solidFill>
        </p:spPr>
        <p:txBody>
          <a:bodyPr/>
          <a:lstStyle/>
          <a:p>
            <a:r>
              <a:rPr lang="en-US" sz="2000" dirty="0"/>
              <a:t>The research plan is driven by stakeholder needs for MSRs (fast and thermal salt fueled reactors as well as solid fueled salt reactors, though the latter are primarily covered under HTGRs/FHRs).</a:t>
            </a:r>
          </a:p>
          <a:p>
            <a:r>
              <a:rPr lang="en-US" sz="2000" dirty="0"/>
              <a:t>Develop, V&amp;V and benchmark/demonstrate advanced capabilities for reactor operational states: </a:t>
            </a:r>
          </a:p>
          <a:p>
            <a:pPr lvl="1">
              <a:spcAft>
                <a:spcPts val="600"/>
              </a:spcAft>
            </a:pPr>
            <a:r>
              <a:rPr lang="en-US" sz="1800" dirty="0"/>
              <a:t>Normal Operation and Anticipated Operational Occurrences</a:t>
            </a:r>
          </a:p>
          <a:p>
            <a:pPr lvl="2">
              <a:spcAft>
                <a:spcPts val="600"/>
              </a:spcAft>
            </a:pPr>
            <a:r>
              <a:rPr lang="en-US" sz="1600" dirty="0"/>
              <a:t>Steady-state, refueling, off-gassing, operational-transient and load follow core simulation capabilities for MSRs coupling reactor physics, thermal-hydraulics, and evolving chemistry (Griffin, SAM/Pronghorn, MSTDB-Saline, Mole).</a:t>
            </a:r>
          </a:p>
          <a:p>
            <a:pPr lvl="2">
              <a:spcAft>
                <a:spcPts val="600"/>
              </a:spcAft>
            </a:pPr>
            <a:r>
              <a:rPr lang="en-US" sz="1600" dirty="0"/>
              <a:t>Capabilities to predict thermodynamic (MSTDB-TC) and thermophysical (MSTDB-TP) properties of molten salts and salt-induced corrosion of structural alloys.</a:t>
            </a:r>
          </a:p>
          <a:p>
            <a:pPr lvl="2">
              <a:spcAft>
                <a:spcPts val="600"/>
              </a:spcAft>
            </a:pPr>
            <a:r>
              <a:rPr lang="en-US" sz="1600" dirty="0"/>
              <a:t>Advanced models for high-temperature alloys, fitness for service predictions, and graphite property models.</a:t>
            </a:r>
          </a:p>
          <a:p>
            <a:pPr lvl="2">
              <a:spcAft>
                <a:spcPts val="600"/>
              </a:spcAft>
            </a:pPr>
            <a:r>
              <a:rPr lang="en-US" sz="1600" dirty="0"/>
              <a:t>Integration of Griffin and Shift for streamlining neutronics modeling of MSRs.</a:t>
            </a:r>
          </a:p>
          <a:p>
            <a:pPr lvl="2">
              <a:spcAft>
                <a:spcPts val="600"/>
              </a:spcAft>
            </a:pPr>
            <a:r>
              <a:rPr lang="en-US" sz="1600" dirty="0"/>
              <a:t>Multi-scale thermal fluids capabilities.</a:t>
            </a:r>
          </a:p>
          <a:p>
            <a:pPr lvl="1">
              <a:spcAft>
                <a:spcPts val="600"/>
              </a:spcAft>
            </a:pPr>
            <a:r>
              <a:rPr lang="en-US" sz="1800" dirty="0"/>
              <a:t>Accident scenarios (Design Basis Accidents and Beyond Design Basis Accidents)</a:t>
            </a:r>
          </a:p>
          <a:p>
            <a:pPr lvl="2">
              <a:spcAft>
                <a:spcPts val="600"/>
              </a:spcAft>
            </a:pPr>
            <a:r>
              <a:rPr lang="en-US" sz="1600" dirty="0"/>
              <a:t>Capabilities to perform key transient simulations (single and </a:t>
            </a:r>
            <a:r>
              <a:rPr lang="en-US" sz="1600" dirty="0" err="1"/>
              <a:t>multiphysics</a:t>
            </a:r>
            <a:r>
              <a:rPr lang="en-US" sz="1600" dirty="0"/>
              <a:t>), for DBAs and BDBAs, including salt spills. </a:t>
            </a:r>
          </a:p>
          <a:p>
            <a:r>
              <a:rPr lang="en-US" sz="2000" dirty="0">
                <a:latin typeface="Arial" panose="020B0604020202020204" pitchFamily="34" charset="0"/>
                <a:cs typeface="Arial" panose="020B0604020202020204" pitchFamily="34" charset="0"/>
              </a:rPr>
              <a:t>Coordination of activities with DOE Molten Salt Reactor program and partnership with </a:t>
            </a:r>
            <a:r>
              <a:rPr lang="en-US" sz="2000" dirty="0" err="1">
                <a:latin typeface="Arial" panose="020B0604020202020204" pitchFamily="34" charset="0"/>
                <a:cs typeface="Arial" panose="020B0604020202020204" pitchFamily="34" charset="0"/>
              </a:rPr>
              <a:t>SciDAC</a:t>
            </a:r>
            <a:r>
              <a:rPr lang="en-US" sz="2000" dirty="0">
                <a:latin typeface="Arial" panose="020B0604020202020204" pitchFamily="34" charset="0"/>
                <a:cs typeface="Arial" panose="020B0604020202020204" pitchFamily="34" charset="0"/>
              </a:rPr>
              <a:t> -  Simulation of the Response of Structural Metals in Molten Salt Environment, PI: L. </a:t>
            </a:r>
            <a:r>
              <a:rPr lang="en-US" sz="2000" dirty="0" err="1">
                <a:latin typeface="Arial" panose="020B0604020202020204" pitchFamily="34" charset="0"/>
                <a:cs typeface="Arial" panose="020B0604020202020204" pitchFamily="34" charset="0"/>
              </a:rPr>
              <a:t>Capolungo</a:t>
            </a:r>
            <a:r>
              <a:rPr lang="en-US" sz="2000" dirty="0">
                <a:latin typeface="Arial" panose="020B0604020202020204" pitchFamily="34" charset="0"/>
                <a:cs typeface="Arial" panose="020B0604020202020204" pitchFamily="34" charset="0"/>
              </a:rPr>
              <a:t>.</a:t>
            </a:r>
          </a:p>
          <a:p>
            <a:endParaRPr lang="en-US" sz="2000" dirty="0"/>
          </a:p>
        </p:txBody>
      </p:sp>
    </p:spTree>
    <p:extLst>
      <p:ext uri="{BB962C8B-B14F-4D97-AF65-F5344CB8AC3E}">
        <p14:creationId xmlns:p14="http://schemas.microsoft.com/office/powerpoint/2010/main" val="386101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A6DE-61EE-7699-193A-F1BDF88D7EC5}"/>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8871BCB-25EA-271B-2D0D-AFE61C4CEA31}"/>
              </a:ext>
            </a:extLst>
          </p:cNvPr>
          <p:cNvSpPr>
            <a:spLocks noGrp="1"/>
          </p:cNvSpPr>
          <p:nvPr>
            <p:ph sz="quarter" idx="12"/>
          </p:nvPr>
        </p:nvSpPr>
        <p:spPr>
          <a:xfrm>
            <a:off x="406399" y="1447800"/>
            <a:ext cx="7975601" cy="4876800"/>
          </a:xfrm>
        </p:spPr>
        <p:txBody>
          <a:bodyPr/>
          <a:lstStyle/>
          <a:p>
            <a:r>
              <a:rPr lang="en-US" dirty="0"/>
              <a:t>We have a newsletter - contact David Andersson, </a:t>
            </a:r>
            <a:r>
              <a:rPr lang="en-US" dirty="0">
                <a:hlinkClick r:id="rId2"/>
              </a:rPr>
              <a:t>andersson@lanl.gov</a:t>
            </a:r>
            <a:r>
              <a:rPr lang="en-US" dirty="0"/>
              <a:t>, if you are not on the distribution list and would like to be.</a:t>
            </a:r>
          </a:p>
          <a:p>
            <a:r>
              <a:rPr lang="en-US" dirty="0"/>
              <a:t>We have a website – </a:t>
            </a:r>
            <a:r>
              <a:rPr lang="en-US" dirty="0" err="1"/>
              <a:t>neams.inl.gov</a:t>
            </a:r>
            <a:r>
              <a:rPr lang="en-US" dirty="0"/>
              <a:t> – where you can find information about the program, newsletters, and soon link to technical reports.</a:t>
            </a:r>
          </a:p>
          <a:p>
            <a:r>
              <a:rPr lang="en-US" dirty="0"/>
              <a:t>Request access to NEAMS codes through https://</a:t>
            </a:r>
            <a:r>
              <a:rPr lang="en-US" dirty="0" err="1"/>
              <a:t>inl.gov</a:t>
            </a:r>
            <a:r>
              <a:rPr lang="en-US" dirty="0"/>
              <a:t>/</a:t>
            </a:r>
            <a:r>
              <a:rPr lang="en-US" dirty="0" err="1"/>
              <a:t>ncrc</a:t>
            </a:r>
            <a:r>
              <a:rPr lang="en-US" dirty="0"/>
              <a:t>/.</a:t>
            </a:r>
          </a:p>
          <a:p>
            <a:r>
              <a:rPr lang="en-US" dirty="0"/>
              <a:t>NRIC-NEAMS collaboration on the Virtual Test Bed (VTB) - https://</a:t>
            </a:r>
            <a:r>
              <a:rPr lang="en-US" dirty="0" err="1"/>
              <a:t>mooseframework.inl.gov</a:t>
            </a:r>
            <a:r>
              <a:rPr lang="en-US" dirty="0"/>
              <a:t>/</a:t>
            </a:r>
            <a:r>
              <a:rPr lang="en-US" dirty="0" err="1"/>
              <a:t>virtual_test_bed</a:t>
            </a:r>
            <a:r>
              <a:rPr lang="en-US" dirty="0"/>
              <a:t>/  - where open models can be accessed.</a:t>
            </a:r>
          </a:p>
        </p:txBody>
      </p:sp>
      <p:pic>
        <p:nvPicPr>
          <p:cNvPr id="4" name="Picture 3">
            <a:extLst>
              <a:ext uri="{FF2B5EF4-FFF2-40B4-BE49-F238E27FC236}">
                <a16:creationId xmlns:a16="http://schemas.microsoft.com/office/drawing/2014/main" id="{FF944F7A-0833-6B0F-6F7D-22CBEC6BD73F}"/>
              </a:ext>
            </a:extLst>
          </p:cNvPr>
          <p:cNvPicPr>
            <a:picLocks noChangeAspect="1"/>
          </p:cNvPicPr>
          <p:nvPr/>
        </p:nvPicPr>
        <p:blipFill>
          <a:blip r:embed="rId3"/>
          <a:stretch>
            <a:fillRect/>
          </a:stretch>
        </p:blipFill>
        <p:spPr>
          <a:xfrm>
            <a:off x="8499108" y="57529"/>
            <a:ext cx="2973350" cy="2199076"/>
          </a:xfrm>
          <a:prstGeom prst="rect">
            <a:avLst/>
          </a:prstGeom>
        </p:spPr>
      </p:pic>
      <p:pic>
        <p:nvPicPr>
          <p:cNvPr id="6" name="Picture 5">
            <a:extLst>
              <a:ext uri="{FF2B5EF4-FFF2-40B4-BE49-F238E27FC236}">
                <a16:creationId xmlns:a16="http://schemas.microsoft.com/office/drawing/2014/main" id="{D44434E0-A1B6-AF60-B02E-2193B5E3205E}"/>
              </a:ext>
            </a:extLst>
          </p:cNvPr>
          <p:cNvPicPr>
            <a:picLocks noChangeAspect="1"/>
          </p:cNvPicPr>
          <p:nvPr/>
        </p:nvPicPr>
        <p:blipFill>
          <a:blip r:embed="rId4"/>
          <a:stretch>
            <a:fillRect/>
          </a:stretch>
        </p:blipFill>
        <p:spPr>
          <a:xfrm>
            <a:off x="8482187" y="2350625"/>
            <a:ext cx="3100999" cy="2071541"/>
          </a:xfrm>
          <a:prstGeom prst="rect">
            <a:avLst/>
          </a:prstGeom>
        </p:spPr>
      </p:pic>
      <p:pic>
        <p:nvPicPr>
          <p:cNvPr id="7" name="Picture 6">
            <a:extLst>
              <a:ext uri="{FF2B5EF4-FFF2-40B4-BE49-F238E27FC236}">
                <a16:creationId xmlns:a16="http://schemas.microsoft.com/office/drawing/2014/main" id="{B87BD4E8-377C-DD43-B66F-12BBAC00D8A3}"/>
              </a:ext>
            </a:extLst>
          </p:cNvPr>
          <p:cNvPicPr>
            <a:picLocks noChangeAspect="1"/>
          </p:cNvPicPr>
          <p:nvPr/>
        </p:nvPicPr>
        <p:blipFill>
          <a:blip r:embed="rId5"/>
          <a:stretch>
            <a:fillRect/>
          </a:stretch>
        </p:blipFill>
        <p:spPr>
          <a:xfrm>
            <a:off x="8503389" y="4516186"/>
            <a:ext cx="3079798" cy="1732386"/>
          </a:xfrm>
          <a:prstGeom prst="rect">
            <a:avLst/>
          </a:prstGeom>
        </p:spPr>
      </p:pic>
    </p:spTree>
    <p:extLst>
      <p:ext uri="{BB962C8B-B14F-4D97-AF65-F5344CB8AC3E}">
        <p14:creationId xmlns:p14="http://schemas.microsoft.com/office/powerpoint/2010/main" val="4275582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5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ECFD7-EEE9-B6D1-15E9-4C337E8D4D1A}"/>
              </a:ext>
            </a:extLst>
          </p:cNvPr>
          <p:cNvSpPr>
            <a:spLocks noGrp="1"/>
          </p:cNvSpPr>
          <p:nvPr>
            <p:ph type="ctrTitle"/>
          </p:nvPr>
        </p:nvSpPr>
        <p:spPr/>
        <p:txBody>
          <a:bodyPr/>
          <a:lstStyle/>
          <a:p>
            <a:r>
              <a:rPr lang="en-US" dirty="0"/>
              <a:t>Opening Remarks and Meeting Objectives </a:t>
            </a:r>
          </a:p>
        </p:txBody>
      </p:sp>
      <p:sp>
        <p:nvSpPr>
          <p:cNvPr id="5" name="Subtitle 4">
            <a:extLst>
              <a:ext uri="{FF2B5EF4-FFF2-40B4-BE49-F238E27FC236}">
                <a16:creationId xmlns:a16="http://schemas.microsoft.com/office/drawing/2014/main" id="{40616684-8D1E-FC0F-1E16-4D7FAA3A0FA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104924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49DE-498C-B7CF-DA9A-A14606A89A31}"/>
              </a:ext>
            </a:extLst>
          </p:cNvPr>
          <p:cNvSpPr>
            <a:spLocks noGrp="1"/>
          </p:cNvSpPr>
          <p:nvPr>
            <p:ph type="title"/>
          </p:nvPr>
        </p:nvSpPr>
        <p:spPr/>
        <p:txBody>
          <a:bodyPr/>
          <a:lstStyle/>
          <a:p>
            <a:r>
              <a:rPr lang="en-US" dirty="0"/>
              <a:t>Meeting Objectives</a:t>
            </a:r>
          </a:p>
        </p:txBody>
      </p:sp>
      <p:sp>
        <p:nvSpPr>
          <p:cNvPr id="3" name="Content Placeholder 2">
            <a:extLst>
              <a:ext uri="{FF2B5EF4-FFF2-40B4-BE49-F238E27FC236}">
                <a16:creationId xmlns:a16="http://schemas.microsoft.com/office/drawing/2014/main" id="{45462AC5-2CFE-F0C8-C457-27A59E80A3C9}"/>
              </a:ext>
            </a:extLst>
          </p:cNvPr>
          <p:cNvSpPr>
            <a:spLocks noGrp="1"/>
          </p:cNvSpPr>
          <p:nvPr>
            <p:ph sz="quarter" idx="12"/>
          </p:nvPr>
        </p:nvSpPr>
        <p:spPr/>
        <p:txBody>
          <a:bodyPr/>
          <a:lstStyle/>
          <a:p>
            <a:r>
              <a:rPr lang="en-US" sz="2000" dirty="0"/>
              <a:t>Welcome and thank you for your interest in the DOE NEAMS (Nuclear Energy Advanced Modeling and Simulation) program!</a:t>
            </a:r>
          </a:p>
          <a:p>
            <a:r>
              <a:rPr lang="en-US" sz="2000" dirty="0"/>
              <a:t>Reviews are performed by reactor type in virtual meetings (today’s MSR meeting highlighted):</a:t>
            </a:r>
          </a:p>
          <a:p>
            <a:pPr lvl="2"/>
            <a:r>
              <a:rPr lang="en-US" sz="1600" dirty="0"/>
              <a:t>Light Water Reactors: May 7, 11:00 AM – 5:00 PM ET</a:t>
            </a:r>
          </a:p>
          <a:p>
            <a:pPr lvl="2"/>
            <a:r>
              <a:rPr lang="en-US" sz="1600" dirty="0"/>
              <a:t>High Temperature Gas-cooled and Fluoride Salt-Cooled Reactors: May 8, 11:00 AM – 4:00 PM ET</a:t>
            </a:r>
          </a:p>
          <a:p>
            <a:pPr lvl="2"/>
            <a:r>
              <a:rPr lang="en-US" sz="1600" dirty="0"/>
              <a:t>Micro-Reactors: May 12, 11:00 AM – 4:00 PM ET	</a:t>
            </a:r>
          </a:p>
          <a:p>
            <a:pPr lvl="2"/>
            <a:r>
              <a:rPr lang="en-US" sz="1600" b="1" u="sng" dirty="0"/>
              <a:t>Molten Salt Reactors: May 28, 11:00 AM – 4:15 PM ET</a:t>
            </a:r>
          </a:p>
          <a:p>
            <a:pPr lvl="2"/>
            <a:r>
              <a:rPr lang="en-US" sz="1600" dirty="0"/>
              <a:t>Fast Reactors: May 29, 11:00 AM – 4:00 PM ET</a:t>
            </a:r>
          </a:p>
          <a:p>
            <a:r>
              <a:rPr lang="en-US" sz="2000" dirty="0"/>
              <a:t>The objectives of this meeting are to review the work performed by the NEAMS program during the past year, solicit feedback from stakeholders, and discuss future priorities – making sure that we are aligned with the needs of the nuclear industry, regulators and broader R&amp;D community.</a:t>
            </a:r>
          </a:p>
          <a:p>
            <a:r>
              <a:rPr lang="en-US" sz="2000" dirty="0"/>
              <a:t>We welcome and encourage feedback and constructive discussion.</a:t>
            </a:r>
          </a:p>
          <a:p>
            <a:pPr marL="0" indent="0">
              <a:buNone/>
            </a:pPr>
            <a:endParaRPr lang="en-US" sz="2000" dirty="0"/>
          </a:p>
        </p:txBody>
      </p:sp>
    </p:spTree>
    <p:extLst>
      <p:ext uri="{BB962C8B-B14F-4D97-AF65-F5344CB8AC3E}">
        <p14:creationId xmlns:p14="http://schemas.microsoft.com/office/powerpoint/2010/main" val="45245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5C0E-B720-DD92-9567-0E82B4B00ACA}"/>
              </a:ext>
            </a:extLst>
          </p:cNvPr>
          <p:cNvSpPr>
            <a:spLocks noGrp="1"/>
          </p:cNvSpPr>
          <p:nvPr>
            <p:ph type="title"/>
          </p:nvPr>
        </p:nvSpPr>
        <p:spPr/>
        <p:txBody>
          <a:bodyPr/>
          <a:lstStyle/>
          <a:p>
            <a:r>
              <a:rPr lang="en-US" dirty="0"/>
              <a:t>Meeting Logistics</a:t>
            </a:r>
          </a:p>
        </p:txBody>
      </p:sp>
      <p:sp>
        <p:nvSpPr>
          <p:cNvPr id="3" name="Content Placeholder 2">
            <a:extLst>
              <a:ext uri="{FF2B5EF4-FFF2-40B4-BE49-F238E27FC236}">
                <a16:creationId xmlns:a16="http://schemas.microsoft.com/office/drawing/2014/main" id="{72442692-16F8-4295-7A19-9C1CD5F58CC0}"/>
              </a:ext>
            </a:extLst>
          </p:cNvPr>
          <p:cNvSpPr>
            <a:spLocks noGrp="1"/>
          </p:cNvSpPr>
          <p:nvPr>
            <p:ph sz="quarter" idx="12"/>
          </p:nvPr>
        </p:nvSpPr>
        <p:spPr/>
        <p:txBody>
          <a:bodyPr/>
          <a:lstStyle/>
          <a:p>
            <a:r>
              <a:rPr lang="en-US" dirty="0"/>
              <a:t>The meeting is virtual and utilizes Microsoft Teams.</a:t>
            </a:r>
          </a:p>
          <a:p>
            <a:r>
              <a:rPr lang="en-US" dirty="0"/>
              <a:t>Please mute yourself when you are not speaking.</a:t>
            </a:r>
          </a:p>
          <a:p>
            <a:r>
              <a:rPr lang="en-US" dirty="0"/>
              <a:t>Questions may be asked after each talk (for clarification) or during the main Q&amp;A slot at the end of each session. We have also scheduled time at the end of the day for stakeholders to provide summary feedback and ask any final questions.</a:t>
            </a:r>
          </a:p>
          <a:p>
            <a:r>
              <a:rPr lang="en-US" dirty="0"/>
              <a:t>You can ask your questions or make comments in the chat, by raising your hand or by unmuting yourself and speaking up – in that order of preference.</a:t>
            </a:r>
          </a:p>
          <a:p>
            <a:r>
              <a:rPr lang="en-US" dirty="0"/>
              <a:t>Moderators will monitor the chat and call on people raising their hands in the order that they were raised to state their questions.</a:t>
            </a:r>
          </a:p>
          <a:p>
            <a:r>
              <a:rPr lang="en-US" dirty="0"/>
              <a:t>We will provide email for each presenter if you would like to have a more in-depth discussion. You can also email David Andersson, </a:t>
            </a:r>
            <a:r>
              <a:rPr lang="en-US" dirty="0" err="1"/>
              <a:t>andersson@lanl.gov</a:t>
            </a:r>
            <a:r>
              <a:rPr lang="en-US" dirty="0"/>
              <a:t>. </a:t>
            </a:r>
          </a:p>
        </p:txBody>
      </p:sp>
    </p:spTree>
    <p:extLst>
      <p:ext uri="{BB962C8B-B14F-4D97-AF65-F5344CB8AC3E}">
        <p14:creationId xmlns:p14="http://schemas.microsoft.com/office/powerpoint/2010/main" val="175110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4461-4489-769E-E49E-A204376280FA}"/>
              </a:ext>
            </a:extLst>
          </p:cNvPr>
          <p:cNvSpPr>
            <a:spLocks noGrp="1"/>
          </p:cNvSpPr>
          <p:nvPr>
            <p:ph type="title"/>
          </p:nvPr>
        </p:nvSpPr>
        <p:spPr/>
        <p:txBody>
          <a:bodyPr/>
          <a:lstStyle/>
          <a:p>
            <a:r>
              <a:rPr lang="en-US" dirty="0"/>
              <a:t>Agenda</a:t>
            </a:r>
          </a:p>
        </p:txBody>
      </p:sp>
      <p:pic>
        <p:nvPicPr>
          <p:cNvPr id="6" name="Picture 5">
            <a:extLst>
              <a:ext uri="{FF2B5EF4-FFF2-40B4-BE49-F238E27FC236}">
                <a16:creationId xmlns:a16="http://schemas.microsoft.com/office/drawing/2014/main" id="{6D6531D6-EEA1-48EF-EC9C-54E5DF2786FB}"/>
              </a:ext>
            </a:extLst>
          </p:cNvPr>
          <p:cNvPicPr>
            <a:picLocks noChangeAspect="1"/>
          </p:cNvPicPr>
          <p:nvPr/>
        </p:nvPicPr>
        <p:blipFill>
          <a:blip r:embed="rId2"/>
          <a:srcRect l="91975" t="-108670" r="-91975" b="158789"/>
          <a:stretch/>
        </p:blipFill>
        <p:spPr>
          <a:xfrm>
            <a:off x="3886200" y="-401924"/>
            <a:ext cx="6390962" cy="2133601"/>
          </a:xfrm>
          <a:prstGeom prst="rect">
            <a:avLst/>
          </a:prstGeom>
        </p:spPr>
      </p:pic>
      <p:pic>
        <p:nvPicPr>
          <p:cNvPr id="5" name="Picture 4">
            <a:extLst>
              <a:ext uri="{FF2B5EF4-FFF2-40B4-BE49-F238E27FC236}">
                <a16:creationId xmlns:a16="http://schemas.microsoft.com/office/drawing/2014/main" id="{ED61AF75-2407-747A-1D6D-69B4EC822776}"/>
              </a:ext>
            </a:extLst>
          </p:cNvPr>
          <p:cNvPicPr>
            <a:picLocks noChangeAspect="1"/>
          </p:cNvPicPr>
          <p:nvPr/>
        </p:nvPicPr>
        <p:blipFill>
          <a:blip r:embed="rId3"/>
          <a:stretch>
            <a:fillRect/>
          </a:stretch>
        </p:blipFill>
        <p:spPr>
          <a:xfrm>
            <a:off x="991651" y="838199"/>
            <a:ext cx="4266149" cy="5520899"/>
          </a:xfrm>
          <a:prstGeom prst="rect">
            <a:avLst/>
          </a:prstGeom>
        </p:spPr>
      </p:pic>
      <p:pic>
        <p:nvPicPr>
          <p:cNvPr id="9" name="Picture 8">
            <a:extLst>
              <a:ext uri="{FF2B5EF4-FFF2-40B4-BE49-F238E27FC236}">
                <a16:creationId xmlns:a16="http://schemas.microsoft.com/office/drawing/2014/main" id="{D6F70B41-2BA7-6EE8-D5E5-ACF2D2D60979}"/>
              </a:ext>
            </a:extLst>
          </p:cNvPr>
          <p:cNvPicPr>
            <a:picLocks noChangeAspect="1"/>
          </p:cNvPicPr>
          <p:nvPr/>
        </p:nvPicPr>
        <p:blipFill>
          <a:blip r:embed="rId4"/>
          <a:stretch>
            <a:fillRect/>
          </a:stretch>
        </p:blipFill>
        <p:spPr>
          <a:xfrm>
            <a:off x="6116782" y="1066800"/>
            <a:ext cx="4475018" cy="5791200"/>
          </a:xfrm>
          <a:prstGeom prst="rect">
            <a:avLst/>
          </a:prstGeom>
        </p:spPr>
      </p:pic>
    </p:spTree>
    <p:extLst>
      <p:ext uri="{BB962C8B-B14F-4D97-AF65-F5344CB8AC3E}">
        <p14:creationId xmlns:p14="http://schemas.microsoft.com/office/powerpoint/2010/main" val="211896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22B05-B7FE-111D-4751-B2F1A893173A}"/>
              </a:ext>
            </a:extLst>
          </p:cNvPr>
          <p:cNvSpPr>
            <a:spLocks noGrp="1"/>
          </p:cNvSpPr>
          <p:nvPr>
            <p:ph type="ctrTitle"/>
          </p:nvPr>
        </p:nvSpPr>
        <p:spPr/>
        <p:txBody>
          <a:bodyPr/>
          <a:lstStyle/>
          <a:p>
            <a:r>
              <a:rPr lang="en-US" dirty="0"/>
              <a:t>NEAMS Overview and Molten Salt Reactors research plan</a:t>
            </a:r>
          </a:p>
        </p:txBody>
      </p:sp>
      <p:sp>
        <p:nvSpPr>
          <p:cNvPr id="5" name="Subtitle 4">
            <a:extLst>
              <a:ext uri="{FF2B5EF4-FFF2-40B4-BE49-F238E27FC236}">
                <a16:creationId xmlns:a16="http://schemas.microsoft.com/office/drawing/2014/main" id="{E32DA470-34B8-A421-A1A5-1064998D248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346225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FAB7-A466-1A2B-A2D9-85E7287EC0C7}"/>
              </a:ext>
            </a:extLst>
          </p:cNvPr>
          <p:cNvSpPr>
            <a:spLocks noGrp="1"/>
          </p:cNvSpPr>
          <p:nvPr>
            <p:ph type="title"/>
          </p:nvPr>
        </p:nvSpPr>
        <p:spPr/>
        <p:txBody>
          <a:bodyPr/>
          <a:lstStyle/>
          <a:p>
            <a:r>
              <a:rPr lang="en-US" dirty="0"/>
              <a:t>NEAMS is the DOE-NE Modeling and Simulation Program</a:t>
            </a:r>
          </a:p>
        </p:txBody>
      </p:sp>
      <p:sp>
        <p:nvSpPr>
          <p:cNvPr id="3" name="Content Placeholder 2">
            <a:extLst>
              <a:ext uri="{FF2B5EF4-FFF2-40B4-BE49-F238E27FC236}">
                <a16:creationId xmlns:a16="http://schemas.microsoft.com/office/drawing/2014/main" id="{D4C54A00-AAA7-5925-98B6-A82768BD1373}"/>
              </a:ext>
            </a:extLst>
          </p:cNvPr>
          <p:cNvSpPr>
            <a:spLocks noGrp="1"/>
          </p:cNvSpPr>
          <p:nvPr>
            <p:ph sz="quarter" idx="12"/>
          </p:nvPr>
        </p:nvSpPr>
        <p:spPr>
          <a:solidFill>
            <a:schemeClr val="bg1"/>
          </a:solidFill>
        </p:spPr>
        <p:txBody>
          <a:bodyPr/>
          <a:lstStyle/>
          <a:p>
            <a:r>
              <a:rPr lang="en-US" sz="2000" dirty="0"/>
              <a:t>Why advanced modeling simulation of nuclear reactors?</a:t>
            </a:r>
          </a:p>
          <a:p>
            <a:pPr lvl="1"/>
            <a:r>
              <a:rPr lang="en-US" sz="1800" dirty="0"/>
              <a:t>Predictive modeling and simulation enable innovation in design, development, licensing, deployment and operation of nuclear reactors by providing high fidelity results and enhancing the value of available, but often limited, experimental data points. </a:t>
            </a:r>
          </a:p>
          <a:p>
            <a:r>
              <a:rPr lang="en-US" sz="2000" dirty="0"/>
              <a:t>The NEAMS program aims to address this need by:</a:t>
            </a:r>
          </a:p>
          <a:p>
            <a:pPr lvl="1"/>
            <a:r>
              <a:rPr lang="en-US" sz="1800" dirty="0"/>
              <a:t>Developing advanced methods, models and simulation capabilities (software) in reactor physics, thermal hydraulics, fuels, materials, chemistry and multi-physics that enhance our ability to simulate the current fleet and advanced reactors.</a:t>
            </a:r>
          </a:p>
          <a:p>
            <a:pPr lvl="1"/>
            <a:r>
              <a:rPr lang="en-US" sz="1800" dirty="0"/>
              <a:t>Utilizing and advancing new and evolving science and technology such as multi-scale simulations, AI/ML, in-line sensor data and digital twins, and advanced computing platforms to solve high-impact problems.</a:t>
            </a:r>
          </a:p>
          <a:p>
            <a:pPr lvl="1"/>
            <a:r>
              <a:rPr lang="en-US" sz="1800" dirty="0"/>
              <a:t>Supporting development, licensing, deployment and operation of nuclear reactors by stakeholders through software deployment, maintenance, baseline support, validation and verification.</a:t>
            </a:r>
          </a:p>
          <a:p>
            <a:pPr lvl="1"/>
            <a:r>
              <a:rPr lang="en-US" sz="1800" dirty="0"/>
              <a:t>Engaging in collaborations and partnerships to enable use of NEAMS tools for advances in reactor technology by stakeholders (industry, NRC, universities, other DOE programs – e.g., MSR and Office of Science programs, international, etc.).</a:t>
            </a:r>
          </a:p>
          <a:p>
            <a:endParaRPr lang="en-US" sz="2000" dirty="0"/>
          </a:p>
        </p:txBody>
      </p:sp>
    </p:spTree>
    <p:extLst>
      <p:ext uri="{BB962C8B-B14F-4D97-AF65-F5344CB8AC3E}">
        <p14:creationId xmlns:p14="http://schemas.microsoft.com/office/powerpoint/2010/main" val="352938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6D12-8C01-AECA-26C9-EA1030970FFB}"/>
              </a:ext>
            </a:extLst>
          </p:cNvPr>
          <p:cNvSpPr>
            <a:spLocks noGrp="1"/>
          </p:cNvSpPr>
          <p:nvPr>
            <p:ph type="title"/>
          </p:nvPr>
        </p:nvSpPr>
        <p:spPr/>
        <p:txBody>
          <a:bodyPr/>
          <a:lstStyle/>
          <a:p>
            <a:r>
              <a:rPr lang="en-US" dirty="0"/>
              <a:t>NEAMS Program Structure</a:t>
            </a:r>
          </a:p>
        </p:txBody>
      </p:sp>
      <p:pic>
        <p:nvPicPr>
          <p:cNvPr id="6" name="Picture 5">
            <a:extLst>
              <a:ext uri="{FF2B5EF4-FFF2-40B4-BE49-F238E27FC236}">
                <a16:creationId xmlns:a16="http://schemas.microsoft.com/office/drawing/2014/main" id="{C1B4B467-3F3F-9240-FBEC-C074CB3E5D8E}"/>
              </a:ext>
            </a:extLst>
          </p:cNvPr>
          <p:cNvPicPr>
            <a:picLocks noChangeAspect="1"/>
          </p:cNvPicPr>
          <p:nvPr/>
        </p:nvPicPr>
        <p:blipFill>
          <a:blip r:embed="rId3"/>
          <a:stretch>
            <a:fillRect/>
          </a:stretch>
        </p:blipFill>
        <p:spPr>
          <a:xfrm>
            <a:off x="727533" y="1418127"/>
            <a:ext cx="1322670" cy="1620049"/>
          </a:xfrm>
          <a:prstGeom prst="rect">
            <a:avLst/>
          </a:prstGeom>
        </p:spPr>
      </p:pic>
      <p:pic>
        <p:nvPicPr>
          <p:cNvPr id="8" name="Picture 7">
            <a:extLst>
              <a:ext uri="{FF2B5EF4-FFF2-40B4-BE49-F238E27FC236}">
                <a16:creationId xmlns:a16="http://schemas.microsoft.com/office/drawing/2014/main" id="{B5A57017-AC9D-59C5-9E0F-035D4277DAA3}"/>
              </a:ext>
            </a:extLst>
          </p:cNvPr>
          <p:cNvPicPr>
            <a:picLocks noChangeAspect="1"/>
          </p:cNvPicPr>
          <p:nvPr/>
        </p:nvPicPr>
        <p:blipFill>
          <a:blip r:embed="rId4"/>
          <a:stretch>
            <a:fillRect/>
          </a:stretch>
        </p:blipFill>
        <p:spPr>
          <a:xfrm>
            <a:off x="4242239" y="1418128"/>
            <a:ext cx="1294020" cy="1620049"/>
          </a:xfrm>
          <a:prstGeom prst="rect">
            <a:avLst/>
          </a:prstGeom>
        </p:spPr>
      </p:pic>
      <p:pic>
        <p:nvPicPr>
          <p:cNvPr id="10" name="Picture 9">
            <a:extLst>
              <a:ext uri="{FF2B5EF4-FFF2-40B4-BE49-F238E27FC236}">
                <a16:creationId xmlns:a16="http://schemas.microsoft.com/office/drawing/2014/main" id="{12C3089C-6344-5CE2-3E79-A0DED22B57F8}"/>
              </a:ext>
            </a:extLst>
          </p:cNvPr>
          <p:cNvPicPr>
            <a:picLocks noChangeAspect="1"/>
          </p:cNvPicPr>
          <p:nvPr/>
        </p:nvPicPr>
        <p:blipFill>
          <a:blip r:embed="rId5"/>
          <a:stretch>
            <a:fillRect/>
          </a:stretch>
        </p:blipFill>
        <p:spPr>
          <a:xfrm>
            <a:off x="2510218" y="1418128"/>
            <a:ext cx="1278285" cy="1620049"/>
          </a:xfrm>
          <a:prstGeom prst="rect">
            <a:avLst/>
          </a:prstGeom>
        </p:spPr>
      </p:pic>
      <p:pic>
        <p:nvPicPr>
          <p:cNvPr id="12" name="Picture 11">
            <a:extLst>
              <a:ext uri="{FF2B5EF4-FFF2-40B4-BE49-F238E27FC236}">
                <a16:creationId xmlns:a16="http://schemas.microsoft.com/office/drawing/2014/main" id="{F3D94244-D090-87BF-7B9D-CEC466847C80}"/>
              </a:ext>
            </a:extLst>
          </p:cNvPr>
          <p:cNvPicPr>
            <a:picLocks noChangeAspect="1"/>
          </p:cNvPicPr>
          <p:nvPr/>
        </p:nvPicPr>
        <p:blipFill>
          <a:blip r:embed="rId6"/>
          <a:stretch>
            <a:fillRect/>
          </a:stretch>
        </p:blipFill>
        <p:spPr>
          <a:xfrm>
            <a:off x="354991" y="3088538"/>
            <a:ext cx="1044536" cy="1586806"/>
          </a:xfrm>
          <a:prstGeom prst="rect">
            <a:avLst/>
          </a:prstGeom>
        </p:spPr>
      </p:pic>
      <p:pic>
        <p:nvPicPr>
          <p:cNvPr id="14" name="Picture 13">
            <a:extLst>
              <a:ext uri="{FF2B5EF4-FFF2-40B4-BE49-F238E27FC236}">
                <a16:creationId xmlns:a16="http://schemas.microsoft.com/office/drawing/2014/main" id="{D70A372D-845A-19DA-3FFF-C65D58FBD6AE}"/>
              </a:ext>
            </a:extLst>
          </p:cNvPr>
          <p:cNvPicPr>
            <a:picLocks noChangeAspect="1"/>
          </p:cNvPicPr>
          <p:nvPr/>
        </p:nvPicPr>
        <p:blipFill>
          <a:blip r:embed="rId7"/>
          <a:stretch>
            <a:fillRect/>
          </a:stretch>
        </p:blipFill>
        <p:spPr>
          <a:xfrm>
            <a:off x="1475766" y="3088537"/>
            <a:ext cx="1063986" cy="1586806"/>
          </a:xfrm>
          <a:prstGeom prst="rect">
            <a:avLst/>
          </a:prstGeom>
        </p:spPr>
      </p:pic>
      <p:pic>
        <p:nvPicPr>
          <p:cNvPr id="16" name="Picture 15">
            <a:extLst>
              <a:ext uri="{FF2B5EF4-FFF2-40B4-BE49-F238E27FC236}">
                <a16:creationId xmlns:a16="http://schemas.microsoft.com/office/drawing/2014/main" id="{8E200588-7C67-76CF-407C-ED867F8282BF}"/>
              </a:ext>
            </a:extLst>
          </p:cNvPr>
          <p:cNvPicPr>
            <a:picLocks noChangeAspect="1"/>
          </p:cNvPicPr>
          <p:nvPr/>
        </p:nvPicPr>
        <p:blipFill>
          <a:blip r:embed="rId8"/>
          <a:stretch>
            <a:fillRect/>
          </a:stretch>
        </p:blipFill>
        <p:spPr>
          <a:xfrm>
            <a:off x="2622320" y="3088537"/>
            <a:ext cx="1038238" cy="1586806"/>
          </a:xfrm>
          <a:prstGeom prst="rect">
            <a:avLst/>
          </a:prstGeom>
        </p:spPr>
      </p:pic>
      <p:pic>
        <p:nvPicPr>
          <p:cNvPr id="18" name="Picture 17">
            <a:extLst>
              <a:ext uri="{FF2B5EF4-FFF2-40B4-BE49-F238E27FC236}">
                <a16:creationId xmlns:a16="http://schemas.microsoft.com/office/drawing/2014/main" id="{3747312D-14D3-ED1B-73D5-53241A99B9AA}"/>
              </a:ext>
            </a:extLst>
          </p:cNvPr>
          <p:cNvPicPr>
            <a:picLocks noChangeAspect="1"/>
          </p:cNvPicPr>
          <p:nvPr/>
        </p:nvPicPr>
        <p:blipFill>
          <a:blip r:embed="rId9"/>
          <a:stretch>
            <a:fillRect/>
          </a:stretch>
        </p:blipFill>
        <p:spPr>
          <a:xfrm>
            <a:off x="3734114" y="3088538"/>
            <a:ext cx="1081579" cy="1586806"/>
          </a:xfrm>
          <a:prstGeom prst="rect">
            <a:avLst/>
          </a:prstGeom>
        </p:spPr>
      </p:pic>
      <p:pic>
        <p:nvPicPr>
          <p:cNvPr id="20" name="Picture 19">
            <a:extLst>
              <a:ext uri="{FF2B5EF4-FFF2-40B4-BE49-F238E27FC236}">
                <a16:creationId xmlns:a16="http://schemas.microsoft.com/office/drawing/2014/main" id="{3BDDE6C9-BB67-373C-DAEF-58BB096341FD}"/>
              </a:ext>
            </a:extLst>
          </p:cNvPr>
          <p:cNvPicPr>
            <a:picLocks noChangeAspect="1"/>
          </p:cNvPicPr>
          <p:nvPr/>
        </p:nvPicPr>
        <p:blipFill>
          <a:blip r:embed="rId10"/>
          <a:stretch>
            <a:fillRect/>
          </a:stretch>
        </p:blipFill>
        <p:spPr>
          <a:xfrm>
            <a:off x="4889249" y="3080796"/>
            <a:ext cx="1004134" cy="1594548"/>
          </a:xfrm>
          <a:prstGeom prst="rect">
            <a:avLst/>
          </a:prstGeom>
        </p:spPr>
      </p:pic>
      <p:pic>
        <p:nvPicPr>
          <p:cNvPr id="22" name="Picture 21">
            <a:extLst>
              <a:ext uri="{FF2B5EF4-FFF2-40B4-BE49-F238E27FC236}">
                <a16:creationId xmlns:a16="http://schemas.microsoft.com/office/drawing/2014/main" id="{78E6E361-C615-22AF-B1CA-60DF7964D745}"/>
              </a:ext>
            </a:extLst>
          </p:cNvPr>
          <p:cNvPicPr>
            <a:picLocks noChangeAspect="1"/>
          </p:cNvPicPr>
          <p:nvPr/>
        </p:nvPicPr>
        <p:blipFill>
          <a:blip r:embed="rId11"/>
          <a:stretch>
            <a:fillRect/>
          </a:stretch>
        </p:blipFill>
        <p:spPr>
          <a:xfrm>
            <a:off x="360772" y="4725703"/>
            <a:ext cx="1044536" cy="1588774"/>
          </a:xfrm>
          <a:prstGeom prst="rect">
            <a:avLst/>
          </a:prstGeom>
        </p:spPr>
      </p:pic>
      <p:pic>
        <p:nvPicPr>
          <p:cNvPr id="24" name="Picture 23">
            <a:extLst>
              <a:ext uri="{FF2B5EF4-FFF2-40B4-BE49-F238E27FC236}">
                <a16:creationId xmlns:a16="http://schemas.microsoft.com/office/drawing/2014/main" id="{14F8EFAA-A438-411D-2B4D-4A70589AFC05}"/>
              </a:ext>
            </a:extLst>
          </p:cNvPr>
          <p:cNvPicPr>
            <a:picLocks noChangeAspect="1"/>
          </p:cNvPicPr>
          <p:nvPr/>
        </p:nvPicPr>
        <p:blipFill>
          <a:blip r:embed="rId12"/>
          <a:stretch>
            <a:fillRect/>
          </a:stretch>
        </p:blipFill>
        <p:spPr>
          <a:xfrm>
            <a:off x="1478863" y="4725703"/>
            <a:ext cx="1063985" cy="1586806"/>
          </a:xfrm>
          <a:prstGeom prst="rect">
            <a:avLst/>
          </a:prstGeom>
        </p:spPr>
      </p:pic>
      <p:pic>
        <p:nvPicPr>
          <p:cNvPr id="26" name="Picture 25">
            <a:extLst>
              <a:ext uri="{FF2B5EF4-FFF2-40B4-BE49-F238E27FC236}">
                <a16:creationId xmlns:a16="http://schemas.microsoft.com/office/drawing/2014/main" id="{32435999-A99B-623F-8CE1-39D5CE8AC027}"/>
              </a:ext>
            </a:extLst>
          </p:cNvPr>
          <p:cNvPicPr>
            <a:picLocks noChangeAspect="1"/>
          </p:cNvPicPr>
          <p:nvPr/>
        </p:nvPicPr>
        <p:blipFill>
          <a:blip r:embed="rId13"/>
          <a:stretch>
            <a:fillRect/>
          </a:stretch>
        </p:blipFill>
        <p:spPr>
          <a:xfrm>
            <a:off x="2627677" y="4743472"/>
            <a:ext cx="1027523" cy="1571005"/>
          </a:xfrm>
          <a:prstGeom prst="rect">
            <a:avLst/>
          </a:prstGeom>
        </p:spPr>
      </p:pic>
      <p:pic>
        <p:nvPicPr>
          <p:cNvPr id="28" name="Picture 27">
            <a:extLst>
              <a:ext uri="{FF2B5EF4-FFF2-40B4-BE49-F238E27FC236}">
                <a16:creationId xmlns:a16="http://schemas.microsoft.com/office/drawing/2014/main" id="{7676C5E8-C8FF-6711-0864-8314E84D8F2E}"/>
              </a:ext>
            </a:extLst>
          </p:cNvPr>
          <p:cNvPicPr>
            <a:picLocks noChangeAspect="1"/>
          </p:cNvPicPr>
          <p:nvPr/>
        </p:nvPicPr>
        <p:blipFill>
          <a:blip r:embed="rId14"/>
          <a:stretch>
            <a:fillRect/>
          </a:stretch>
        </p:blipFill>
        <p:spPr>
          <a:xfrm>
            <a:off x="3734114" y="4742592"/>
            <a:ext cx="1081580" cy="1569918"/>
          </a:xfrm>
          <a:prstGeom prst="rect">
            <a:avLst/>
          </a:prstGeom>
        </p:spPr>
      </p:pic>
      <p:pic>
        <p:nvPicPr>
          <p:cNvPr id="30" name="Picture 29">
            <a:extLst>
              <a:ext uri="{FF2B5EF4-FFF2-40B4-BE49-F238E27FC236}">
                <a16:creationId xmlns:a16="http://schemas.microsoft.com/office/drawing/2014/main" id="{43E87D28-ED94-80D8-3E9B-FC5FEE294CFD}"/>
              </a:ext>
            </a:extLst>
          </p:cNvPr>
          <p:cNvPicPr>
            <a:picLocks noChangeAspect="1"/>
          </p:cNvPicPr>
          <p:nvPr/>
        </p:nvPicPr>
        <p:blipFill>
          <a:blip r:embed="rId15"/>
          <a:stretch>
            <a:fillRect/>
          </a:stretch>
        </p:blipFill>
        <p:spPr>
          <a:xfrm>
            <a:off x="4889249" y="4742593"/>
            <a:ext cx="1004134" cy="1571884"/>
          </a:xfrm>
          <a:prstGeom prst="rect">
            <a:avLst/>
          </a:prstGeom>
        </p:spPr>
      </p:pic>
      <p:pic>
        <p:nvPicPr>
          <p:cNvPr id="5" name="Picture 4">
            <a:extLst>
              <a:ext uri="{FF2B5EF4-FFF2-40B4-BE49-F238E27FC236}">
                <a16:creationId xmlns:a16="http://schemas.microsoft.com/office/drawing/2014/main" id="{9D57A0FB-276D-C275-8354-A3AE4DE84256}"/>
              </a:ext>
            </a:extLst>
          </p:cNvPr>
          <p:cNvPicPr>
            <a:picLocks noChangeAspect="1"/>
          </p:cNvPicPr>
          <p:nvPr/>
        </p:nvPicPr>
        <p:blipFill>
          <a:blip r:embed="rId16"/>
          <a:stretch>
            <a:fillRect/>
          </a:stretch>
        </p:blipFill>
        <p:spPr>
          <a:xfrm>
            <a:off x="7206288" y="1219200"/>
            <a:ext cx="4353634" cy="5002762"/>
          </a:xfrm>
          <a:prstGeom prst="rect">
            <a:avLst/>
          </a:prstGeom>
        </p:spPr>
      </p:pic>
    </p:spTree>
    <p:extLst>
      <p:ext uri="{BB962C8B-B14F-4D97-AF65-F5344CB8AC3E}">
        <p14:creationId xmlns:p14="http://schemas.microsoft.com/office/powerpoint/2010/main" val="135597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59E4-8612-401A-F1A9-009F8E3BCE5B}"/>
              </a:ext>
            </a:extLst>
          </p:cNvPr>
          <p:cNvSpPr>
            <a:spLocks noGrp="1"/>
          </p:cNvSpPr>
          <p:nvPr>
            <p:ph type="title"/>
          </p:nvPr>
        </p:nvSpPr>
        <p:spPr/>
        <p:txBody>
          <a:bodyPr/>
          <a:lstStyle/>
          <a:p>
            <a:r>
              <a:rPr lang="en-US" dirty="0"/>
              <a:t>NEAMS T</a:t>
            </a:r>
            <a:r>
              <a:rPr lang="en-US" b="1" dirty="0"/>
              <a:t>echnical </a:t>
            </a:r>
            <a:r>
              <a:rPr lang="en-US" dirty="0"/>
              <a:t>A</a:t>
            </a:r>
            <a:r>
              <a:rPr lang="en-US" b="1" dirty="0"/>
              <a:t>reas and Code </a:t>
            </a:r>
            <a:r>
              <a:rPr lang="en-US" dirty="0"/>
              <a:t>S</a:t>
            </a:r>
            <a:r>
              <a:rPr lang="en-US" b="1" dirty="0"/>
              <a:t>upport</a:t>
            </a:r>
            <a:br>
              <a:rPr lang="en-US" b="1" dirty="0"/>
            </a:br>
            <a:endParaRPr lang="en-US" dirty="0"/>
          </a:p>
        </p:txBody>
      </p:sp>
      <p:pic>
        <p:nvPicPr>
          <p:cNvPr id="6" name="Picture 5">
            <a:extLst>
              <a:ext uri="{FF2B5EF4-FFF2-40B4-BE49-F238E27FC236}">
                <a16:creationId xmlns:a16="http://schemas.microsoft.com/office/drawing/2014/main" id="{9D5B0908-C9E9-323A-32E1-DB98E1793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935502"/>
            <a:ext cx="795669" cy="1645898"/>
          </a:xfrm>
          <a:prstGeom prst="rect">
            <a:avLst/>
          </a:prstGeom>
        </p:spPr>
      </p:pic>
      <p:pic>
        <p:nvPicPr>
          <p:cNvPr id="7" name="Picture 7" descr="szz_3D_76Ms.png">
            <a:extLst>
              <a:ext uri="{FF2B5EF4-FFF2-40B4-BE49-F238E27FC236}">
                <a16:creationId xmlns:a16="http://schemas.microsoft.com/office/drawing/2014/main" id="{CD191701-60CE-C56E-8CB9-F3FB230F3291}"/>
              </a:ext>
            </a:extLst>
          </p:cNvPr>
          <p:cNvPicPr>
            <a:picLocks noChangeAspect="1"/>
          </p:cNvPicPr>
          <p:nvPr/>
        </p:nvPicPr>
        <p:blipFill>
          <a:blip r:embed="rId3" cstate="print">
            <a:extLst>
              <a:ext uri="{28A0092B-C50C-407E-A947-70E740481C1C}">
                <a14:useLocalDpi xmlns:a14="http://schemas.microsoft.com/office/drawing/2010/main" val="0"/>
              </a:ext>
            </a:extLst>
          </a:blip>
          <a:srcRect b="5771"/>
          <a:stretch>
            <a:fillRect/>
          </a:stretch>
        </p:blipFill>
        <p:spPr bwMode="auto">
          <a:xfrm>
            <a:off x="9811" y="2255271"/>
            <a:ext cx="1237087" cy="10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Z:\PROTEUS\Benchmarks\ATR_INL\SN2ND\pictures\ATR_23GroupFlux_group0004_small.png">
            <a:extLst>
              <a:ext uri="{FF2B5EF4-FFF2-40B4-BE49-F238E27FC236}">
                <a16:creationId xmlns:a16="http://schemas.microsoft.com/office/drawing/2014/main" id="{002BAB3A-3FB1-32A9-6377-3B8DFB386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040010"/>
            <a:ext cx="1626935" cy="153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FA0A95A-554C-D6D3-CE50-3148786995D5}"/>
              </a:ext>
            </a:extLst>
          </p:cNvPr>
          <p:cNvPicPr>
            <a:picLocks noChangeAspect="1"/>
          </p:cNvPicPr>
          <p:nvPr/>
        </p:nvPicPr>
        <p:blipFill>
          <a:blip r:embed="rId5"/>
          <a:stretch>
            <a:fillRect/>
          </a:stretch>
        </p:blipFill>
        <p:spPr>
          <a:xfrm>
            <a:off x="7550659" y="1929564"/>
            <a:ext cx="795669" cy="1648174"/>
          </a:xfrm>
          <a:prstGeom prst="rect">
            <a:avLst/>
          </a:prstGeom>
          <a:ln>
            <a:solidFill>
              <a:schemeClr val="accent3"/>
            </a:solidFill>
          </a:ln>
        </p:spPr>
      </p:pic>
      <p:sp>
        <p:nvSpPr>
          <p:cNvPr id="13" name="Rectangle 12">
            <a:extLst>
              <a:ext uri="{FF2B5EF4-FFF2-40B4-BE49-F238E27FC236}">
                <a16:creationId xmlns:a16="http://schemas.microsoft.com/office/drawing/2014/main" id="{0D8903B6-FE8F-F4B6-7C66-D0986A8B0AD0}"/>
              </a:ext>
            </a:extLst>
          </p:cNvPr>
          <p:cNvSpPr/>
          <p:nvPr/>
        </p:nvSpPr>
        <p:spPr>
          <a:xfrm>
            <a:off x="7620000" y="3686153"/>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simulations of thermal fluids and heat transfer in reactor systems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CTF, SAM, PRONGHORN, Sockeye, Nek5000/</a:t>
            </a:r>
            <a:r>
              <a:rPr lang="en-US" sz="1200" dirty="0" err="1">
                <a:solidFill>
                  <a:schemeClr val="accent1"/>
                </a:solidFill>
              </a:rPr>
              <a:t>NekRS</a:t>
            </a:r>
            <a:r>
              <a:rPr lang="en-US" sz="1200" dirty="0">
                <a:solidFill>
                  <a:schemeClr val="accent1"/>
                </a:solidFill>
              </a:rPr>
              <a:t>, Cardinal</a:t>
            </a:r>
          </a:p>
          <a:p>
            <a:endParaRPr lang="en-US" sz="1200" b="1" dirty="0">
              <a:solidFill>
                <a:schemeClr val="accent1"/>
              </a:solidFill>
            </a:endParaRPr>
          </a:p>
        </p:txBody>
      </p:sp>
      <p:sp>
        <p:nvSpPr>
          <p:cNvPr id="22" name="Rectangle 21">
            <a:extLst>
              <a:ext uri="{FF2B5EF4-FFF2-40B4-BE49-F238E27FC236}">
                <a16:creationId xmlns:a16="http://schemas.microsoft.com/office/drawing/2014/main" id="{67EBF3AF-6B64-AF18-FEE3-6F223A155805}"/>
              </a:ext>
            </a:extLst>
          </p:cNvPr>
          <p:cNvSpPr/>
          <p:nvPr/>
        </p:nvSpPr>
        <p:spPr>
          <a:xfrm>
            <a:off x="280179" y="3699808"/>
            <a:ext cx="2242580"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fuel and cladding performance</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Bison</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cluster dynamics, phase field</a:t>
            </a:r>
          </a:p>
        </p:txBody>
      </p:sp>
      <p:sp>
        <p:nvSpPr>
          <p:cNvPr id="23" name="Rectangle 22">
            <a:extLst>
              <a:ext uri="{FF2B5EF4-FFF2-40B4-BE49-F238E27FC236}">
                <a16:creationId xmlns:a16="http://schemas.microsoft.com/office/drawing/2014/main" id="{204C0BCC-F090-7BA6-8232-C663AF3A7092}"/>
              </a:ext>
            </a:extLst>
          </p:cNvPr>
          <p:cNvSpPr/>
          <p:nvPr/>
        </p:nvSpPr>
        <p:spPr>
          <a:xfrm>
            <a:off x="2522759" y="3699808"/>
            <a:ext cx="3099041"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modeling of materials degradation and chemistry (moltens salts)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Grizzly/</a:t>
            </a:r>
            <a:r>
              <a:rPr lang="en-US" sz="1200" dirty="0" err="1">
                <a:solidFill>
                  <a:schemeClr val="accent1"/>
                </a:solidFill>
              </a:rPr>
              <a:t>BlackBear</a:t>
            </a:r>
            <a:r>
              <a:rPr lang="en-US" sz="1200" dirty="0">
                <a:solidFill>
                  <a:schemeClr val="accent1"/>
                </a:solidFill>
              </a:rPr>
              <a:t>, MSTDB-TC/TP, Mole, Saline, SWIFT, MOSCATO</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dislocation dynamics, cluster dynamics</a:t>
            </a:r>
          </a:p>
        </p:txBody>
      </p:sp>
      <p:sp>
        <p:nvSpPr>
          <p:cNvPr id="24" name="Rectangle 23">
            <a:extLst>
              <a:ext uri="{FF2B5EF4-FFF2-40B4-BE49-F238E27FC236}">
                <a16:creationId xmlns:a16="http://schemas.microsoft.com/office/drawing/2014/main" id="{CB49A539-C98B-5681-B7B4-35A0F9C4DA3F}"/>
              </a:ext>
            </a:extLst>
          </p:cNvPr>
          <p:cNvSpPr/>
          <p:nvPr/>
        </p:nvSpPr>
        <p:spPr>
          <a:xfrm>
            <a:off x="411126" y="1433325"/>
            <a:ext cx="2709457" cy="338554"/>
          </a:xfrm>
          <a:prstGeom prst="rect">
            <a:avLst/>
          </a:prstGeom>
        </p:spPr>
        <p:txBody>
          <a:bodyPr wrap="square">
            <a:spAutoFit/>
          </a:bodyPr>
          <a:lstStyle/>
          <a:p>
            <a:r>
              <a:rPr lang="en-US" sz="1600" b="1" dirty="0">
                <a:solidFill>
                  <a:schemeClr val="accent1"/>
                </a:solidFill>
              </a:rPr>
              <a:t>Fuel Performance</a:t>
            </a:r>
            <a:endParaRPr lang="en-US" sz="1600" b="1" dirty="0"/>
          </a:p>
        </p:txBody>
      </p:sp>
      <p:sp>
        <p:nvSpPr>
          <p:cNvPr id="27" name="Rectangle 26">
            <a:extLst>
              <a:ext uri="{FF2B5EF4-FFF2-40B4-BE49-F238E27FC236}">
                <a16:creationId xmlns:a16="http://schemas.microsoft.com/office/drawing/2014/main" id="{3590A2EC-5E9A-94C6-C0E4-35D480022A3C}"/>
              </a:ext>
            </a:extLst>
          </p:cNvPr>
          <p:cNvSpPr/>
          <p:nvPr/>
        </p:nvSpPr>
        <p:spPr>
          <a:xfrm>
            <a:off x="2944755" y="1219200"/>
            <a:ext cx="2246564" cy="584775"/>
          </a:xfrm>
          <a:prstGeom prst="rect">
            <a:avLst/>
          </a:prstGeom>
        </p:spPr>
        <p:txBody>
          <a:bodyPr wrap="square">
            <a:spAutoFit/>
          </a:bodyPr>
          <a:lstStyle/>
          <a:p>
            <a:r>
              <a:rPr lang="en-US" sz="1600" b="1" dirty="0">
                <a:solidFill>
                  <a:schemeClr val="accent1"/>
                </a:solidFill>
              </a:rPr>
              <a:t>Structural Materials and Chemistry</a:t>
            </a:r>
            <a:endParaRPr lang="en-US" sz="1600" dirty="0"/>
          </a:p>
        </p:txBody>
      </p:sp>
      <p:sp>
        <p:nvSpPr>
          <p:cNvPr id="28" name="Rectangle 27">
            <a:extLst>
              <a:ext uri="{FF2B5EF4-FFF2-40B4-BE49-F238E27FC236}">
                <a16:creationId xmlns:a16="http://schemas.microsoft.com/office/drawing/2014/main" id="{514169E5-667B-4769-F694-E91A05A2FCEC}"/>
              </a:ext>
            </a:extLst>
          </p:cNvPr>
          <p:cNvSpPr/>
          <p:nvPr/>
        </p:nvSpPr>
        <p:spPr>
          <a:xfrm>
            <a:off x="5621800" y="1224629"/>
            <a:ext cx="1623422" cy="584775"/>
          </a:xfrm>
          <a:prstGeom prst="rect">
            <a:avLst/>
          </a:prstGeom>
        </p:spPr>
        <p:txBody>
          <a:bodyPr wrap="square">
            <a:spAutoFit/>
          </a:bodyPr>
          <a:lstStyle/>
          <a:p>
            <a:r>
              <a:rPr lang="en-US" sz="1600" b="1" dirty="0">
                <a:solidFill>
                  <a:schemeClr val="accent1"/>
                </a:solidFill>
              </a:rPr>
              <a:t>Reactor Physics</a:t>
            </a:r>
            <a:endParaRPr lang="en-US" sz="1600" dirty="0"/>
          </a:p>
        </p:txBody>
      </p:sp>
      <p:sp>
        <p:nvSpPr>
          <p:cNvPr id="29" name="Rectangle 28">
            <a:extLst>
              <a:ext uri="{FF2B5EF4-FFF2-40B4-BE49-F238E27FC236}">
                <a16:creationId xmlns:a16="http://schemas.microsoft.com/office/drawing/2014/main" id="{8F6E0D7D-C052-7E2A-788A-FF7EE075658C}"/>
              </a:ext>
            </a:extLst>
          </p:cNvPr>
          <p:cNvSpPr/>
          <p:nvPr/>
        </p:nvSpPr>
        <p:spPr>
          <a:xfrm>
            <a:off x="7966992" y="1224629"/>
            <a:ext cx="1623421" cy="584775"/>
          </a:xfrm>
          <a:prstGeom prst="rect">
            <a:avLst/>
          </a:prstGeom>
        </p:spPr>
        <p:txBody>
          <a:bodyPr wrap="square">
            <a:spAutoFit/>
          </a:bodyPr>
          <a:lstStyle/>
          <a:p>
            <a:r>
              <a:rPr lang="en-US" sz="1600" b="1" dirty="0">
                <a:solidFill>
                  <a:schemeClr val="accent1"/>
                </a:solidFill>
              </a:rPr>
              <a:t>Thermal Fluids</a:t>
            </a:r>
          </a:p>
        </p:txBody>
      </p:sp>
      <p:sp>
        <p:nvSpPr>
          <p:cNvPr id="30" name="Rectangle 29">
            <a:extLst>
              <a:ext uri="{FF2B5EF4-FFF2-40B4-BE49-F238E27FC236}">
                <a16:creationId xmlns:a16="http://schemas.microsoft.com/office/drawing/2014/main" id="{1F529DC2-68A3-67B5-C608-610AF860959D}"/>
              </a:ext>
            </a:extLst>
          </p:cNvPr>
          <p:cNvSpPr/>
          <p:nvPr/>
        </p:nvSpPr>
        <p:spPr>
          <a:xfrm>
            <a:off x="10134600" y="1198579"/>
            <a:ext cx="2648987" cy="584775"/>
          </a:xfrm>
          <a:prstGeom prst="rect">
            <a:avLst/>
          </a:prstGeom>
        </p:spPr>
        <p:txBody>
          <a:bodyPr wrap="square">
            <a:spAutoFit/>
          </a:bodyPr>
          <a:lstStyle/>
          <a:p>
            <a:r>
              <a:rPr lang="en-US" sz="1600" b="1" dirty="0">
                <a:solidFill>
                  <a:schemeClr val="accent1"/>
                </a:solidFill>
              </a:rPr>
              <a:t>Multiphysics Applications</a:t>
            </a:r>
          </a:p>
        </p:txBody>
      </p:sp>
      <p:sp>
        <p:nvSpPr>
          <p:cNvPr id="31" name="Rectangle 30">
            <a:extLst>
              <a:ext uri="{FF2B5EF4-FFF2-40B4-BE49-F238E27FC236}">
                <a16:creationId xmlns:a16="http://schemas.microsoft.com/office/drawing/2014/main" id="{2CCFA6B8-7617-0FA6-50B7-F608AA5EB94D}"/>
              </a:ext>
            </a:extLst>
          </p:cNvPr>
          <p:cNvSpPr/>
          <p:nvPr/>
        </p:nvSpPr>
        <p:spPr>
          <a:xfrm>
            <a:off x="5562600" y="3698795"/>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Deterministic and stochastic methods for simulating neutron transport and </a:t>
            </a:r>
            <a:r>
              <a:rPr lang="en-US" sz="1200" dirty="0">
                <a:solidFill>
                  <a:srgbClr val="003066"/>
                </a:solidFill>
              </a:rPr>
              <a:t>nuclide depletion/decay</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GRIFFIN, Shift, MPACT</a:t>
            </a:r>
          </a:p>
        </p:txBody>
      </p:sp>
      <p:sp>
        <p:nvSpPr>
          <p:cNvPr id="32" name="Rectangle 31">
            <a:extLst>
              <a:ext uri="{FF2B5EF4-FFF2-40B4-BE49-F238E27FC236}">
                <a16:creationId xmlns:a16="http://schemas.microsoft.com/office/drawing/2014/main" id="{94D6504E-4C0E-CEEE-3000-9C4AAEDC7455}"/>
              </a:ext>
            </a:extLst>
          </p:cNvPr>
          <p:cNvSpPr/>
          <p:nvPr/>
        </p:nvSpPr>
        <p:spPr>
          <a:xfrm>
            <a:off x="9922924" y="3672994"/>
            <a:ext cx="2209510"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Computational frameworks, </a:t>
            </a:r>
            <a:r>
              <a:rPr lang="en-US" sz="1200" dirty="0" err="1">
                <a:solidFill>
                  <a:schemeClr val="accent1"/>
                </a:solidFill>
              </a:rPr>
              <a:t>multiphysics</a:t>
            </a:r>
            <a:r>
              <a:rPr lang="en-US" sz="1200" dirty="0">
                <a:solidFill>
                  <a:schemeClr val="accent1"/>
                </a:solidFill>
              </a:rPr>
              <a:t> simulations, reactor specific applications, user interfaces and workflows. </a:t>
            </a:r>
          </a:p>
          <a:p>
            <a:endParaRPr lang="en-US" sz="1200" b="1" dirty="0">
              <a:solidFill>
                <a:schemeClr val="accent1"/>
              </a:solidFill>
            </a:endParaRPr>
          </a:p>
          <a:p>
            <a:r>
              <a:rPr lang="en-US" sz="1200" b="1" dirty="0">
                <a:solidFill>
                  <a:schemeClr val="accent1"/>
                </a:solidFill>
              </a:rPr>
              <a:t>Codes and frameworks: </a:t>
            </a:r>
            <a:r>
              <a:rPr lang="en-US" sz="1200" dirty="0">
                <a:solidFill>
                  <a:schemeClr val="accent1"/>
                </a:solidFill>
              </a:rPr>
              <a:t>MOOSE, VERA, Workbench</a:t>
            </a:r>
          </a:p>
        </p:txBody>
      </p:sp>
      <p:sp>
        <p:nvSpPr>
          <p:cNvPr id="33" name="Rectangle 32">
            <a:extLst>
              <a:ext uri="{FF2B5EF4-FFF2-40B4-BE49-F238E27FC236}">
                <a16:creationId xmlns:a16="http://schemas.microsoft.com/office/drawing/2014/main" id="{029525EB-77FF-49FD-1E5D-42157DDCC23E}"/>
              </a:ext>
            </a:extLst>
          </p:cNvPr>
          <p:cNvSpPr/>
          <p:nvPr/>
        </p:nvSpPr>
        <p:spPr>
          <a:xfrm>
            <a:off x="247774" y="5639813"/>
            <a:ext cx="11839736"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Capabilities are developed for all major reactor types – Light Water Reactors, Gas-Cooled Reactors, Molten Salt Reactors, Metal Cooled Fast Reactors and Microreactors. The reactor specific applications cross-cut the technical areas.</a:t>
            </a:r>
          </a:p>
        </p:txBody>
      </p:sp>
      <p:pic>
        <p:nvPicPr>
          <p:cNvPr id="3" name="Picture 2">
            <a:extLst>
              <a:ext uri="{FF2B5EF4-FFF2-40B4-BE49-F238E27FC236}">
                <a16:creationId xmlns:a16="http://schemas.microsoft.com/office/drawing/2014/main" id="{F876D5A3-BB89-DBBA-178B-50A296C550C1}"/>
              </a:ext>
            </a:extLst>
          </p:cNvPr>
          <p:cNvPicPr>
            <a:picLocks noChangeAspect="1"/>
          </p:cNvPicPr>
          <p:nvPr/>
        </p:nvPicPr>
        <p:blipFill>
          <a:blip r:embed="rId6"/>
          <a:stretch>
            <a:fillRect/>
          </a:stretch>
        </p:blipFill>
        <p:spPr>
          <a:xfrm>
            <a:off x="9590413" y="1798226"/>
            <a:ext cx="1289905" cy="959689"/>
          </a:xfrm>
          <a:prstGeom prst="rect">
            <a:avLst/>
          </a:prstGeom>
        </p:spPr>
      </p:pic>
      <p:pic>
        <p:nvPicPr>
          <p:cNvPr id="4" name="Picture 3" descr="A diagram of a diagram&#10;&#10;Description automatically generated">
            <a:extLst>
              <a:ext uri="{FF2B5EF4-FFF2-40B4-BE49-F238E27FC236}">
                <a16:creationId xmlns:a16="http://schemas.microsoft.com/office/drawing/2014/main" id="{483F8836-E1DA-9D6A-0CCE-1F2C8EEEB2B2}"/>
              </a:ext>
            </a:extLst>
          </p:cNvPr>
          <p:cNvPicPr>
            <a:picLocks noChangeAspect="1"/>
          </p:cNvPicPr>
          <p:nvPr/>
        </p:nvPicPr>
        <p:blipFill>
          <a:blip r:embed="rId7"/>
          <a:stretch>
            <a:fillRect/>
          </a:stretch>
        </p:blipFill>
        <p:spPr>
          <a:xfrm>
            <a:off x="3568861" y="1995075"/>
            <a:ext cx="1692809" cy="1512039"/>
          </a:xfrm>
          <a:prstGeom prst="rect">
            <a:avLst/>
          </a:prstGeom>
        </p:spPr>
      </p:pic>
      <p:pic>
        <p:nvPicPr>
          <p:cNvPr id="10" name="Picture 9" descr="A picture containing circle&#10;&#10;Description automatically generated">
            <a:extLst>
              <a:ext uri="{FF2B5EF4-FFF2-40B4-BE49-F238E27FC236}">
                <a16:creationId xmlns:a16="http://schemas.microsoft.com/office/drawing/2014/main" id="{179DF97D-0AF1-3132-703B-430B5D058F80}"/>
              </a:ext>
            </a:extLst>
          </p:cNvPr>
          <p:cNvPicPr>
            <a:picLocks noChangeAspect="1"/>
          </p:cNvPicPr>
          <p:nvPr/>
        </p:nvPicPr>
        <p:blipFill>
          <a:blip r:embed="rId8">
            <a:clrChange>
              <a:clrFrom>
                <a:srgbClr val="FFFFFF"/>
              </a:clrFrom>
              <a:clrTo>
                <a:srgbClr val="FFFFFF">
                  <a:alpha val="0"/>
                </a:srgbClr>
              </a:clrTo>
            </a:clrChange>
          </a:blip>
          <a:srcRect t="58324"/>
          <a:stretch/>
        </p:blipFill>
        <p:spPr>
          <a:xfrm>
            <a:off x="1371183" y="2262748"/>
            <a:ext cx="1354689" cy="1166252"/>
          </a:xfrm>
          <a:prstGeom prst="rect">
            <a:avLst/>
          </a:prstGeom>
        </p:spPr>
      </p:pic>
      <p:pic>
        <p:nvPicPr>
          <p:cNvPr id="11" name="Picture 10">
            <a:extLst>
              <a:ext uri="{FF2B5EF4-FFF2-40B4-BE49-F238E27FC236}">
                <a16:creationId xmlns:a16="http://schemas.microsoft.com/office/drawing/2014/main" id="{E6D745E3-1FEA-7C11-7C0B-39F74325334C}"/>
              </a:ext>
            </a:extLst>
          </p:cNvPr>
          <p:cNvPicPr>
            <a:picLocks noChangeAspect="1"/>
          </p:cNvPicPr>
          <p:nvPr/>
        </p:nvPicPr>
        <p:blipFill>
          <a:blip r:embed="rId9"/>
          <a:stretch>
            <a:fillRect/>
          </a:stretch>
        </p:blipFill>
        <p:spPr>
          <a:xfrm>
            <a:off x="10097586" y="2698433"/>
            <a:ext cx="1523315" cy="959689"/>
          </a:xfrm>
          <a:prstGeom prst="rect">
            <a:avLst/>
          </a:prstGeom>
        </p:spPr>
      </p:pic>
      <p:pic>
        <p:nvPicPr>
          <p:cNvPr id="12" name="Picture 11">
            <a:extLst>
              <a:ext uri="{FF2B5EF4-FFF2-40B4-BE49-F238E27FC236}">
                <a16:creationId xmlns:a16="http://schemas.microsoft.com/office/drawing/2014/main" id="{1C653E8E-A7A0-E0E3-EDA6-0F7B68361199}"/>
              </a:ext>
            </a:extLst>
          </p:cNvPr>
          <p:cNvPicPr>
            <a:picLocks noChangeAspect="1"/>
          </p:cNvPicPr>
          <p:nvPr/>
        </p:nvPicPr>
        <p:blipFill>
          <a:blip r:embed="rId10"/>
          <a:stretch>
            <a:fillRect/>
          </a:stretch>
        </p:blipFill>
        <p:spPr>
          <a:xfrm>
            <a:off x="8385178" y="1859670"/>
            <a:ext cx="1080950" cy="1718067"/>
          </a:xfrm>
          <a:prstGeom prst="rect">
            <a:avLst/>
          </a:prstGeom>
        </p:spPr>
      </p:pic>
      <p:pic>
        <p:nvPicPr>
          <p:cNvPr id="14" name="Picture 13">
            <a:extLst>
              <a:ext uri="{FF2B5EF4-FFF2-40B4-BE49-F238E27FC236}">
                <a16:creationId xmlns:a16="http://schemas.microsoft.com/office/drawing/2014/main" id="{097F28D1-C4A3-F551-752A-795977485EFD}"/>
              </a:ext>
            </a:extLst>
          </p:cNvPr>
          <p:cNvPicPr>
            <a:picLocks noChangeAspect="1"/>
          </p:cNvPicPr>
          <p:nvPr/>
        </p:nvPicPr>
        <p:blipFill>
          <a:blip r:embed="rId11"/>
          <a:stretch>
            <a:fillRect/>
          </a:stretch>
        </p:blipFill>
        <p:spPr>
          <a:xfrm>
            <a:off x="10986510" y="1858396"/>
            <a:ext cx="634391" cy="772302"/>
          </a:xfrm>
          <a:prstGeom prst="rect">
            <a:avLst/>
          </a:prstGeom>
        </p:spPr>
      </p:pic>
      <p:pic>
        <p:nvPicPr>
          <p:cNvPr id="16" name="Picture 15">
            <a:extLst>
              <a:ext uri="{FF2B5EF4-FFF2-40B4-BE49-F238E27FC236}">
                <a16:creationId xmlns:a16="http://schemas.microsoft.com/office/drawing/2014/main" id="{CD013593-545F-E862-133B-E098C37794E4}"/>
              </a:ext>
            </a:extLst>
          </p:cNvPr>
          <p:cNvPicPr>
            <a:picLocks noChangeAspect="1"/>
          </p:cNvPicPr>
          <p:nvPr/>
        </p:nvPicPr>
        <p:blipFill>
          <a:blip r:embed="rId12"/>
          <a:stretch>
            <a:fillRect/>
          </a:stretch>
        </p:blipFill>
        <p:spPr>
          <a:xfrm>
            <a:off x="11658600" y="2384863"/>
            <a:ext cx="461315" cy="133781"/>
          </a:xfrm>
          <a:prstGeom prst="rect">
            <a:avLst/>
          </a:prstGeom>
        </p:spPr>
      </p:pic>
      <p:sp>
        <p:nvSpPr>
          <p:cNvPr id="17" name="Rectangle 16">
            <a:extLst>
              <a:ext uri="{FF2B5EF4-FFF2-40B4-BE49-F238E27FC236}">
                <a16:creationId xmlns:a16="http://schemas.microsoft.com/office/drawing/2014/main" id="{031E5C60-4B43-FB30-8AC1-DE33675C8B77}"/>
              </a:ext>
            </a:extLst>
          </p:cNvPr>
          <p:cNvSpPr/>
          <p:nvPr/>
        </p:nvSpPr>
        <p:spPr>
          <a:xfrm>
            <a:off x="247774" y="6317777"/>
            <a:ext cx="8815468"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Key success metric: Use of NEAMS technology (either software or R&amp;D) by stakeholder to improve how they “do business.”</a:t>
            </a:r>
          </a:p>
        </p:txBody>
      </p:sp>
    </p:spTree>
    <p:extLst>
      <p:ext uri="{BB962C8B-B14F-4D97-AF65-F5344CB8AC3E}">
        <p14:creationId xmlns:p14="http://schemas.microsoft.com/office/powerpoint/2010/main" val="2970419141"/>
      </p:ext>
    </p:extLst>
  </p:cSld>
  <p:clrMapOvr>
    <a:masterClrMapping/>
  </p:clrMapOvr>
</p:sld>
</file>

<file path=ppt/theme/theme1.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A37E96EC989942900B54ACB2A29844" ma:contentTypeVersion="4" ma:contentTypeDescription="Create a new document." ma:contentTypeScope="" ma:versionID="cb8f55f89174a9f1761ff8fca4f75e74">
  <xsd:schema xmlns:xsd="http://www.w3.org/2001/XMLSchema" xmlns:xs="http://www.w3.org/2001/XMLSchema" xmlns:p="http://schemas.microsoft.com/office/2006/metadata/properties" xmlns:ns2="617f3ddb-f9e0-43cb-bd74-cf55aa24f2e1" targetNamespace="http://schemas.microsoft.com/office/2006/metadata/properties" ma:root="true" ma:fieldsID="4c47a9a4a89c2571f4b901b84c60da16" ns2:_="">
    <xsd:import namespace="617f3ddb-f9e0-43cb-bd74-cf55aa24f2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f3ddb-f9e0-43cb-bd74-cf55aa24f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44BF56-C799-47DE-B097-42D0AC3F8454}">
  <ds:schemaRefs>
    <ds:schemaRef ds:uri="http://www.w3.org/XML/1998/namespace"/>
    <ds:schemaRef ds:uri="http://purl.org/dc/dcmitype/"/>
    <ds:schemaRef ds:uri="http://purl.org/dc/terms/"/>
    <ds:schemaRef ds:uri="http://schemas.microsoft.com/office/2006/documentManagement/types"/>
    <ds:schemaRef ds:uri="http://schemas.microsoft.com/office/2006/metadata/properties"/>
    <ds:schemaRef ds:uri="eda238f6-4fe3-404e-a276-e07b17d386f3"/>
    <ds:schemaRef ds:uri="http://schemas.openxmlformats.org/package/2006/metadata/core-properties"/>
    <ds:schemaRef ds:uri="http://purl.org/dc/elements/1.1/"/>
    <ds:schemaRef ds:uri="8f44af2e-8a38-44cf-b457-90b087550117"/>
    <ds:schemaRef ds:uri="http://schemas.microsoft.com/office/infopath/2007/PartnerControls"/>
    <ds:schemaRef ds:uri="0a20205c-0631-4ff0-81c6-46eee12fe7e9"/>
    <ds:schemaRef ds:uri="55bb7a7b-ea7a-4bb0-b24a-d4297f0c0a93"/>
  </ds:schemaRefs>
</ds:datastoreItem>
</file>

<file path=customXml/itemProps2.xml><?xml version="1.0" encoding="utf-8"?>
<ds:datastoreItem xmlns:ds="http://schemas.openxmlformats.org/officeDocument/2006/customXml" ds:itemID="{0B89E830-8C99-47CB-80C9-D2F5C07B36E0}"/>
</file>

<file path=customXml/itemProps3.xml><?xml version="1.0" encoding="utf-8"?>
<ds:datastoreItem xmlns:ds="http://schemas.openxmlformats.org/officeDocument/2006/customXml" ds:itemID="{234DC236-E05B-4765-B448-1E669F9B26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45290</TotalTime>
  <Words>1190</Words>
  <Application>Microsoft Macintosh PowerPoint</Application>
  <PresentationFormat>Widescreen</PresentationFormat>
  <Paragraphs>81</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Acumin Pro</vt:lpstr>
      <vt:lpstr>Arial</vt:lpstr>
      <vt:lpstr>Calibri</vt:lpstr>
      <vt:lpstr>STIX Two Text</vt:lpstr>
      <vt:lpstr>DOE Theme Colors</vt:lpstr>
      <vt:lpstr>NEAMS Annual Review: Molten Salt Reactors</vt:lpstr>
      <vt:lpstr>Opening Remarks and Meeting Objectives </vt:lpstr>
      <vt:lpstr>Meeting Objectives</vt:lpstr>
      <vt:lpstr>Meeting Logistics</vt:lpstr>
      <vt:lpstr>Agenda</vt:lpstr>
      <vt:lpstr>NEAMS Overview and Molten Salt Reactors research plan</vt:lpstr>
      <vt:lpstr>NEAMS is the DOE-NE Modeling and Simulation Program</vt:lpstr>
      <vt:lpstr>NEAMS Program Structure</vt:lpstr>
      <vt:lpstr>NEAMS Technical Areas and Code Support </vt:lpstr>
      <vt:lpstr>Molten Salt Reactors Research Plan</vt:lpstr>
      <vt:lpstr>Additional Resources</vt:lpstr>
      <vt:lpstr>PowerPoint Presentation</vt:lpstr>
    </vt:vector>
  </TitlesOfParts>
  <Company>Booz Allen Hamilton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 Jenny [USA]</dc:creator>
  <cp:lastModifiedBy>Andersson, Anders David Ragnar</cp:lastModifiedBy>
  <cp:revision>2098</cp:revision>
  <cp:lastPrinted>2018-02-05T23:05:47Z</cp:lastPrinted>
  <dcterms:created xsi:type="dcterms:W3CDTF">2013-06-03T19:45:25Z</dcterms:created>
  <dcterms:modified xsi:type="dcterms:W3CDTF">2025-05-28T14:48:56Z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0x01010086A37E96EC989942900B54ACB2A29844</vt:lpwstr>
  </property>
  <property fmtid="{D5CDD505-2E9C-101B-9397-08002B2CF9AE}" pid="3" name="MediaServiceImageTags">
    <vt:lpwstr/>
  </property>
</Properties>
</file>