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29"/>
  </p:notesMasterIdLst>
  <p:handoutMasterIdLst>
    <p:handoutMasterId r:id="rId30"/>
  </p:handoutMasterIdLst>
  <p:sldIdLst>
    <p:sldId id="636" r:id="rId5"/>
    <p:sldId id="3868" r:id="rId6"/>
    <p:sldId id="3872" r:id="rId7"/>
    <p:sldId id="3878" r:id="rId8"/>
    <p:sldId id="2147309577" r:id="rId9"/>
    <p:sldId id="2147309578" r:id="rId10"/>
    <p:sldId id="2147309610" r:id="rId11"/>
    <p:sldId id="2147309762" r:id="rId12"/>
    <p:sldId id="2147309775" r:id="rId13"/>
    <p:sldId id="2147309774" r:id="rId14"/>
    <p:sldId id="2147309772" r:id="rId15"/>
    <p:sldId id="2147309776" r:id="rId16"/>
    <p:sldId id="2147309771" r:id="rId17"/>
    <p:sldId id="2147309777" r:id="rId18"/>
    <p:sldId id="2147309778" r:id="rId19"/>
    <p:sldId id="2147309783" r:id="rId20"/>
    <p:sldId id="2147309779" r:id="rId21"/>
    <p:sldId id="2147309768" r:id="rId22"/>
    <p:sldId id="278" r:id="rId23"/>
    <p:sldId id="279" r:id="rId24"/>
    <p:sldId id="2147309784" r:id="rId25"/>
    <p:sldId id="2147309782" r:id="rId26"/>
    <p:sldId id="2147309770" r:id="rId27"/>
    <p:sldId id="643" r:id="rId28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E9A"/>
    <a:srgbClr val="A1A1A1"/>
    <a:srgbClr val="0E1130"/>
    <a:srgbClr val="293340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13" autoAdjust="0"/>
    <p:restoredTop sz="94692" autoAdjust="0"/>
  </p:normalViewPr>
  <p:slideViewPr>
    <p:cSldViewPr snapToObjects="1">
      <p:cViewPr varScale="1">
        <p:scale>
          <a:sx n="119" d="100"/>
          <a:sy n="119" d="100"/>
        </p:scale>
        <p:origin x="224" y="288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C1FE-F1EF-704D-8877-11674ABD1D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C1FE-F1EF-704D-8877-11674ABD1D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8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91204-8ED8-F0FC-1D9F-88F95392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9ED67-A4C4-5B8E-4F07-DD741F61E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271AF-07F7-B096-A2B9-6B08ECB68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03A4B-4540-2E05-C1BE-C733583B1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C1FE-F1EF-704D-8877-11674ABD1D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69B17-08D4-4B78-956D-04F539EACB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98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46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356D-7050-CF4E-ACB6-EC62E196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95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CE6B-B2CA-2048-B57E-49DD0E41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4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tyle 4: Gri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11D27F-9E58-A043-AA7C-9B0E99E2F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147" y="348426"/>
            <a:ext cx="5033818" cy="9706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541BA-2769-E846-965F-C34A72CC03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47155F-CC5C-5042-BCE3-AF08A1BD8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8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4086577" y="-188728"/>
            <a:ext cx="8105424" cy="70467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760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5/28/25</a:t>
            </a:fld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3433615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614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55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terior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969B-D1C5-C34E-BB2C-BF838578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AE4E3-8FE3-3046-87BB-4EA60315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980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2EA99-FD5B-704E-9B7F-8FBD232E84FB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2148FE-8518-3F46-8B4B-04372D63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D72A474-AC01-4348-9D15-FE0A0976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FDEB76-7905-0D43-8C06-20123B6A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622EEA5-5598-FD40-BC94-2E70A9BD9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2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5" r:id="rId2"/>
    <p:sldLayoutId id="2147483731" r:id="rId3"/>
    <p:sldLayoutId id="2147483732" r:id="rId4"/>
    <p:sldLayoutId id="2147483733" r:id="rId5"/>
    <p:sldLayoutId id="2147483734" r:id="rId6"/>
    <p:sldLayoutId id="2147483737" r:id="rId7"/>
    <p:sldLayoutId id="2147483738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BAF1F7FA-6DF5-022C-AF16-1DC2F15F9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11887200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L. Capolungo, A. Rovinelli, M-J. Chen, N. </a:t>
            </a:r>
            <a:r>
              <a:rPr lang="en-US" sz="2400" dirty="0" err="1">
                <a:solidFill>
                  <a:schemeClr val="tx1"/>
                </a:solidFill>
              </a:rPr>
              <a:t>Millitello</a:t>
            </a:r>
            <a:r>
              <a:rPr lang="en-US" sz="2400" dirty="0">
                <a:solidFill>
                  <a:schemeClr val="tx1"/>
                </a:solidFill>
              </a:rPr>
              <a:t>, S. Blondel, B. Wirth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3E5A920-934A-BDF1-E5F2-1F964FB1B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122363"/>
            <a:ext cx="11963400" cy="1468437"/>
          </a:xfrm>
        </p:spPr>
        <p:txBody>
          <a:bodyPr/>
          <a:lstStyle/>
          <a:p>
            <a:r>
              <a:rPr lang="en-US" sz="3500" b="1" kern="1000" dirty="0">
                <a:effectLst/>
                <a:latin typeface="STIX Two Text"/>
                <a:ea typeface="Franklin Gothic Book" panose="020B0503020102020204" pitchFamily="34" charset="0"/>
                <a:cs typeface="Times New Roman" panose="02020603050405020304" pitchFamily="18" charset="0"/>
              </a:rPr>
              <a:t>Cladding Model Development </a:t>
            </a:r>
            <a:r>
              <a:rPr lang="en-US" sz="3500" b="1" kern="1000" dirty="0">
                <a:latin typeface="STIX Two Text"/>
                <a:ea typeface="Franklin Gothic Book" panose="020B0503020102020204" pitchFamily="34" charset="0"/>
                <a:cs typeface="Times New Roman" panose="02020603050405020304" pitchFamily="18" charset="0"/>
              </a:rPr>
              <a:t>F</a:t>
            </a:r>
            <a:r>
              <a:rPr lang="en-US" sz="3500" b="1" kern="1000" dirty="0">
                <a:effectLst/>
                <a:latin typeface="STIX Two Text"/>
                <a:ea typeface="Franklin Gothic Book" panose="020B0503020102020204" pitchFamily="34" charset="0"/>
                <a:cs typeface="Times New Roman" panose="02020603050405020304" pitchFamily="18" charset="0"/>
              </a:rPr>
              <a:t>or </a:t>
            </a:r>
            <a:r>
              <a:rPr lang="en-US" sz="3500" b="1" kern="1000" dirty="0">
                <a:latin typeface="STIX Two Text"/>
                <a:ea typeface="Franklin Gothic Book" panose="020B0503020102020204" pitchFamily="34" charset="0"/>
                <a:cs typeface="Times New Roman" panose="02020603050405020304" pitchFamily="18" charset="0"/>
              </a:rPr>
              <a:t>T</a:t>
            </a:r>
            <a:r>
              <a:rPr lang="en-US" sz="3500" b="1" kern="1000" dirty="0">
                <a:effectLst/>
                <a:latin typeface="STIX Two Text"/>
                <a:ea typeface="Franklin Gothic Book" panose="020B0503020102020204" pitchFamily="34" charset="0"/>
                <a:cs typeface="Times New Roman" panose="02020603050405020304" pitchFamily="18" charset="0"/>
              </a:rPr>
              <a:t>ime at Temperature</a:t>
            </a:r>
            <a:endParaRPr lang="en-US" sz="3500" dirty="0">
              <a:latin typeface="STIX Two Text"/>
            </a:endParaRPr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DCBB-D171-2D1E-E3AA-74D7DCC1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3505200" cy="685800"/>
          </a:xfrm>
        </p:spPr>
        <p:txBody>
          <a:bodyPr>
            <a:normAutofit/>
          </a:bodyPr>
          <a:lstStyle/>
          <a:p>
            <a:r>
              <a:rPr lang="en-US" dirty="0"/>
              <a:t>Static Recovery:</a:t>
            </a:r>
          </a:p>
        </p:txBody>
      </p:sp>
      <p:pic>
        <p:nvPicPr>
          <p:cNvPr id="21" name="Content Placeholder 20" descr="Chart, line chart&#10;&#10;AI-generated content may be incorrect.">
            <a:extLst>
              <a:ext uri="{FF2B5EF4-FFF2-40B4-BE49-F238E27FC236}">
                <a16:creationId xmlns:a16="http://schemas.microsoft.com/office/drawing/2014/main" id="{C6029E86-0136-5656-8694-D87F52D6108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23825" y="1451704"/>
            <a:ext cx="5972175" cy="4419600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1829DC6-5A06-DEF9-4EF6-72004DA6F8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2879502"/>
                  </p:ext>
                </p:extLst>
              </p:nvPr>
            </p:nvGraphicFramePr>
            <p:xfrm>
              <a:off x="7028692" y="3661504"/>
              <a:ext cx="4020308" cy="2209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266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967988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29652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341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341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543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530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341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Loop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density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1829DC6-5A06-DEF9-4EF6-72004DA6F8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2879502"/>
                  </p:ext>
                </p:extLst>
              </p:nvPr>
            </p:nvGraphicFramePr>
            <p:xfrm>
              <a:off x="7028692" y="3661504"/>
              <a:ext cx="4020308" cy="2209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266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967988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29652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341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341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5" t="-108451" r="-90805" b="-3140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54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5" t="-197333" r="-90805" b="-19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530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5" t="-301351" r="-9080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341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5" t="-412500" r="-90805" b="-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5B20554E-478D-E3EF-A066-1C88A5C4E98B}"/>
              </a:ext>
            </a:extLst>
          </p:cNvPr>
          <p:cNvSpPr/>
          <p:nvPr/>
        </p:nvSpPr>
        <p:spPr>
          <a:xfrm>
            <a:off x="10454004" y="4343400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91736-13F0-25B1-9D45-EB2634693344}"/>
              </a:ext>
            </a:extLst>
          </p:cNvPr>
          <p:cNvSpPr txBox="1"/>
          <p:nvPr/>
        </p:nvSpPr>
        <p:spPr>
          <a:xfrm>
            <a:off x="6742710" y="2803762"/>
            <a:ext cx="312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scenario represents only dislocation recovery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CB010-8F41-EFDD-1C6B-01E5E6F979D1}"/>
              </a:ext>
            </a:extLst>
          </p:cNvPr>
          <p:cNvSpPr txBox="1"/>
          <p:nvPr/>
        </p:nvSpPr>
        <p:spPr>
          <a:xfrm>
            <a:off x="6742710" y="1269670"/>
            <a:ext cx="5449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reference is the strongest microstructure: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fine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dislocation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precipitate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and high density of dislocation loops (20 dpa).</a:t>
            </a:r>
          </a:p>
        </p:txBody>
      </p:sp>
    </p:spTree>
    <p:extLst>
      <p:ext uri="{BB962C8B-B14F-4D97-AF65-F5344CB8AC3E}">
        <p14:creationId xmlns:p14="http://schemas.microsoft.com/office/powerpoint/2010/main" val="190442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939E-72FB-5B33-6648-339DE178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34259"/>
            <a:ext cx="7391400" cy="685800"/>
          </a:xfrm>
        </p:spPr>
        <p:txBody>
          <a:bodyPr/>
          <a:lstStyle/>
          <a:p>
            <a:r>
              <a:rPr lang="en-US" sz="4000" dirty="0"/>
              <a:t>Hall Petch (Grain Size) Effect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51256-09E0-3114-49E8-1E18823BED1E}"/>
              </a:ext>
            </a:extLst>
          </p:cNvPr>
          <p:cNvSpPr txBox="1"/>
          <p:nvPr/>
        </p:nvSpPr>
        <p:spPr>
          <a:xfrm>
            <a:off x="7312269" y="1758272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assume the transient will only change grain size without affecting other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DC245A-BEAC-88F0-3328-A96F2009A1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3953989"/>
                  </p:ext>
                </p:extLst>
              </p:nvPr>
            </p:nvGraphicFramePr>
            <p:xfrm>
              <a:off x="7028692" y="3200400"/>
              <a:ext cx="4401309" cy="23484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3831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597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1017754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60487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604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8650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𝒈𝒓𝒂𝒊𝒏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805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604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Loop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density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DC245A-BEAC-88F0-3328-A96F2009A1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3953989"/>
                  </p:ext>
                </p:extLst>
              </p:nvPr>
            </p:nvGraphicFramePr>
            <p:xfrm>
              <a:off x="7028692" y="3200400"/>
              <a:ext cx="4401309" cy="23484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3831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597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1017754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60487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60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4" t="-108000" r="-90314" b="-3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865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4" t="-195000" r="-90314" b="-19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805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4" t="-298734" r="-90314" b="-987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60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4" t="-414474" r="-90314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265E214B-D1FB-50CF-DF17-C20141B862B8}"/>
              </a:ext>
            </a:extLst>
          </p:cNvPr>
          <p:cNvSpPr/>
          <p:nvPr/>
        </p:nvSpPr>
        <p:spPr>
          <a:xfrm>
            <a:off x="9677400" y="4191000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EE5D-FC56-6CEE-08AB-A2CB205E4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4" y="1529529"/>
            <a:ext cx="5944586" cy="44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0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3347E-5944-D98F-DD9C-7EF85A8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D580-4147-D123-F121-2132AB37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Precipitate Dissolution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AC6EE-9335-714B-9B73-76E680BCE2A6}"/>
              </a:ext>
            </a:extLst>
          </p:cNvPr>
          <p:cNvSpPr txBox="1"/>
          <p:nvPr/>
        </p:nvSpPr>
        <p:spPr>
          <a:xfrm>
            <a:off x="7367143" y="1813761"/>
            <a:ext cx="3724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assume precipitate will dissolve and any other feature to stay the same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3C9F5EE-8EDD-4886-E2F9-05842037F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0956686"/>
                  </p:ext>
                </p:extLst>
              </p:nvPr>
            </p:nvGraphicFramePr>
            <p:xfrm>
              <a:off x="7028692" y="3200400"/>
              <a:ext cx="4401308" cy="23482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3831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597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1017753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60499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604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8194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b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8478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𝒑𝒓𝒆𝒄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0.125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604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Loop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density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3C9F5EE-8EDD-4886-E2F9-05842037F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0956686"/>
                  </p:ext>
                </p:extLst>
              </p:nvPr>
            </p:nvGraphicFramePr>
            <p:xfrm>
              <a:off x="7028692" y="3200400"/>
              <a:ext cx="4401308" cy="23482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3831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597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1017753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460499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604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" t="-108000" r="-90814" b="-3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4819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" t="-195000" r="-90814" b="-19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4847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" t="-298734" r="-90814" b="-987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0.125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604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" t="-414474" r="-90814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9CA94BA5-A55A-A008-0180-4996C3DF8E53}"/>
              </a:ext>
            </a:extLst>
          </p:cNvPr>
          <p:cNvSpPr/>
          <p:nvPr/>
        </p:nvSpPr>
        <p:spPr>
          <a:xfrm>
            <a:off x="9906000" y="4595939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9F0A0-0B70-FBD1-0F88-6F45FE19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4" y="1447800"/>
            <a:ext cx="6105894" cy="45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993E-F951-6317-8736-1E5AFE63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Loop Recovery Effect: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28E8A-58A5-ABA3-4253-7CB65ECF6D21}"/>
              </a:ext>
            </a:extLst>
          </p:cNvPr>
          <p:cNvSpPr txBox="1"/>
          <p:nvPr/>
        </p:nvSpPr>
        <p:spPr>
          <a:xfrm>
            <a:off x="6915807" y="1828800"/>
            <a:ext cx="420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Dislocation loops will dissolve during the high temperature transient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DF8C1CD-B36B-8FA5-A171-7DE1E6FEB3C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28691" y="3429000"/>
              <a:ext cx="4203640" cy="19178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9465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12130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7204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𝐋𝐨𝐨𝐩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𝐝𝐞𝐧𝐬𝐢𝐭𝐲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DF8C1CD-B36B-8FA5-A171-7DE1E6FEB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6849127"/>
                  </p:ext>
                </p:extLst>
              </p:nvPr>
            </p:nvGraphicFramePr>
            <p:xfrm>
              <a:off x="7028691" y="3429000"/>
              <a:ext cx="4203640" cy="19178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9465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012130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7204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Begin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9" t="-108197" r="-90659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9" t="-198438" r="-90659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9" t="-298438" r="-90659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4010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9" t="-386364" r="-90659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B05B4102-DB0D-9B56-FEC6-F5CD8D7AD26C}"/>
              </a:ext>
            </a:extLst>
          </p:cNvPr>
          <p:cNvSpPr/>
          <p:nvPr/>
        </p:nvSpPr>
        <p:spPr>
          <a:xfrm>
            <a:off x="9756798" y="4546190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02744C-CA70-863C-2E26-EF3557D60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7" y="1371600"/>
            <a:ext cx="5809992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2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C6E4-99F9-C641-4C45-437E5C7F6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014"/>
            <a:ext cx="11684000" cy="685800"/>
          </a:xfrm>
        </p:spPr>
        <p:txBody>
          <a:bodyPr/>
          <a:lstStyle/>
          <a:p>
            <a:r>
              <a:rPr lang="en-US" sz="4000" dirty="0"/>
              <a:t>Compounded Effects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5D10A-06D1-3AE2-0000-498632E9112E}"/>
              </a:ext>
            </a:extLst>
          </p:cNvPr>
          <p:cNvSpPr txBox="1"/>
          <p:nvPr/>
        </p:nvSpPr>
        <p:spPr>
          <a:xfrm>
            <a:off x="6934200" y="1708031"/>
            <a:ext cx="4444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reference stress is selected as the condition with the highest yield stress to start with.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324C5C-32F9-258D-54E2-BFB92C97A3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6492519"/>
                  </p:ext>
                </p:extLst>
              </p:nvPr>
            </p:nvGraphicFramePr>
            <p:xfrm>
              <a:off x="6400800" y="2901378"/>
              <a:ext cx="5600628" cy="2585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7554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4740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94741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904309">
                      <a:extLst>
                        <a:ext uri="{9D8B030D-6E8A-4147-A177-3AD203B41FA5}">
                          <a16:colId xmlns:a16="http://schemas.microsoft.com/office/drawing/2014/main" val="2808005973"/>
                        </a:ext>
                      </a:extLst>
                    </a:gridCol>
                  </a:tblGrid>
                  <a:tr h="499852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Reference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Max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998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5231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52159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54059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𝐋𝐨𝐨𝐩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𝐝𝐞𝐧𝐬𝐢𝐭𝐲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324C5C-32F9-258D-54E2-BFB92C97A3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6492519"/>
                  </p:ext>
                </p:extLst>
              </p:nvPr>
            </p:nvGraphicFramePr>
            <p:xfrm>
              <a:off x="6400800" y="2901378"/>
              <a:ext cx="5600628" cy="25850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7554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1474024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994741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904309">
                      <a:extLst>
                        <a:ext uri="{9D8B030D-6E8A-4147-A177-3AD203B41FA5}">
                          <a16:colId xmlns:a16="http://schemas.microsoft.com/office/drawing/2014/main" val="2808005973"/>
                        </a:ext>
                      </a:extLst>
                    </a:gridCol>
                  </a:tblGrid>
                  <a:tr h="499852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Reference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Max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499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106098" r="-152186" b="-321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5231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196512" r="-152186" b="-2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5215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296512" r="-152186" b="-1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5405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383146" r="-152186" b="-3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 dirty="0"/>
                            <a:t>5e20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A18E000-76F2-911E-ED63-C5E58EDF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7" y="1524000"/>
            <a:ext cx="5959263" cy="44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7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78B3-2EBC-8C4A-22D8-A94C82E9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Comparison with Experimental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45FEC-A63A-DC63-3CB2-B780EE7D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4" y="1850390"/>
            <a:ext cx="4775200" cy="3721100"/>
          </a:xfrm>
          <a:prstGeom prst="rect">
            <a:avLst/>
          </a:prstGeom>
        </p:spPr>
      </p:pic>
      <p:pic>
        <p:nvPicPr>
          <p:cNvPr id="8" name="Content Placeholder 11" descr="Chart, scatter chart&#10;&#10;AI-generated content may be incorrect.">
            <a:extLst>
              <a:ext uri="{FF2B5EF4-FFF2-40B4-BE49-F238E27FC236}">
                <a16:creationId xmlns:a16="http://schemas.microsoft.com/office/drawing/2014/main" id="{3814B86E-3E33-0E71-3AE1-22E3D6FF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8" y="1447800"/>
            <a:ext cx="5634892" cy="4174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810251-D3FA-C7B9-0777-CD389A2F37D4}"/>
              </a:ext>
            </a:extLst>
          </p:cNvPr>
          <p:cNvSpPr txBox="1"/>
          <p:nvPr/>
        </p:nvSpPr>
        <p:spPr>
          <a:xfrm>
            <a:off x="609600" y="1391138"/>
            <a:ext cx="477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Hardness is directly proportional to yield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B1C7A-FBCA-E59C-4310-61BE9F94E6C8}"/>
              </a:ext>
            </a:extLst>
          </p:cNvPr>
          <p:cNvSpPr txBox="1"/>
          <p:nvPr/>
        </p:nvSpPr>
        <p:spPr>
          <a:xfrm>
            <a:off x="20515" y="6184253"/>
            <a:ext cx="65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range of variation in the yield strength is within the range of the variation observed in from </a:t>
            </a:r>
            <a:r>
              <a:rPr lang="en-US" b="1" dirty="0" err="1"/>
              <a:t>LApx</a:t>
            </a:r>
            <a:r>
              <a:rPr lang="en-US" b="1" dirty="0"/>
              <a:t>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25CA-1157-867D-96EC-AA810867387B}"/>
              </a:ext>
            </a:extLst>
          </p:cNvPr>
          <p:cNvSpPr txBox="1"/>
          <p:nvPr/>
        </p:nvSpPr>
        <p:spPr>
          <a:xfrm>
            <a:off x="154120" y="5571490"/>
            <a:ext cx="477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[1] Courtesy of Nathan Caps ORNL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C2820-9D4D-83C7-2703-507AA6BA9898}"/>
              </a:ext>
            </a:extLst>
          </p:cNvPr>
          <p:cNvSpPr/>
          <p:nvPr/>
        </p:nvSpPr>
        <p:spPr>
          <a:xfrm>
            <a:off x="6562734" y="1820150"/>
            <a:ext cx="4868985" cy="2589857"/>
          </a:xfrm>
          <a:prstGeom prst="rect">
            <a:avLst/>
          </a:prstGeom>
          <a:solidFill>
            <a:schemeClr val="accent1">
              <a:alpha val="271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34DCF-9413-05C2-1FEC-899E9886A644}"/>
              </a:ext>
            </a:extLst>
          </p:cNvPr>
          <p:cNvSpPr txBox="1"/>
          <p:nvPr/>
        </p:nvSpPr>
        <p:spPr>
          <a:xfrm>
            <a:off x="512553" y="1867815"/>
            <a:ext cx="54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19872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3D840-4ED6-3C7C-ABFD-2FF84D42C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7ADF7-A97F-9E6B-A123-84277244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Comparison with Experimental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09CB9-6DB5-B84E-90B3-F8B149F8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4" y="1850390"/>
            <a:ext cx="4775200" cy="3721100"/>
          </a:xfrm>
          <a:prstGeom prst="rect">
            <a:avLst/>
          </a:prstGeom>
        </p:spPr>
      </p:pic>
      <p:pic>
        <p:nvPicPr>
          <p:cNvPr id="8" name="Content Placeholder 11" descr="Chart, scatter chart&#10;&#10;AI-generated content may be incorrect.">
            <a:extLst>
              <a:ext uri="{FF2B5EF4-FFF2-40B4-BE49-F238E27FC236}">
                <a16:creationId xmlns:a16="http://schemas.microsoft.com/office/drawing/2014/main" id="{4823BB1B-D8F4-A50A-5D43-B3375F972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8" y="1447800"/>
            <a:ext cx="5634892" cy="4174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82F94-439F-DA7F-2B5D-7A3AC04F274E}"/>
              </a:ext>
            </a:extLst>
          </p:cNvPr>
          <p:cNvSpPr txBox="1"/>
          <p:nvPr/>
        </p:nvSpPr>
        <p:spPr>
          <a:xfrm>
            <a:off x="609600" y="1391138"/>
            <a:ext cx="477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Hardness is directly proportional to yield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17F81-1AC4-0C62-B1F7-24AD41578684}"/>
              </a:ext>
            </a:extLst>
          </p:cNvPr>
          <p:cNvSpPr txBox="1"/>
          <p:nvPr/>
        </p:nvSpPr>
        <p:spPr>
          <a:xfrm>
            <a:off x="20515" y="6184253"/>
            <a:ext cx="65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range of variation in the yield strength is within the range of the variation observed in from </a:t>
            </a:r>
            <a:r>
              <a:rPr lang="en-US" b="1" dirty="0" err="1"/>
              <a:t>LApx</a:t>
            </a:r>
            <a:r>
              <a:rPr lang="en-US" b="1" dirty="0"/>
              <a:t>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72935-2A1F-CF44-B379-F9EFD04998CA}"/>
              </a:ext>
            </a:extLst>
          </p:cNvPr>
          <p:cNvSpPr txBox="1"/>
          <p:nvPr/>
        </p:nvSpPr>
        <p:spPr>
          <a:xfrm>
            <a:off x="154120" y="5571490"/>
            <a:ext cx="477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[1] Courtesy of Nathan Caps ORNL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C8EC9A-B9F2-E4D3-A7F4-9235BDBEECD9}"/>
              </a:ext>
            </a:extLst>
          </p:cNvPr>
          <p:cNvSpPr/>
          <p:nvPr/>
        </p:nvSpPr>
        <p:spPr>
          <a:xfrm>
            <a:off x="6562734" y="1820150"/>
            <a:ext cx="4868985" cy="2589857"/>
          </a:xfrm>
          <a:prstGeom prst="rect">
            <a:avLst/>
          </a:prstGeom>
          <a:solidFill>
            <a:schemeClr val="accent1">
              <a:alpha val="271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769F8-9F65-83C3-E189-1AE9C45BAE74}"/>
              </a:ext>
            </a:extLst>
          </p:cNvPr>
          <p:cNvSpPr txBox="1"/>
          <p:nvPr/>
        </p:nvSpPr>
        <p:spPr>
          <a:xfrm>
            <a:off x="512553" y="1867815"/>
            <a:ext cx="54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[1]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5218C-C0E7-FAF7-0536-A1CDE7676459}"/>
              </a:ext>
            </a:extLst>
          </p:cNvPr>
          <p:cNvSpPr txBox="1"/>
          <p:nvPr/>
        </p:nvSpPr>
        <p:spPr>
          <a:xfrm>
            <a:off x="3617259" y="2888797"/>
            <a:ext cx="459671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Which features provides the greatest contribution to recovery?</a:t>
            </a:r>
          </a:p>
        </p:txBody>
      </p:sp>
    </p:spTree>
    <p:extLst>
      <p:ext uri="{BB962C8B-B14F-4D97-AF65-F5344CB8AC3E}">
        <p14:creationId xmlns:p14="http://schemas.microsoft.com/office/powerpoint/2010/main" val="4040511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06E0D9-406E-3F7E-B264-A60D18A4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1" y="3542750"/>
            <a:ext cx="2377646" cy="1761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E08FA-1F45-A821-B4BE-90DD3E3C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Contribution to Yield Reduction</a:t>
            </a:r>
          </a:p>
        </p:txBody>
      </p:sp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A62A09F6-5D1A-3EF9-793A-CE62C3A7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379" y="1606994"/>
            <a:ext cx="2348317" cy="1734084"/>
          </a:xfrm>
          <a:prstGeom prst="rect">
            <a:avLst/>
          </a:prstGeom>
        </p:spPr>
      </p:pic>
      <p:pic>
        <p:nvPicPr>
          <p:cNvPr id="10" name="Picture 9" descr="Chart, line chart&#10;&#10;AI-generated content may be incorrect.">
            <a:extLst>
              <a:ext uri="{FF2B5EF4-FFF2-40B4-BE49-F238E27FC236}">
                <a16:creationId xmlns:a16="http://schemas.microsoft.com/office/drawing/2014/main" id="{3CE138AE-2398-3EA3-6AC7-B89324C10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20" y="1679400"/>
            <a:ext cx="2173635" cy="1608559"/>
          </a:xfrm>
          <a:prstGeom prst="rect">
            <a:avLst/>
          </a:prstGeom>
        </p:spPr>
      </p:pic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C0CD2148-CE54-5A38-67EE-05F1F080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380" y="3516923"/>
            <a:ext cx="2350829" cy="1766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6F818D-0BB9-A59F-25A2-C57720171D92}"/>
              </a:ext>
            </a:extLst>
          </p:cNvPr>
          <p:cNvSpPr txBox="1"/>
          <p:nvPr/>
        </p:nvSpPr>
        <p:spPr>
          <a:xfrm>
            <a:off x="1682262" y="2526324"/>
            <a:ext cx="42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B6BF5-164B-9BB5-294F-AB3C60F80119}"/>
              </a:ext>
            </a:extLst>
          </p:cNvPr>
          <p:cNvSpPr txBox="1"/>
          <p:nvPr/>
        </p:nvSpPr>
        <p:spPr>
          <a:xfrm>
            <a:off x="4378570" y="2526324"/>
            <a:ext cx="42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187C7-5DCF-65E7-42F0-1ABC5B787030}"/>
              </a:ext>
            </a:extLst>
          </p:cNvPr>
          <p:cNvSpPr txBox="1"/>
          <p:nvPr/>
        </p:nvSpPr>
        <p:spPr>
          <a:xfrm>
            <a:off x="1799493" y="4530970"/>
            <a:ext cx="42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8CEA3A-7A9E-7667-2B9E-4A57A86D3C33}"/>
              </a:ext>
            </a:extLst>
          </p:cNvPr>
          <p:cNvSpPr txBox="1"/>
          <p:nvPr/>
        </p:nvSpPr>
        <p:spPr>
          <a:xfrm>
            <a:off x="4358557" y="4473919"/>
            <a:ext cx="42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7A4B1-675A-ED1E-0599-1AD702658E63}"/>
              </a:ext>
            </a:extLst>
          </p:cNvPr>
          <p:cNvSpPr txBox="1"/>
          <p:nvPr/>
        </p:nvSpPr>
        <p:spPr>
          <a:xfrm>
            <a:off x="5486400" y="1514696"/>
            <a:ext cx="5802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Dislocation recovery provides the largest change in yield strength (~30%)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Precipitate dissolution ~10%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Hall-Petch (grain size) ~5%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C4308C-370B-86CC-8D4D-D5797ECE1BFD}"/>
              </a:ext>
            </a:extLst>
          </p:cNvPr>
          <p:cNvSpPr txBox="1"/>
          <p:nvPr/>
        </p:nvSpPr>
        <p:spPr>
          <a:xfrm>
            <a:off x="5486400" y="2801446"/>
            <a:ext cx="6785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During dynamic recrystallization dislocation recovers because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Annealing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GB 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Recrystallization is a dynamic effect that need to be included to include the dynamic effect time at 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777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1C51A-E99D-D85C-90F7-AED2D5AF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 problem-solving in Maths can help you be more successful">
            <a:extLst>
              <a:ext uri="{FF2B5EF4-FFF2-40B4-BE49-F238E27FC236}">
                <a16:creationId xmlns:a16="http://schemas.microsoft.com/office/drawing/2014/main" id="{3EA13C16-F4DD-3A69-E1E6-B071308A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4" y="365125"/>
            <a:ext cx="6675382" cy="50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79F63-FF7F-E753-160C-6F765FAA31AA}"/>
              </a:ext>
            </a:extLst>
          </p:cNvPr>
          <p:cNvSpPr txBox="1"/>
          <p:nvPr/>
        </p:nvSpPr>
        <p:spPr>
          <a:xfrm>
            <a:off x="7109300" y="1371600"/>
            <a:ext cx="505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Can irradiation induced loops evolve drastically during T@T?</a:t>
            </a:r>
          </a:p>
        </p:txBody>
      </p:sp>
    </p:spTree>
    <p:extLst>
      <p:ext uri="{BB962C8B-B14F-4D97-AF65-F5344CB8AC3E}">
        <p14:creationId xmlns:p14="http://schemas.microsoft.com/office/powerpoint/2010/main" val="1942519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CBCB-7D12-8AB4-2D54-192D3AB21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" y="-33666"/>
            <a:ext cx="6848900" cy="919163"/>
          </a:xfrm>
        </p:spPr>
        <p:txBody>
          <a:bodyPr/>
          <a:lstStyle/>
          <a:p>
            <a:r>
              <a:rPr lang="en-US" sz="5400" b="1" dirty="0"/>
              <a:t>Xolotl </a:t>
            </a:r>
            <a:r>
              <a:rPr lang="el-GR" sz="5400" b="1" dirty="0"/>
              <a:t>α</a:t>
            </a:r>
            <a:r>
              <a:rPr lang="en-US" sz="5400" b="1" dirty="0"/>
              <a:t>-Zr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1F7C7-A496-415F-82A0-9C1F9020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04800"/>
            <a:ext cx="3048000" cy="2723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168B0-59FB-C9F2-3FC8-4A7385CB4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3373925"/>
            <a:ext cx="3048000" cy="2722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F38CF-8A48-0316-7FF3-8DA156796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2" y="4163446"/>
            <a:ext cx="8573476" cy="17805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784A32-B98F-0316-DC05-83A7D79059B6}"/>
              </a:ext>
            </a:extLst>
          </p:cNvPr>
          <p:cNvSpPr txBox="1"/>
          <p:nvPr/>
        </p:nvSpPr>
        <p:spPr>
          <a:xfrm>
            <a:off x="404831" y="6251343"/>
            <a:ext cx="765412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prstClr val="white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J. F. March-Rico, “Scale Bridging Computational Modeling of Irradiation Effects in Alpha-Zirconium and its Alloys,” University of Tennessee, 2022</a:t>
            </a:r>
            <a:endParaRPr lang="en-US" sz="13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621B1E-FB26-AB4F-330D-EC35BB9265DD}"/>
              </a:ext>
            </a:extLst>
          </p:cNvPr>
          <p:cNvSpPr txBox="1">
            <a:spLocks/>
          </p:cNvSpPr>
          <p:nvPr/>
        </p:nvSpPr>
        <p:spPr>
          <a:xfrm>
            <a:off x="76200" y="914003"/>
            <a:ext cx="8229600" cy="2942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3E9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Cluster dynamics model that describes microstructural change of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213E9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3E9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-Zr through rate theory approach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model parameters informed through DFT, MS, and MD simulations rather than simplifying assumptions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Defect cluster production directly in energetic cascades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dislocation loop binding energies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defect capture radii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mobile defect diffusivity and anisotropy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3E9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Simultaneous nucleation and growth of vacancy and interstitial a-type dislocation loops achieved through bias for self capture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3E9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Vacancy c-loops introduced through evolution of pyramidal defects introduced directly in energetic cascades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Strongly correlated with rapid ‘breakaway’ growth mechanism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261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62F9-BAD4-096A-9476-69588F76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94" y="292929"/>
            <a:ext cx="11684000" cy="685800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T@T: 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B8D3D-C87E-85D4-DBB5-0534B9CD60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7855" y="1397030"/>
            <a:ext cx="6440622" cy="914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Question: </a:t>
            </a:r>
            <a:r>
              <a:rPr lang="en-US" sz="2000" b="0" dirty="0"/>
              <a:t>What is the impact of a T@T event on the mechanical performance of Zircaloy cladding?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29AFC8-EE38-9DF4-70A0-C2012EAD09F0}"/>
              </a:ext>
            </a:extLst>
          </p:cNvPr>
          <p:cNvSpPr txBox="1">
            <a:spLocks/>
          </p:cNvSpPr>
          <p:nvPr/>
        </p:nvSpPr>
        <p:spPr>
          <a:xfrm>
            <a:off x="7384054" y="1295400"/>
            <a:ext cx="4731746" cy="48516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dirty="0"/>
              <a:t>Challenge: </a:t>
            </a:r>
            <a:r>
              <a:rPr lang="en-US" sz="8000" b="0" dirty="0"/>
              <a:t>Several microstructure evolution processes will be activated during T@T: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8000" b="0" dirty="0"/>
              <a:t>Dislocation line recovery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8000" b="0" dirty="0"/>
              <a:t>Irradiation loop recovery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8000" b="0" dirty="0"/>
              <a:t>Recrystallization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8000" b="0" dirty="0"/>
              <a:t>Precipitations, etc.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0" b="0" dirty="0"/>
          </a:p>
          <a:p>
            <a:pPr marL="0" indent="0">
              <a:buNone/>
            </a:pPr>
            <a:r>
              <a:rPr lang="en-US" sz="8000" b="0" dirty="0"/>
              <a:t>All of these processes depend on the microstructure of the material when T@T occurs.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0" b="0" dirty="0"/>
          </a:p>
          <a:p>
            <a:pPr marL="0" indent="0">
              <a:buNone/>
            </a:pPr>
            <a:r>
              <a:rPr lang="en-US" sz="8000" i="1" dirty="0"/>
              <a:t>How to quantify the relative and absolute roles of each of these processes on mechanical performance?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65B44-CEE2-34C0-DB44-192662B9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4" y="2637113"/>
            <a:ext cx="2703060" cy="272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CCF9E-AD99-9C53-DF5A-D43112451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623" y="2645966"/>
            <a:ext cx="2703060" cy="2703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85974-6C33-C1E9-957B-CEEF8BC31AC2}"/>
              </a:ext>
            </a:extLst>
          </p:cNvPr>
          <p:cNvSpPr txBox="1"/>
          <p:nvPr/>
        </p:nvSpPr>
        <p:spPr>
          <a:xfrm>
            <a:off x="156484" y="5454728"/>
            <a:ext cx="2948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Zircaloy 4: Microstructure at 200C*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BDC0E-F65E-6E5F-9812-B8C147DD13C5}"/>
              </a:ext>
            </a:extLst>
          </p:cNvPr>
          <p:cNvSpPr txBox="1"/>
          <p:nvPr/>
        </p:nvSpPr>
        <p:spPr>
          <a:xfrm>
            <a:off x="3648166" y="5417606"/>
            <a:ext cx="294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Zircaloy 4: Microstructure after temperature hold at 800C*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CF3F8-3911-2907-805B-A83DA922162F}"/>
              </a:ext>
            </a:extLst>
          </p:cNvPr>
          <p:cNvSpPr txBox="1"/>
          <p:nvPr/>
        </p:nvSpPr>
        <p:spPr>
          <a:xfrm>
            <a:off x="160294" y="6400800"/>
            <a:ext cx="2735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Courtesy of B. Eftink</a:t>
            </a:r>
          </a:p>
        </p:txBody>
      </p:sp>
    </p:spTree>
    <p:extLst>
      <p:ext uri="{BB962C8B-B14F-4D97-AF65-F5344CB8AC3E}">
        <p14:creationId xmlns:p14="http://schemas.microsoft.com/office/powerpoint/2010/main" val="2425593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FFFB29-3EF2-E4A0-D402-2F188DF6F626}"/>
              </a:ext>
            </a:extLst>
          </p:cNvPr>
          <p:cNvSpPr txBox="1"/>
          <p:nvPr/>
        </p:nvSpPr>
        <p:spPr>
          <a:xfrm>
            <a:off x="228417" y="1302476"/>
            <a:ext cx="121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</p:txBody>
      </p:sp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B9E772A-0B03-B457-339F-008D8473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3" y="2057399"/>
            <a:ext cx="3512937" cy="31226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4EEFFB-ED26-5082-460E-A86152BED97C}"/>
              </a:ext>
            </a:extLst>
          </p:cNvPr>
          <p:cNvSpPr txBox="1"/>
          <p:nvPr/>
        </p:nvSpPr>
        <p:spPr>
          <a:xfrm>
            <a:off x="1676400" y="518001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1.664e+21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7.338e+24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20.545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D83AE-54ED-28A2-677B-51136B2631AE}"/>
              </a:ext>
            </a:extLst>
          </p:cNvPr>
          <p:cNvSpPr txBox="1"/>
          <p:nvPr/>
        </p:nvSpPr>
        <p:spPr>
          <a:xfrm>
            <a:off x="228417" y="5140025"/>
            <a:ext cx="156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post ramp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4C4E6-9C61-5C7E-EB7F-7DFC8DE4E4C1}"/>
              </a:ext>
            </a:extLst>
          </p:cNvPr>
          <p:cNvSpPr txBox="1"/>
          <p:nvPr/>
        </p:nvSpPr>
        <p:spPr>
          <a:xfrm>
            <a:off x="1143000" y="1167712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5.691e+21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5.671e+25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32.52 nm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12388-A1A7-054D-37B7-67E9E558479C}"/>
              </a:ext>
            </a:extLst>
          </p:cNvPr>
          <p:cNvSpPr txBox="1"/>
          <p:nvPr/>
        </p:nvSpPr>
        <p:spPr>
          <a:xfrm>
            <a:off x="0" y="203199"/>
            <a:ext cx="1272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Changes During T@T: Irradiation Loops</a:t>
            </a:r>
          </a:p>
        </p:txBody>
      </p:sp>
    </p:spTree>
    <p:extLst>
      <p:ext uri="{BB962C8B-B14F-4D97-AF65-F5344CB8AC3E}">
        <p14:creationId xmlns:p14="http://schemas.microsoft.com/office/powerpoint/2010/main" val="386191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F66F-7E0C-6EBD-4B39-23F1B543B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6911CE4-FC27-8EE6-D10E-368105FA0503}"/>
              </a:ext>
            </a:extLst>
          </p:cNvPr>
          <p:cNvSpPr txBox="1"/>
          <p:nvPr/>
        </p:nvSpPr>
        <p:spPr>
          <a:xfrm>
            <a:off x="248932" y="1290935"/>
            <a:ext cx="121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</p:txBody>
      </p:sp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CB6549E-99E5-F539-B0B9-C27673E7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06600"/>
            <a:ext cx="3657600" cy="3251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52D2F8-818E-AB76-54A6-FC2ABCE7A2E8}"/>
              </a:ext>
            </a:extLst>
          </p:cNvPr>
          <p:cNvSpPr txBox="1"/>
          <p:nvPr/>
        </p:nvSpPr>
        <p:spPr>
          <a:xfrm>
            <a:off x="1828800" y="510540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1.664e+21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7.338e+24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20.545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66C1B-D157-0BD9-3058-310D7A3E4361}"/>
              </a:ext>
            </a:extLst>
          </p:cNvPr>
          <p:cNvSpPr txBox="1"/>
          <p:nvPr/>
        </p:nvSpPr>
        <p:spPr>
          <a:xfrm>
            <a:off x="248932" y="5112603"/>
            <a:ext cx="156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post ramp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E4942-26AB-5847-54EE-2554F1E43098}"/>
              </a:ext>
            </a:extLst>
          </p:cNvPr>
          <p:cNvSpPr txBox="1"/>
          <p:nvPr/>
        </p:nvSpPr>
        <p:spPr>
          <a:xfrm>
            <a:off x="1941991" y="114300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5.691e+21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5.671e+25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32.52 nm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D0450-EC32-8132-72CB-1E11858E8CDC}"/>
              </a:ext>
            </a:extLst>
          </p:cNvPr>
          <p:cNvSpPr txBox="1"/>
          <p:nvPr/>
        </p:nvSpPr>
        <p:spPr>
          <a:xfrm>
            <a:off x="0" y="210234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Changes During T@T: Irradiation Loops</a:t>
            </a:r>
          </a:p>
        </p:txBody>
      </p:sp>
    </p:spTree>
    <p:extLst>
      <p:ext uri="{BB962C8B-B14F-4D97-AF65-F5344CB8AC3E}">
        <p14:creationId xmlns:p14="http://schemas.microsoft.com/office/powerpoint/2010/main" val="262220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252DE-61E4-A756-947C-86C465F9E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E5CB08-1407-3897-4DE9-BEF1BFF63D71}"/>
              </a:ext>
            </a:extLst>
          </p:cNvPr>
          <p:cNvSpPr txBox="1"/>
          <p:nvPr/>
        </p:nvSpPr>
        <p:spPr>
          <a:xfrm>
            <a:off x="5102478" y="114300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basal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1.873e+17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1.541e+21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11.849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9553C-14D8-3B60-D2BF-4C3FFBF3EB46}"/>
              </a:ext>
            </a:extLst>
          </p:cNvPr>
          <p:cNvSpPr txBox="1"/>
          <p:nvPr/>
        </p:nvSpPr>
        <p:spPr>
          <a:xfrm>
            <a:off x="248932" y="1290935"/>
            <a:ext cx="121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</p:txBody>
      </p:sp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30CA3C8-234A-F88F-D821-BF0A3905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06600"/>
            <a:ext cx="3657600" cy="3251200"/>
          </a:xfrm>
          <a:prstGeom prst="rect">
            <a:avLst/>
          </a:prstGeom>
        </p:spPr>
      </p:pic>
      <p:pic>
        <p:nvPicPr>
          <p:cNvPr id="16" name="Picture 15" descr="A graph of a diagram&#10;&#10;Description automatically generated">
            <a:extLst>
              <a:ext uri="{FF2B5EF4-FFF2-40B4-BE49-F238E27FC236}">
                <a16:creationId xmlns:a16="http://schemas.microsoft.com/office/drawing/2014/main" id="{0D58CB8A-99DB-99C1-1942-998E71DE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930400"/>
            <a:ext cx="3657600" cy="32512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06ED3329-52E6-95CA-03A2-72C4F96B36EE}"/>
              </a:ext>
            </a:extLst>
          </p:cNvPr>
          <p:cNvSpPr/>
          <p:nvPr/>
        </p:nvSpPr>
        <p:spPr>
          <a:xfrm>
            <a:off x="5108723" y="3594100"/>
            <a:ext cx="2438400" cy="215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E39AB-DD28-087A-6A81-183D0CEDF601}"/>
              </a:ext>
            </a:extLst>
          </p:cNvPr>
          <p:cNvSpPr txBox="1"/>
          <p:nvPr/>
        </p:nvSpPr>
        <p:spPr>
          <a:xfrm>
            <a:off x="5275996" y="2457271"/>
            <a:ext cx="210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20 K/s ramp</a:t>
            </a:r>
          </a:p>
          <a:p>
            <a:pPr algn="ctr"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to 1100K</a:t>
            </a:r>
          </a:p>
          <a:p>
            <a:pPr algn="ctr"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w/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irrad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979848-133B-7C4C-B0C3-E9466825AE09}"/>
              </a:ext>
            </a:extLst>
          </p:cNvPr>
          <p:cNvSpPr txBox="1"/>
          <p:nvPr/>
        </p:nvSpPr>
        <p:spPr>
          <a:xfrm>
            <a:off x="1828800" y="510540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1.664e+21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7.338e+24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20.545 nm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332B5F-ABD3-E724-372A-79F8C4AAE9A8}"/>
              </a:ext>
            </a:extLst>
          </p:cNvPr>
          <p:cNvSpPr txBox="1"/>
          <p:nvPr/>
        </p:nvSpPr>
        <p:spPr>
          <a:xfrm>
            <a:off x="5257800" y="5061921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basal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2.01e+16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1.33e+21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87.241 nm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EE7B58-E520-F8E9-9EA7-F7BAD9C8733A}"/>
              </a:ext>
            </a:extLst>
          </p:cNvPr>
          <p:cNvSpPr txBox="1"/>
          <p:nvPr/>
        </p:nvSpPr>
        <p:spPr>
          <a:xfrm>
            <a:off x="8647545" y="5061923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int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2.09e+21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7.025e+24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17.3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0F4C84-F206-3B16-456D-1287B6FE089B}"/>
              </a:ext>
            </a:extLst>
          </p:cNvPr>
          <p:cNvSpPr txBox="1"/>
          <p:nvPr/>
        </p:nvSpPr>
        <p:spPr>
          <a:xfrm>
            <a:off x="248932" y="5112603"/>
            <a:ext cx="156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5 dpa</a:t>
            </a:r>
          </a:p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post ramp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11CB6-E73C-D78E-64D3-2EC4DF4CD760}"/>
              </a:ext>
            </a:extLst>
          </p:cNvPr>
          <p:cNvSpPr txBox="1"/>
          <p:nvPr/>
        </p:nvSpPr>
        <p:spPr>
          <a:xfrm>
            <a:off x="1941991" y="1143000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vac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5.691e+21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5.671e+25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32.52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55C40-31F9-F755-0100-F0A0336F5707}"/>
              </a:ext>
            </a:extLst>
          </p:cNvPr>
          <p:cNvSpPr txBox="1"/>
          <p:nvPr/>
        </p:nvSpPr>
        <p:spPr>
          <a:xfrm>
            <a:off x="8723745" y="1132582"/>
            <a:ext cx="293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 int a-loop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defect density: 7.810e+21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atom density: 5.626e+25 m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-3</a:t>
            </a:r>
          </a:p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avg diameter: 17.844 nm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639CCB-0F76-B7F7-2BC5-AEA0BB301C1B}"/>
              </a:ext>
            </a:extLst>
          </p:cNvPr>
          <p:cNvSpPr txBox="1"/>
          <p:nvPr/>
        </p:nvSpPr>
        <p:spPr>
          <a:xfrm>
            <a:off x="0" y="210234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Changes During T@T: Irradiation Loops</a:t>
            </a:r>
          </a:p>
        </p:txBody>
      </p:sp>
    </p:spTree>
    <p:extLst>
      <p:ext uri="{BB962C8B-B14F-4D97-AF65-F5344CB8AC3E}">
        <p14:creationId xmlns:p14="http://schemas.microsoft.com/office/powerpoint/2010/main" val="1899541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A471B-5EBA-067A-4679-7F51AB46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4B2CD9-E977-4CEA-9B11-B8A199F72913}"/>
              </a:ext>
            </a:extLst>
          </p:cNvPr>
          <p:cNvSpPr txBox="1"/>
          <p:nvPr/>
        </p:nvSpPr>
        <p:spPr>
          <a:xfrm>
            <a:off x="6425513" y="1331655"/>
            <a:ext cx="5399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Summary of work done:</a:t>
            </a:r>
          </a:p>
          <a:p>
            <a:endParaRPr lang="en-US" sz="1600" b="1" i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b="1" i="1" dirty="0"/>
              <a:t>Bounded the likely effects of microstructure change on T@T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b="1" i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b="1" i="1" dirty="0"/>
              <a:t>Recrystallization likely plays a dominant role on the T@T  due to annealing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b="1" i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b="1" i="1" dirty="0"/>
              <a:t>Irradiation loop recovery and precipitation are important but secondary</a:t>
            </a:r>
            <a:endParaRPr lang="en-US" sz="16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685F9-1B21-C836-B555-BEA11F121918}"/>
              </a:ext>
            </a:extLst>
          </p:cNvPr>
          <p:cNvSpPr/>
          <p:nvPr/>
        </p:nvSpPr>
        <p:spPr>
          <a:xfrm>
            <a:off x="6416076" y="1315889"/>
            <a:ext cx="5615958" cy="257031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54DA29-7E61-1C3A-E03B-7395CC0CA015}"/>
              </a:ext>
            </a:extLst>
          </p:cNvPr>
          <p:cNvGrpSpPr/>
          <p:nvPr/>
        </p:nvGrpSpPr>
        <p:grpSpPr>
          <a:xfrm>
            <a:off x="117676" y="1249124"/>
            <a:ext cx="5739044" cy="2756667"/>
            <a:chOff x="3151156" y="1498992"/>
            <a:chExt cx="7772400" cy="3858520"/>
          </a:xfrm>
        </p:grpSpPr>
        <p:pic>
          <p:nvPicPr>
            <p:cNvPr id="6" name="Picture 5" descr="A graph of a stress&#10;&#10;Description automatically generated">
              <a:extLst>
                <a:ext uri="{FF2B5EF4-FFF2-40B4-BE49-F238E27FC236}">
                  <a16:creationId xmlns:a16="http://schemas.microsoft.com/office/drawing/2014/main" id="{CA93BC15-5164-D590-448F-F025128C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1156" y="2368128"/>
              <a:ext cx="7772400" cy="29893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EE5424-F93E-D2F4-1BCF-D382EFCC0E85}"/>
                </a:ext>
              </a:extLst>
            </p:cNvPr>
            <p:cNvSpPr txBox="1"/>
            <p:nvPr/>
          </p:nvSpPr>
          <p:spPr>
            <a:xfrm>
              <a:off x="7717718" y="3691869"/>
              <a:ext cx="2867131" cy="606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/>
                <a:t>No further strain accumulation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987DCA7-C09D-A3A5-3917-4E0D58E742C9}"/>
                </a:ext>
              </a:extLst>
            </p:cNvPr>
            <p:cNvCxnSpPr>
              <a:cxnSpLocks/>
            </p:cNvCxnSpPr>
            <p:nvPr/>
          </p:nvCxnSpPr>
          <p:spPr>
            <a:xfrm>
              <a:off x="6893196" y="3660622"/>
              <a:ext cx="360654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ADFDBD-B12E-3B17-74C3-58ECA40B0BDF}"/>
                </a:ext>
              </a:extLst>
            </p:cNvPr>
            <p:cNvSpPr/>
            <p:nvPr/>
          </p:nvSpPr>
          <p:spPr>
            <a:xfrm>
              <a:off x="4264506" y="2491590"/>
              <a:ext cx="1460605" cy="1835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F4C96-710E-83FE-82A6-D10F218C5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17" t="54743" r="51611"/>
            <a:stretch/>
          </p:blipFill>
          <p:spPr>
            <a:xfrm>
              <a:off x="4613776" y="3433338"/>
              <a:ext cx="1248306" cy="10762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144D30-FC02-EC1A-2BA1-3584A010C534}"/>
                </a:ext>
              </a:extLst>
            </p:cNvPr>
            <p:cNvSpPr txBox="1"/>
            <p:nvPr/>
          </p:nvSpPr>
          <p:spPr>
            <a:xfrm>
              <a:off x="4399608" y="2929021"/>
              <a:ext cx="1438570" cy="606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Transients begins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393AF-3212-338C-56D2-A56D621B46D1}"/>
                </a:ext>
              </a:extLst>
            </p:cNvPr>
            <p:cNvSpPr/>
            <p:nvPr/>
          </p:nvSpPr>
          <p:spPr>
            <a:xfrm>
              <a:off x="6355970" y="2570696"/>
              <a:ext cx="2613526" cy="235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CFE697-3731-6FC3-01C4-5406699F42E6}"/>
                </a:ext>
              </a:extLst>
            </p:cNvPr>
            <p:cNvGrpSpPr/>
            <p:nvPr/>
          </p:nvGrpSpPr>
          <p:grpSpPr>
            <a:xfrm>
              <a:off x="9345149" y="1667029"/>
              <a:ext cx="1340636" cy="1282621"/>
              <a:chOff x="9429408" y="1892174"/>
              <a:chExt cx="1042859" cy="997731"/>
            </a:xfrm>
          </p:grpSpPr>
          <p:pic>
            <p:nvPicPr>
              <p:cNvPr id="32" name="Picture 31" descr="A comparison of a cube&#10;&#10;Description automatically generated with medium confidence">
                <a:extLst>
                  <a:ext uri="{FF2B5EF4-FFF2-40B4-BE49-F238E27FC236}">
                    <a16:creationId xmlns:a16="http://schemas.microsoft.com/office/drawing/2014/main" id="{6C07828A-2BBF-E019-6E25-AE97A5C41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837" r="7584"/>
              <a:stretch/>
            </p:blipFill>
            <p:spPr>
              <a:xfrm>
                <a:off x="9429408" y="1892174"/>
                <a:ext cx="898141" cy="936832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444496-A0DA-3C1B-E39F-CB198A8C219A}"/>
                  </a:ext>
                </a:extLst>
              </p:cNvPr>
              <p:cNvSpPr/>
              <p:nvPr/>
            </p:nvSpPr>
            <p:spPr>
              <a:xfrm>
                <a:off x="10232265" y="2476225"/>
                <a:ext cx="240002" cy="413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4A1D1A-610B-9074-21C0-B9FD028ED58F}"/>
                </a:ext>
              </a:extLst>
            </p:cNvPr>
            <p:cNvGrpSpPr/>
            <p:nvPr/>
          </p:nvGrpSpPr>
          <p:grpSpPr>
            <a:xfrm>
              <a:off x="6766756" y="1922153"/>
              <a:ext cx="2611907" cy="1248395"/>
              <a:chOff x="6766754" y="1851761"/>
              <a:chExt cx="2052355" cy="980950"/>
            </a:xfrm>
          </p:grpSpPr>
          <p:pic>
            <p:nvPicPr>
              <p:cNvPr id="30" name="Picture 29" descr="A comparison of a cube&#10;&#10;Description automatically generated with medium confidence">
                <a:extLst>
                  <a:ext uri="{FF2B5EF4-FFF2-40B4-BE49-F238E27FC236}">
                    <a16:creationId xmlns:a16="http://schemas.microsoft.com/office/drawing/2014/main" id="{70D8E669-17EA-AFF7-75EB-633D6784B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709"/>
              <a:stretch/>
            </p:blipFill>
            <p:spPr>
              <a:xfrm>
                <a:off x="6766754" y="1851761"/>
                <a:ext cx="1152210" cy="910345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AB6015D-C151-ADFD-9500-4D4B0EF7E3CE}"/>
                  </a:ext>
                </a:extLst>
              </p:cNvPr>
              <p:cNvSpPr/>
              <p:nvPr/>
            </p:nvSpPr>
            <p:spPr>
              <a:xfrm>
                <a:off x="7659117" y="2345116"/>
                <a:ext cx="1159992" cy="4875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7FCEF8-97B2-88AF-56EE-8D2B94295372}"/>
                </a:ext>
              </a:extLst>
            </p:cNvPr>
            <p:cNvGrpSpPr/>
            <p:nvPr/>
          </p:nvGrpSpPr>
          <p:grpSpPr>
            <a:xfrm>
              <a:off x="4914797" y="1738362"/>
              <a:ext cx="1896298" cy="1145464"/>
              <a:chOff x="5127015" y="1859062"/>
              <a:chExt cx="1556650" cy="94029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6A3BB87-9149-D471-1292-5FE29F6C7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737" t="54743"/>
              <a:stretch/>
            </p:blipFill>
            <p:spPr>
              <a:xfrm>
                <a:off x="5127015" y="1859062"/>
                <a:ext cx="1203708" cy="936973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D51565-D4A3-8CF9-7A68-63F0A63656F6}"/>
                  </a:ext>
                </a:extLst>
              </p:cNvPr>
              <p:cNvSpPr/>
              <p:nvPr/>
            </p:nvSpPr>
            <p:spPr>
              <a:xfrm>
                <a:off x="6329486" y="2311765"/>
                <a:ext cx="354179" cy="4875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32A6B7-4439-623C-54F0-98B00AD385A0}"/>
                </a:ext>
              </a:extLst>
            </p:cNvPr>
            <p:cNvSpPr/>
            <p:nvPr/>
          </p:nvSpPr>
          <p:spPr>
            <a:xfrm>
              <a:off x="5540466" y="4020461"/>
              <a:ext cx="354179" cy="48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7BA1E0-2F7C-3BE1-F35D-1BEC1F101FCA}"/>
                </a:ext>
              </a:extLst>
            </p:cNvPr>
            <p:cNvSpPr txBox="1"/>
            <p:nvPr/>
          </p:nvSpPr>
          <p:spPr>
            <a:xfrm>
              <a:off x="4552156" y="1498992"/>
              <a:ext cx="1988043" cy="36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Beginning of hold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DA8A30-B0B1-D3E5-1084-195BC99FB0F6}"/>
                </a:ext>
              </a:extLst>
            </p:cNvPr>
            <p:cNvSpPr txBox="1"/>
            <p:nvPr/>
          </p:nvSpPr>
          <p:spPr>
            <a:xfrm>
              <a:off x="6902840" y="1594210"/>
              <a:ext cx="1438570" cy="36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End of hold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A5D564-7B89-994D-DF4A-8CF0A6DCDFE0}"/>
                </a:ext>
              </a:extLst>
            </p:cNvPr>
            <p:cNvSpPr/>
            <p:nvPr/>
          </p:nvSpPr>
          <p:spPr>
            <a:xfrm>
              <a:off x="6055431" y="2420344"/>
              <a:ext cx="497157" cy="59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A191BFE-16B7-D3BF-63F2-5F7C9F7DC19B}"/>
                </a:ext>
              </a:extLst>
            </p:cNvPr>
            <p:cNvCxnSpPr>
              <a:cxnSpLocks/>
            </p:cNvCxnSpPr>
            <p:nvPr/>
          </p:nvCxnSpPr>
          <p:spPr>
            <a:xfrm>
              <a:off x="5540466" y="4070725"/>
              <a:ext cx="954253" cy="4453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77A4C7E-3E8C-4725-366E-658ED8086464}"/>
                </a:ext>
              </a:extLst>
            </p:cNvPr>
            <p:cNvCxnSpPr>
              <a:cxnSpLocks/>
            </p:cNvCxnSpPr>
            <p:nvPr/>
          </p:nvCxnSpPr>
          <p:spPr>
            <a:xfrm>
              <a:off x="5894645" y="2692026"/>
              <a:ext cx="622188" cy="1067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5D45CE2-5404-0B81-4414-38B7B959B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1303" y="2836899"/>
              <a:ext cx="415330" cy="434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D15267-8714-1631-0FFB-D20C94D95A0B}"/>
                </a:ext>
              </a:extLst>
            </p:cNvPr>
            <p:cNvCxnSpPr>
              <a:cxnSpLocks/>
            </p:cNvCxnSpPr>
            <p:nvPr/>
          </p:nvCxnSpPr>
          <p:spPr>
            <a:xfrm>
              <a:off x="10060057" y="2806066"/>
              <a:ext cx="440877" cy="4344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FA7ED87-45C2-FFD9-C0F1-6B87A67255CD}"/>
              </a:ext>
            </a:extLst>
          </p:cNvPr>
          <p:cNvSpPr txBox="1"/>
          <p:nvPr/>
        </p:nvSpPr>
        <p:spPr>
          <a:xfrm>
            <a:off x="6434950" y="4280118"/>
            <a:ext cx="5399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Next steps:</a:t>
            </a:r>
          </a:p>
          <a:p>
            <a:endParaRPr lang="en-US" sz="1600" b="1" i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b="1" i="1" dirty="0"/>
              <a:t>Develop a recrystallization model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b="1" i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b="1" i="1" dirty="0"/>
              <a:t>Improve the Cluster dynamics code to quantify loop recovery post T@T</a:t>
            </a:r>
          </a:p>
          <a:p>
            <a:endParaRPr lang="en-US" sz="1600" b="1" i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7A72E4-0024-FABC-35A6-938E8F6F00F5}"/>
              </a:ext>
            </a:extLst>
          </p:cNvPr>
          <p:cNvSpPr/>
          <p:nvPr/>
        </p:nvSpPr>
        <p:spPr>
          <a:xfrm>
            <a:off x="6416076" y="4278162"/>
            <a:ext cx="5615958" cy="1665438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1" descr="Chart, scatter chart&#10;&#10;AI-generated content may be incorrect.">
            <a:extLst>
              <a:ext uri="{FF2B5EF4-FFF2-40B4-BE49-F238E27FC236}">
                <a16:creationId xmlns:a16="http://schemas.microsoft.com/office/drawing/2014/main" id="{03202F1D-FB7B-4064-FF42-513D18A79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736" y="4170102"/>
            <a:ext cx="3599530" cy="26667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F93795-BC6F-2458-2C28-219B460F66CE}"/>
              </a:ext>
            </a:extLst>
          </p:cNvPr>
          <p:cNvSpPr/>
          <p:nvPr/>
        </p:nvSpPr>
        <p:spPr>
          <a:xfrm>
            <a:off x="1846963" y="4508492"/>
            <a:ext cx="3110274" cy="1115902"/>
          </a:xfrm>
          <a:prstGeom prst="rect">
            <a:avLst/>
          </a:prstGeom>
          <a:solidFill>
            <a:schemeClr val="accent1">
              <a:alpha val="271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8C7A6-6818-D9A6-CFF9-30BB4C701867}"/>
              </a:ext>
            </a:extLst>
          </p:cNvPr>
          <p:cNvSpPr txBox="1"/>
          <p:nvPr/>
        </p:nvSpPr>
        <p:spPr>
          <a:xfrm>
            <a:off x="9879" y="129207"/>
            <a:ext cx="359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874355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DC8DB-F012-8C98-193C-2658701B8221}"/>
              </a:ext>
            </a:extLst>
          </p:cNvPr>
          <p:cNvSpPr txBox="1"/>
          <p:nvPr/>
        </p:nvSpPr>
        <p:spPr>
          <a:xfrm>
            <a:off x="4876800" y="6324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</a:rPr>
              <a:t>laurent@lanl.gov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3371B-4A94-B237-3908-51CACF5DC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92541F67-73D3-77A2-930E-0C5854A1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1" y="1279646"/>
            <a:ext cx="4300024" cy="4979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75BAA-52BF-F655-19E2-273F2E03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6" y="237144"/>
            <a:ext cx="11684000" cy="600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T@T Strategy: Mechanistic Multiscale Models Can be Used to Predict and Rationalize T@T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ED8EA9-5467-F1B0-7E6C-43F0DB6B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145" y="1362257"/>
            <a:ext cx="2839845" cy="2107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D5679-594D-24C7-B918-FC713A9800ED}"/>
              </a:ext>
            </a:extLst>
          </p:cNvPr>
          <p:cNvSpPr txBox="1"/>
          <p:nvPr/>
        </p:nvSpPr>
        <p:spPr>
          <a:xfrm>
            <a:off x="8382000" y="1542395"/>
            <a:ext cx="35916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LApx polycrystal simulation solver for the mechanical response of materials. </a:t>
            </a:r>
          </a:p>
          <a:p>
            <a:endParaRPr lang="en-US" sz="1400" dirty="0"/>
          </a:p>
          <a:p>
            <a:r>
              <a:rPr lang="en-US" sz="1400" b="1" dirty="0"/>
              <a:t>LApx captures: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Grain size effects,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Texture,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Dislocation (storage, recovery)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Precipitate (hardening)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Solutes (strengthening)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Irradiation hardening</a:t>
            </a:r>
          </a:p>
          <a:p>
            <a:endParaRPr lang="en-US" sz="1400" dirty="0"/>
          </a:p>
          <a:p>
            <a:r>
              <a:rPr lang="en-US" sz="1400" dirty="0"/>
              <a:t>LApx captures the tensile response of Zircaloy as a function temperature.</a:t>
            </a:r>
          </a:p>
          <a:p>
            <a:endParaRPr lang="en-US" sz="1400" dirty="0"/>
          </a:p>
          <a:p>
            <a:r>
              <a:rPr lang="en-US" sz="1400" dirty="0"/>
              <a:t>The creep response as a function of temperature and stress</a:t>
            </a:r>
          </a:p>
          <a:p>
            <a:endParaRPr lang="en-US" sz="1400" dirty="0"/>
          </a:p>
          <a:p>
            <a:r>
              <a:rPr lang="en-US" sz="1400" b="1" dirty="0"/>
              <a:t>Future extensions: </a:t>
            </a:r>
          </a:p>
          <a:p>
            <a:r>
              <a:rPr lang="en-US" sz="1400" i="1" dirty="0"/>
              <a:t>Recrystallization</a:t>
            </a:r>
          </a:p>
          <a:p>
            <a:r>
              <a:rPr lang="en-US" sz="1400" i="1" dirty="0"/>
              <a:t>Cluster dynamics coupling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00CED8-1B5E-5334-0EE4-57ACB53DF727}"/>
              </a:ext>
            </a:extLst>
          </p:cNvPr>
          <p:cNvGrpSpPr/>
          <p:nvPr/>
        </p:nvGrpSpPr>
        <p:grpSpPr>
          <a:xfrm>
            <a:off x="5241980" y="3545276"/>
            <a:ext cx="3024594" cy="2542658"/>
            <a:chOff x="3533739" y="3372983"/>
            <a:chExt cx="2355432" cy="2270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028221-95B9-615B-DBDD-CA61315BC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739" y="3411843"/>
              <a:ext cx="2355432" cy="22317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C6887B-8A83-C52B-89AF-309AD59FD6FF}"/>
                </a:ext>
              </a:extLst>
            </p:cNvPr>
            <p:cNvSpPr txBox="1"/>
            <p:nvPr/>
          </p:nvSpPr>
          <p:spPr>
            <a:xfrm>
              <a:off x="4741441" y="3372983"/>
              <a:ext cx="8171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/>
                <a:t>experiment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EE4492-4964-4255-8F72-418A116EBAE6}"/>
                </a:ext>
              </a:extLst>
            </p:cNvPr>
            <p:cNvSpPr txBox="1"/>
            <p:nvPr/>
          </p:nvSpPr>
          <p:spPr>
            <a:xfrm>
              <a:off x="4124413" y="3474827"/>
              <a:ext cx="42996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>
                  <a:latin typeface="Arial" panose="020B0604020202020204" pitchFamily="34" charset="0"/>
                </a:rPr>
                <a:t>[1,2</a:t>
              </a:r>
              <a:r>
                <a:rPr lang="en-US" sz="800">
                  <a:effectLst/>
                  <a:latin typeface="Arial" panose="020B0604020202020204" pitchFamily="34" charset="0"/>
                </a:rPr>
                <a:t>] </a:t>
              </a:r>
              <a:endParaRPr lang="en-US" sz="8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3F97E0-F943-CD82-FC21-7F0AFAD08328}"/>
                </a:ext>
              </a:extLst>
            </p:cNvPr>
            <p:cNvGrpSpPr/>
            <p:nvPr/>
          </p:nvGrpSpPr>
          <p:grpSpPr>
            <a:xfrm>
              <a:off x="4901706" y="4757888"/>
              <a:ext cx="520782" cy="569252"/>
              <a:chOff x="4501276" y="4456743"/>
              <a:chExt cx="520782" cy="313089"/>
            </a:xfrm>
          </p:grpSpPr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9CD54B85-426B-406F-C3FC-B4FE359D2FAF}"/>
                  </a:ext>
                </a:extLst>
              </p:cNvPr>
              <p:cNvSpPr/>
              <p:nvPr/>
            </p:nvSpPr>
            <p:spPr>
              <a:xfrm flipH="1">
                <a:off x="4501276" y="4456743"/>
                <a:ext cx="441883" cy="197129"/>
              </a:xfrm>
              <a:prstGeom prst="rtTriangle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670522F-2ABF-3AF9-43A8-F64F25D7FC9A}"/>
                  </a:ext>
                </a:extLst>
              </p:cNvPr>
              <p:cNvSpPr txBox="1"/>
              <p:nvPr/>
            </p:nvSpPr>
            <p:spPr>
              <a:xfrm>
                <a:off x="4654239" y="4515916"/>
                <a:ext cx="36781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~4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4551C80-6B6D-F05C-C66C-004F4F05A979}"/>
                </a:ext>
              </a:extLst>
            </p:cNvPr>
            <p:cNvGrpSpPr/>
            <p:nvPr/>
          </p:nvGrpSpPr>
          <p:grpSpPr>
            <a:xfrm>
              <a:off x="4229277" y="5039127"/>
              <a:ext cx="512164" cy="253916"/>
              <a:chOff x="3717350" y="4697769"/>
              <a:chExt cx="512164" cy="253916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55B4BC21-5509-2E7C-CD9D-F8D5A15497DA}"/>
                  </a:ext>
                </a:extLst>
              </p:cNvPr>
              <p:cNvSpPr/>
              <p:nvPr/>
            </p:nvSpPr>
            <p:spPr>
              <a:xfrm flipH="1">
                <a:off x="3717350" y="4699662"/>
                <a:ext cx="441883" cy="197129"/>
              </a:xfrm>
              <a:prstGeom prst="rtTriangle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EB006E-AC17-A540-8E1A-EC08CB640A86}"/>
                  </a:ext>
                </a:extLst>
              </p:cNvPr>
              <p:cNvSpPr txBox="1"/>
              <p:nvPr/>
            </p:nvSpPr>
            <p:spPr>
              <a:xfrm>
                <a:off x="3861695" y="4697769"/>
                <a:ext cx="36781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~1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314EB1F-0574-F70C-AE39-01AAA52D74DD}"/>
                </a:ext>
              </a:extLst>
            </p:cNvPr>
            <p:cNvGrpSpPr/>
            <p:nvPr/>
          </p:nvGrpSpPr>
          <p:grpSpPr>
            <a:xfrm>
              <a:off x="5413870" y="4171581"/>
              <a:ext cx="443793" cy="446679"/>
              <a:chOff x="5285765" y="3799771"/>
              <a:chExt cx="569466" cy="201288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7D0445ED-EC30-28BB-3D6B-CD463EDA4EE7}"/>
                  </a:ext>
                </a:extLst>
              </p:cNvPr>
              <p:cNvSpPr/>
              <p:nvPr/>
            </p:nvSpPr>
            <p:spPr>
              <a:xfrm flipH="1">
                <a:off x="5285765" y="3799771"/>
                <a:ext cx="441883" cy="197129"/>
              </a:xfrm>
              <a:prstGeom prst="rtTriangle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9E205E-08DC-E924-DD50-22A9BB531CF8}"/>
                  </a:ext>
                </a:extLst>
              </p:cNvPr>
              <p:cNvSpPr txBox="1"/>
              <p:nvPr/>
            </p:nvSpPr>
            <p:spPr>
              <a:xfrm>
                <a:off x="5367962" y="3886636"/>
                <a:ext cx="487269" cy="114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~9</a:t>
                </a: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2203DBF-B8C3-4D5E-19CF-3FC3F06F6D91}"/>
              </a:ext>
            </a:extLst>
          </p:cNvPr>
          <p:cNvSpPr/>
          <p:nvPr/>
        </p:nvSpPr>
        <p:spPr>
          <a:xfrm>
            <a:off x="5267439" y="1346694"/>
            <a:ext cx="6518161" cy="470836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110F409-5B43-E536-F5AE-6EA72C94E6D6}"/>
              </a:ext>
            </a:extLst>
          </p:cNvPr>
          <p:cNvSpPr/>
          <p:nvPr/>
        </p:nvSpPr>
        <p:spPr>
          <a:xfrm>
            <a:off x="1593686" y="2076824"/>
            <a:ext cx="1595284" cy="1828800"/>
          </a:xfrm>
          <a:prstGeom prst="roundRect">
            <a:avLst>
              <a:gd name="adj" fmla="val 9110"/>
            </a:avLst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46982-6433-A955-40DD-B9E18DD58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B4AD-B183-CB89-7283-B7D222E3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1168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bg1"/>
                </a:solidFill>
              </a:rPr>
              <a:t>T@T strategy: mechanistic multiscale models can be used to predict and rationalize T@T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CCF11C1-BC16-D3D7-D464-334F276865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888"/>
          <a:stretch/>
        </p:blipFill>
        <p:spPr>
          <a:xfrm>
            <a:off x="-858311" y="1270447"/>
            <a:ext cx="4973111" cy="2691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7A6DF4-D712-5C02-3FF4-B267F4C1DFA6}"/>
              </a:ext>
            </a:extLst>
          </p:cNvPr>
          <p:cNvSpPr txBox="1"/>
          <p:nvPr/>
        </p:nvSpPr>
        <p:spPr>
          <a:xfrm>
            <a:off x="6583680" y="1343521"/>
            <a:ext cx="5399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LAROMance</a:t>
            </a:r>
            <a:r>
              <a:rPr lang="en-US" sz="1600" b="1" dirty="0"/>
              <a:t> are microstructure sensitive surrogate models for the response of metals under arbitrary loading scenarios</a:t>
            </a:r>
          </a:p>
          <a:p>
            <a:endParaRPr lang="en-US" sz="1600" dirty="0"/>
          </a:p>
          <a:p>
            <a:r>
              <a:rPr lang="en-US" sz="1600" b="1" dirty="0"/>
              <a:t>A </a:t>
            </a:r>
            <a:r>
              <a:rPr lang="en-US" sz="1600" b="1" dirty="0" err="1"/>
              <a:t>LAROMance</a:t>
            </a:r>
            <a:r>
              <a:rPr lang="en-US" sz="1600" b="1" dirty="0"/>
              <a:t> Zircaloy model was developed and integrated in MOOSE/BISON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LAROMance</a:t>
            </a:r>
            <a:r>
              <a:rPr lang="en-US" sz="1600" dirty="0"/>
              <a:t> Zircaloy is found to be able to blindly predict off normal loading scenarios (Rebeka tests)</a:t>
            </a:r>
          </a:p>
          <a:p>
            <a:endParaRPr lang="en-US" sz="1600" dirty="0"/>
          </a:p>
          <a:p>
            <a:r>
              <a:rPr lang="en-US" sz="1600" b="1" dirty="0"/>
              <a:t>Future extensions: </a:t>
            </a:r>
          </a:p>
          <a:p>
            <a:r>
              <a:rPr lang="en-US" sz="1600" i="1" dirty="0"/>
              <a:t>Generalize </a:t>
            </a:r>
            <a:r>
              <a:rPr lang="en-US" sz="1600" i="1" dirty="0" err="1"/>
              <a:t>LAROMance</a:t>
            </a:r>
            <a:r>
              <a:rPr lang="en-US" sz="1600" i="1" dirty="0"/>
              <a:t> to capture grain size, precipitate and irradiation effects</a:t>
            </a:r>
          </a:p>
        </p:txBody>
      </p:sp>
      <p:pic>
        <p:nvPicPr>
          <p:cNvPr id="3" name="Picture 2" descr="Chart, line chart&#10;&#10;AI-generated content may be incorrect.">
            <a:extLst>
              <a:ext uri="{FF2B5EF4-FFF2-40B4-BE49-F238E27FC236}">
                <a16:creationId xmlns:a16="http://schemas.microsoft.com/office/drawing/2014/main" id="{0557C40C-10AA-C1E9-5018-14577AC0F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90" y="1204557"/>
            <a:ext cx="3183255" cy="2224443"/>
          </a:xfrm>
          <a:prstGeom prst="rect">
            <a:avLst/>
          </a:prstGeom>
        </p:spPr>
      </p:pic>
      <p:pic>
        <p:nvPicPr>
          <p:cNvPr id="4" name="output_1">
            <a:hlinkClick r:id="" action="ppaction://media"/>
            <a:extLst>
              <a:ext uri="{FF2B5EF4-FFF2-40B4-BE49-F238E27FC236}">
                <a16:creationId xmlns:a16="http://schemas.microsoft.com/office/drawing/2014/main" id="{153F1CA9-5A9D-CA10-2BD0-8BE1686E8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326" y="4048717"/>
            <a:ext cx="4994282" cy="2809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EF59C6-20B9-323F-5C9B-C96373EDE013}"/>
              </a:ext>
            </a:extLst>
          </p:cNvPr>
          <p:cNvSpPr/>
          <p:nvPr/>
        </p:nvSpPr>
        <p:spPr>
          <a:xfrm>
            <a:off x="6458065" y="1346695"/>
            <a:ext cx="5615958" cy="3290036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B37D47-A4AB-3019-10D8-9CE2C82189EE}"/>
              </a:ext>
            </a:extLst>
          </p:cNvPr>
          <p:cNvSpPr/>
          <p:nvPr/>
        </p:nvSpPr>
        <p:spPr>
          <a:xfrm>
            <a:off x="133350" y="1305901"/>
            <a:ext cx="2686050" cy="2656499"/>
          </a:xfrm>
          <a:prstGeom prst="roundRect">
            <a:avLst>
              <a:gd name="adj" fmla="val 9110"/>
            </a:avLst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FDD76-A928-7368-A33C-A2870C874320}"/>
              </a:ext>
            </a:extLst>
          </p:cNvPr>
          <p:cNvSpPr txBox="1"/>
          <p:nvPr/>
        </p:nvSpPr>
        <p:spPr>
          <a:xfrm>
            <a:off x="3146188" y="3479499"/>
            <a:ext cx="303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REBEKA tests: Validation of </a:t>
            </a:r>
            <a:r>
              <a:rPr lang="en-US" sz="1400" b="1" dirty="0" err="1"/>
              <a:t>LApx</a:t>
            </a:r>
            <a:r>
              <a:rPr lang="en-US" sz="1400" b="1" dirty="0"/>
              <a:t> approach</a:t>
            </a:r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6DCF-6C9E-C450-BCAF-CC5F192B2D26}"/>
              </a:ext>
            </a:extLst>
          </p:cNvPr>
          <p:cNvSpPr txBox="1"/>
          <p:nvPr/>
        </p:nvSpPr>
        <p:spPr>
          <a:xfrm>
            <a:off x="0" y="4114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Courtesy of R. Sweet</a:t>
            </a:r>
          </a:p>
          <a:p>
            <a:r>
              <a:rPr lang="en-US" sz="1200" b="1" dirty="0"/>
              <a:t>Burst simulation using </a:t>
            </a:r>
            <a:r>
              <a:rPr lang="en-US" sz="1200" b="1" dirty="0" err="1"/>
              <a:t>LAROMance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817B4-7E54-9D30-02C2-F97E28B604D1}"/>
              </a:ext>
            </a:extLst>
          </p:cNvPr>
          <p:cNvSpPr/>
          <p:nvPr/>
        </p:nvSpPr>
        <p:spPr>
          <a:xfrm>
            <a:off x="6475269" y="4730854"/>
            <a:ext cx="5615958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E3451-C5C3-BF3D-4896-C6FD1C68AFD6}"/>
              </a:ext>
            </a:extLst>
          </p:cNvPr>
          <p:cNvSpPr txBox="1"/>
          <p:nvPr/>
        </p:nvSpPr>
        <p:spPr>
          <a:xfrm>
            <a:off x="6566475" y="4730853"/>
            <a:ext cx="5399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The idea: </a:t>
            </a:r>
            <a:r>
              <a:rPr lang="en-US" dirty="0"/>
              <a:t>Both Microstructure informed polycrystal (</a:t>
            </a:r>
            <a:r>
              <a:rPr lang="en-US" dirty="0" err="1"/>
              <a:t>LApx</a:t>
            </a:r>
            <a:r>
              <a:rPr lang="en-US" dirty="0"/>
              <a:t>) and surrogate models (</a:t>
            </a:r>
            <a:r>
              <a:rPr lang="en-US" dirty="0" err="1"/>
              <a:t>LAROMance</a:t>
            </a:r>
            <a:r>
              <a:rPr lang="en-US" dirty="0"/>
              <a:t>) can be used to study and rank the likely impact of different microstructure features on the response post T@</a:t>
            </a:r>
            <a:r>
              <a:rPr lang="en-US" sz="16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7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3E93B4D-A38C-56EA-83A2-D80EFA6089D2}"/>
              </a:ext>
            </a:extLst>
          </p:cNvPr>
          <p:cNvSpPr txBox="1"/>
          <p:nvPr/>
        </p:nvSpPr>
        <p:spPr>
          <a:xfrm>
            <a:off x="4362090" y="1219200"/>
            <a:ext cx="3661092" cy="255454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Predicts the behavior of composite and engineering materials, including damage and ductile failure (for any constitutive model),  under extreme environments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Creep 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Fatigue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Complex Loadings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Chemo-mechanical solver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Cyclic load</a:t>
            </a:r>
          </a:p>
        </p:txBody>
      </p:sp>
      <p:pic>
        <p:nvPicPr>
          <p:cNvPr id="81" name="Picture 80" descr="C:\Users\Milovan\Desktop\LANL\essential\COMIC\simulations\DAMASK_vs_EVPFFT\multi_step_shear_3d\FXY.png">
            <a:extLst>
              <a:ext uri="{FF2B5EF4-FFF2-40B4-BE49-F238E27FC236}">
                <a16:creationId xmlns:a16="http://schemas.microsoft.com/office/drawing/2014/main" id="{DDB89382-EDC2-FA09-2BBD-4415B69C51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3" t="33996"/>
          <a:stretch/>
        </p:blipFill>
        <p:spPr bwMode="auto">
          <a:xfrm>
            <a:off x="4677193" y="3810000"/>
            <a:ext cx="3041515" cy="2333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982AE-C197-2526-9E25-CC9234FAA981}"/>
              </a:ext>
            </a:extLst>
          </p:cNvPr>
          <p:cNvSpPr txBox="1"/>
          <p:nvPr/>
        </p:nvSpPr>
        <p:spPr>
          <a:xfrm>
            <a:off x="8661395" y="5793376"/>
            <a:ext cx="362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Zecevic, Lebensohn, Capolungo, MoM, 2022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90680B1B-9D59-7E09-C0B9-A7385FFF9D52}"/>
              </a:ext>
            </a:extLst>
          </p:cNvPr>
          <p:cNvSpPr/>
          <p:nvPr/>
        </p:nvSpPr>
        <p:spPr>
          <a:xfrm>
            <a:off x="10488287" y="2804157"/>
            <a:ext cx="1535464" cy="1345211"/>
          </a:xfrm>
          <a:prstGeom prst="hexagon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Ageing </a:t>
            </a:r>
          </a:p>
          <a:p>
            <a:pPr algn="ctr"/>
            <a:r>
              <a:rPr lang="en-US" sz="1200" dirty="0">
                <a:solidFill>
                  <a:schemeClr val="accent2"/>
                </a:solidFill>
              </a:rPr>
              <a:t>(thermal irradiation)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2EE0179-BFC5-426A-5795-56FA5F8873F3}"/>
              </a:ext>
            </a:extLst>
          </p:cNvPr>
          <p:cNvSpPr/>
          <p:nvPr/>
        </p:nvSpPr>
        <p:spPr>
          <a:xfrm>
            <a:off x="8089409" y="1442957"/>
            <a:ext cx="1535464" cy="134521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Dislocation glide</a:t>
            </a: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(Cross slip, DSA)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9AD71A3-1C4F-221C-AFFD-A7DB133F151B}"/>
              </a:ext>
            </a:extLst>
          </p:cNvPr>
          <p:cNvSpPr/>
          <p:nvPr/>
        </p:nvSpPr>
        <p:spPr>
          <a:xfrm>
            <a:off x="9292420" y="2126373"/>
            <a:ext cx="1535464" cy="1345211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Vacancy diffusion mediated plasticity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9BA77FA-C7DF-C493-B91B-AF900D611BC6}"/>
              </a:ext>
            </a:extLst>
          </p:cNvPr>
          <p:cNvSpPr/>
          <p:nvPr/>
        </p:nvSpPr>
        <p:spPr>
          <a:xfrm>
            <a:off x="10489088" y="1446624"/>
            <a:ext cx="1535464" cy="1345211"/>
          </a:xfrm>
          <a:prstGeom prst="hexag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Damage nucleation growth coalescence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CB921-4939-73AB-3FB9-96682EC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231" y="4290953"/>
            <a:ext cx="1004520" cy="1047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E493CC-063A-67A5-DA0C-53A76BF51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727" y="3453505"/>
            <a:ext cx="1649727" cy="1480011"/>
          </a:xfrm>
          <a:prstGeom prst="rect">
            <a:avLst/>
          </a:prstGeom>
        </p:spPr>
      </p:pic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589914A6-93E7-E12F-8ACD-21A7245C4A35}"/>
              </a:ext>
            </a:extLst>
          </p:cNvPr>
          <p:cNvSpPr/>
          <p:nvPr/>
        </p:nvSpPr>
        <p:spPr>
          <a:xfrm flipV="1">
            <a:off x="8369597" y="4136919"/>
            <a:ext cx="3041515" cy="1256904"/>
          </a:xfrm>
          <a:prstGeom prst="circularArrow">
            <a:avLst>
              <a:gd name="adj1" fmla="val 5444"/>
              <a:gd name="adj2" fmla="val 311580"/>
              <a:gd name="adj3" fmla="val 20372453"/>
              <a:gd name="adj4" fmla="val 10843550"/>
              <a:gd name="adj5" fmla="val 92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tx1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4FA7F7C-4802-5D0A-F723-F3080E6F5AE3}"/>
              </a:ext>
            </a:extLst>
          </p:cNvPr>
          <p:cNvSpPr txBox="1">
            <a:spLocks/>
          </p:cNvSpPr>
          <p:nvPr/>
        </p:nvSpPr>
        <p:spPr>
          <a:xfrm>
            <a:off x="76201" y="9207"/>
            <a:ext cx="12115800" cy="1259976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LApx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High Fidelity and Numerically Efficient Polycrystal Code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F8556E-9F74-0AC2-A15A-3E7533018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34479"/>
              </p:ext>
            </p:extLst>
          </p:nvPr>
        </p:nvGraphicFramePr>
        <p:xfrm>
          <a:off x="270995" y="2514600"/>
          <a:ext cx="3478456" cy="3707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456">
                  <a:extLst>
                    <a:ext uri="{9D8B030D-6E8A-4147-A177-3AD203B41FA5}">
                      <a16:colId xmlns:a16="http://schemas.microsoft.com/office/drawing/2014/main" val="649731827"/>
                    </a:ext>
                  </a:extLst>
                </a:gridCol>
              </a:tblGrid>
              <a:tr h="298237">
                <a:tc>
                  <a:txBody>
                    <a:bodyPr/>
                    <a:lstStyle/>
                    <a:p>
                      <a:pPr algn="ctr"/>
                      <a:r>
                        <a:rPr lang="en-AG" sz="1600" dirty="0"/>
                        <a:t>MATERIAL FINGERPRINT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861572038"/>
                  </a:ext>
                </a:extLst>
              </a:tr>
              <a:tr h="298237">
                <a:tc>
                  <a:txBody>
                    <a:bodyPr/>
                    <a:lstStyle/>
                    <a:p>
                      <a:pPr algn="ctr"/>
                      <a:r>
                        <a:rPr lang="en-AG" sz="1600">
                          <a:latin typeface="+mn-lt"/>
                        </a:rPr>
                        <a:t>DISLOCATION CONTENT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2963482724"/>
                  </a:ext>
                </a:extLst>
              </a:tr>
              <a:tr h="558991">
                <a:tc>
                  <a:txBody>
                    <a:bodyPr/>
                    <a:lstStyle/>
                    <a:p>
                      <a:pPr algn="ctr"/>
                      <a:r>
                        <a:rPr lang="en-AG" sz="1600" dirty="0">
                          <a:latin typeface="+mn-lt"/>
                        </a:rPr>
                        <a:t>DISLOCATION ARRANGEMENT (CELLS VS CELL WALLS)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49466336"/>
                  </a:ext>
                </a:extLst>
              </a:tr>
              <a:tr h="298237">
                <a:tc>
                  <a:txBody>
                    <a:bodyPr/>
                    <a:lstStyle/>
                    <a:p>
                      <a:pPr algn="ctr"/>
                      <a:r>
                        <a:rPr lang="en-AG" sz="1600">
                          <a:latin typeface="+mn-lt"/>
                        </a:rPr>
                        <a:t>SOLUTE CONTENT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569883804"/>
                  </a:ext>
                </a:extLst>
              </a:tr>
              <a:tr h="763776">
                <a:tc>
                  <a:txBody>
                    <a:bodyPr/>
                    <a:lstStyle/>
                    <a:p>
                      <a:pPr algn="ctr"/>
                      <a:r>
                        <a:rPr lang="en-AG" sz="1600">
                          <a:latin typeface="+mn-lt"/>
                        </a:rPr>
                        <a:t>NON EQUILIBRIUM POINT DEFECTS (INTERSITIALS, VACANCIES, CLUSTERS)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939326482"/>
                  </a:ext>
                </a:extLst>
              </a:tr>
              <a:tr h="298237">
                <a:tc>
                  <a:txBody>
                    <a:bodyPr/>
                    <a:lstStyle/>
                    <a:p>
                      <a:pPr algn="ctr"/>
                      <a:r>
                        <a:rPr lang="en-AG" sz="1600">
                          <a:latin typeface="+mn-lt"/>
                        </a:rPr>
                        <a:t>EQUILIBRIUM PRECIPITATES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244137244"/>
                  </a:ext>
                </a:extLst>
              </a:tr>
              <a:tr h="393363">
                <a:tc>
                  <a:txBody>
                    <a:bodyPr/>
                    <a:lstStyle/>
                    <a:p>
                      <a:pPr algn="ctr"/>
                      <a:r>
                        <a:rPr lang="en-AG" sz="1600" dirty="0">
                          <a:latin typeface="+mn-lt"/>
                        </a:rPr>
                        <a:t>NON-EQUILIBRIUM PRECIPITATES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813891033"/>
                  </a:ext>
                </a:extLst>
              </a:tr>
              <a:tr h="298237">
                <a:tc>
                  <a:txBody>
                    <a:bodyPr/>
                    <a:lstStyle/>
                    <a:p>
                      <a:pPr algn="ctr"/>
                      <a:r>
                        <a:rPr lang="en-AG" sz="1600">
                          <a:latin typeface="+mn-lt"/>
                        </a:rPr>
                        <a:t>TEXTURE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2065994008"/>
                  </a:ext>
                </a:extLst>
              </a:tr>
              <a:tr h="393363">
                <a:tc>
                  <a:txBody>
                    <a:bodyPr/>
                    <a:lstStyle/>
                    <a:p>
                      <a:pPr algn="ctr"/>
                      <a:r>
                        <a:rPr lang="en-AG" sz="1600" dirty="0">
                          <a:latin typeface="+mn-lt"/>
                        </a:rPr>
                        <a:t>Grain MORPHOLOGY AND SIZE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2745370262"/>
                  </a:ext>
                </a:extLst>
              </a:tr>
            </a:tbl>
          </a:graphicData>
        </a:graphic>
      </p:graphicFrame>
      <p:pic>
        <p:nvPicPr>
          <p:cNvPr id="7" name="Picture 2" descr="Image result for fingerprint">
            <a:extLst>
              <a:ext uri="{FF2B5EF4-FFF2-40B4-BE49-F238E27FC236}">
                <a16:creationId xmlns:a16="http://schemas.microsoft.com/office/drawing/2014/main" id="{B737227C-66B9-99AD-A4FF-28A6E065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69" y="1198455"/>
            <a:ext cx="1638795" cy="12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 problem-solving in Maths can help you be more successful">
            <a:extLst>
              <a:ext uri="{FF2B5EF4-FFF2-40B4-BE49-F238E27FC236}">
                <a16:creationId xmlns:a16="http://schemas.microsoft.com/office/drawing/2014/main" id="{55A5C679-242E-7481-C11E-4284D54E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4" y="152400"/>
            <a:ext cx="6675382" cy="50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443CE-F87A-073D-98A9-CF4EB4652E8F}"/>
              </a:ext>
            </a:extLst>
          </p:cNvPr>
          <p:cNvSpPr txBox="1"/>
          <p:nvPr/>
        </p:nvSpPr>
        <p:spPr>
          <a:xfrm>
            <a:off x="7010400" y="316980"/>
            <a:ext cx="5056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is the role of irradiation loop recovery (assume full recovery takes place)?</a:t>
            </a:r>
          </a:p>
          <a:p>
            <a:endParaRPr lang="en-US" sz="2000" dirty="0"/>
          </a:p>
          <a:p>
            <a:r>
              <a:rPr lang="en-US" sz="2000" dirty="0"/>
              <a:t>What is the role of static recovery of dislocations?</a:t>
            </a:r>
          </a:p>
          <a:p>
            <a:endParaRPr lang="en-US" sz="2000" dirty="0"/>
          </a:p>
          <a:p>
            <a:r>
              <a:rPr lang="en-US" sz="2000" dirty="0"/>
              <a:t>What is the role of recrystallization?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9F3A5A-03EE-F067-45B0-8B5C5C624687}"/>
              </a:ext>
            </a:extLst>
          </p:cNvPr>
          <p:cNvCxnSpPr/>
          <p:nvPr/>
        </p:nvCxnSpPr>
        <p:spPr>
          <a:xfrm>
            <a:off x="7530286" y="5943600"/>
            <a:ext cx="42725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C8B13F-2DAA-62AB-5B5E-16ECF56B71E0}"/>
              </a:ext>
            </a:extLst>
          </p:cNvPr>
          <p:cNvCxnSpPr>
            <a:cxnSpLocks/>
          </p:cNvCxnSpPr>
          <p:nvPr/>
        </p:nvCxnSpPr>
        <p:spPr>
          <a:xfrm flipV="1">
            <a:off x="7530286" y="2971800"/>
            <a:ext cx="0" cy="2938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E20D1D9-557E-4D66-6349-4FFA249C25B0}"/>
              </a:ext>
            </a:extLst>
          </p:cNvPr>
          <p:cNvCxnSpPr>
            <a:cxnSpLocks/>
          </p:cNvCxnSpPr>
          <p:nvPr/>
        </p:nvCxnSpPr>
        <p:spPr>
          <a:xfrm>
            <a:off x="7530285" y="3200400"/>
            <a:ext cx="2685769" cy="2589297"/>
          </a:xfrm>
          <a:prstGeom prst="curvedConnector3">
            <a:avLst>
              <a:gd name="adj1" fmla="val 852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11FD09-0C51-2428-B26F-006A8C96970A}"/>
              </a:ext>
            </a:extLst>
          </p:cNvPr>
          <p:cNvSpPr txBox="1"/>
          <p:nvPr/>
        </p:nvSpPr>
        <p:spPr>
          <a:xfrm>
            <a:off x="120496" y="5494454"/>
            <a:ext cx="740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Prior to develop models for the dynamic evolution of the microstructure, let us use </a:t>
            </a:r>
            <a:r>
              <a:rPr lang="en-US" sz="2000" b="1" dirty="0" err="1"/>
              <a:t>LApx</a:t>
            </a:r>
            <a:r>
              <a:rPr lang="en-US" sz="2000" b="1" dirty="0"/>
              <a:t> to bound the problem.</a:t>
            </a:r>
          </a:p>
        </p:txBody>
      </p:sp>
    </p:spTree>
    <p:extLst>
      <p:ext uri="{BB962C8B-B14F-4D97-AF65-F5344CB8AC3E}">
        <p14:creationId xmlns:p14="http://schemas.microsoft.com/office/powerpoint/2010/main" val="4040382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BCA224E-487A-FCD3-C917-A5901403C161}"/>
              </a:ext>
            </a:extLst>
          </p:cNvPr>
          <p:cNvGrpSpPr/>
          <p:nvPr/>
        </p:nvGrpSpPr>
        <p:grpSpPr>
          <a:xfrm>
            <a:off x="1521770" y="1471676"/>
            <a:ext cx="8993830" cy="4572000"/>
            <a:chOff x="3887786" y="4179612"/>
            <a:chExt cx="5655768" cy="18878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3A65D8-9AE5-E45D-AA2C-EAC5B5240E87}"/>
                </a:ext>
              </a:extLst>
            </p:cNvPr>
            <p:cNvGrpSpPr/>
            <p:nvPr/>
          </p:nvGrpSpPr>
          <p:grpSpPr>
            <a:xfrm>
              <a:off x="3887786" y="4285591"/>
              <a:ext cx="5655768" cy="1781833"/>
              <a:chOff x="3873305" y="3877888"/>
              <a:chExt cx="5655768" cy="1781833"/>
            </a:xfrm>
          </p:grpSpPr>
          <p:pic>
            <p:nvPicPr>
              <p:cNvPr id="15" name="Picture 14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FB6D6080-63EE-A282-AF10-4F493F0A6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52" b="23317"/>
              <a:stretch/>
            </p:blipFill>
            <p:spPr>
              <a:xfrm>
                <a:off x="3873305" y="3877888"/>
                <a:ext cx="5654400" cy="1605476"/>
              </a:xfrm>
              <a:prstGeom prst="rect">
                <a:avLst/>
              </a:prstGeom>
            </p:spPr>
          </p:pic>
          <p:pic>
            <p:nvPicPr>
              <p:cNvPr id="34" name="Picture 33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DBACB093-34E4-4502-D14A-3C7BF9D2E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035" t="77882" b="3876"/>
              <a:stretch/>
            </p:blipFill>
            <p:spPr>
              <a:xfrm>
                <a:off x="4442070" y="5250264"/>
                <a:ext cx="5087003" cy="40945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CBDC94-5F0F-4108-EFA4-79E9D9F65DC2}"/>
                    </a:ext>
                  </a:extLst>
                </p:cNvPr>
                <p:cNvSpPr txBox="1"/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CBDC94-5F0F-4108-EFA4-79E9D9F65D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63C7C7-642A-2C88-AC85-22A815369BC0}"/>
                    </a:ext>
                  </a:extLst>
                </p:cNvPr>
                <p:cNvSpPr txBox="1"/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63C7C7-642A-2C88-AC85-22A815369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B85BF2-591F-047C-F8E1-599CC330027F}"/>
                    </a:ext>
                  </a:extLst>
                </p:cNvPr>
                <p:cNvSpPr txBox="1"/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noFill/>
                <a:ln w="25400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/>
                    <a:t> at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B85BF2-591F-047C-F8E1-599CC3300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3053"/>
                  </a:stretch>
                </a:blipFill>
                <a:ln w="254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19620C6-6A6C-002E-589E-0D1BAB8C7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6605" y="4936809"/>
              <a:ext cx="372135" cy="69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8FC037E-9C7D-BBC7-DDFD-B9679F3107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3550" y="4852368"/>
              <a:ext cx="349105" cy="13798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9E6003F-95D1-191C-3329-000D07E742A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326940" y="4232602"/>
              <a:ext cx="480498" cy="208865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073A44E9-81E1-E96A-446C-3F189B3F32ED}"/>
              </a:ext>
            </a:extLst>
          </p:cNvPr>
          <p:cNvSpPr/>
          <p:nvPr/>
        </p:nvSpPr>
        <p:spPr>
          <a:xfrm>
            <a:off x="4462348" y="2126152"/>
            <a:ext cx="378679" cy="137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1F30EA-5D02-E5DF-F885-7CC3EFF3FAFE}"/>
              </a:ext>
            </a:extLst>
          </p:cNvPr>
          <p:cNvSpPr txBox="1">
            <a:spLocks/>
          </p:cNvSpPr>
          <p:nvPr/>
        </p:nvSpPr>
        <p:spPr>
          <a:xfrm>
            <a:off x="4931" y="130216"/>
            <a:ext cx="9610420" cy="95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Time at Temperature Effects</a:t>
            </a:r>
          </a:p>
        </p:txBody>
      </p:sp>
    </p:spTree>
    <p:extLst>
      <p:ext uri="{BB962C8B-B14F-4D97-AF65-F5344CB8AC3E}">
        <p14:creationId xmlns:p14="http://schemas.microsoft.com/office/powerpoint/2010/main" val="60528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6822-9A32-F692-FE45-343CFA88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3" y="189794"/>
            <a:ext cx="7478605" cy="685800"/>
          </a:xfrm>
        </p:spPr>
        <p:txBody>
          <a:bodyPr>
            <a:normAutofit/>
          </a:bodyPr>
          <a:lstStyle/>
          <a:p>
            <a:r>
              <a:rPr lang="en-US" sz="4000" dirty="0"/>
              <a:t>Time at Temperature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63553-8A1F-2A7A-BC5F-08C3C993AB92}"/>
              </a:ext>
            </a:extLst>
          </p:cNvPr>
          <p:cNvSpPr txBox="1"/>
          <p:nvPr/>
        </p:nvSpPr>
        <p:spPr>
          <a:xfrm>
            <a:off x="5025081" y="-766119"/>
            <a:ext cx="420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 slides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CA224E-487A-FCD3-C917-A5901403C161}"/>
              </a:ext>
            </a:extLst>
          </p:cNvPr>
          <p:cNvGrpSpPr/>
          <p:nvPr/>
        </p:nvGrpSpPr>
        <p:grpSpPr>
          <a:xfrm>
            <a:off x="6273297" y="3812538"/>
            <a:ext cx="5655768" cy="1711455"/>
            <a:chOff x="3887786" y="4179612"/>
            <a:chExt cx="5655768" cy="17114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3A65D8-9AE5-E45D-AA2C-EAC5B5240E87}"/>
                </a:ext>
              </a:extLst>
            </p:cNvPr>
            <p:cNvGrpSpPr/>
            <p:nvPr/>
          </p:nvGrpSpPr>
          <p:grpSpPr>
            <a:xfrm>
              <a:off x="3887786" y="4285591"/>
              <a:ext cx="5655768" cy="1605476"/>
              <a:chOff x="3873305" y="3877888"/>
              <a:chExt cx="5655768" cy="1605476"/>
            </a:xfrm>
          </p:grpSpPr>
          <p:pic>
            <p:nvPicPr>
              <p:cNvPr id="15" name="Picture 14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FB6D6080-63EE-A282-AF10-4F493F0A6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52" b="23317"/>
              <a:stretch/>
            </p:blipFill>
            <p:spPr>
              <a:xfrm>
                <a:off x="3873305" y="3877888"/>
                <a:ext cx="5654400" cy="1605476"/>
              </a:xfrm>
              <a:prstGeom prst="rect">
                <a:avLst/>
              </a:prstGeom>
            </p:spPr>
          </p:pic>
          <p:pic>
            <p:nvPicPr>
              <p:cNvPr id="34" name="Picture 33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DBACB093-34E4-4502-D14A-3C7BF9D2E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035" t="77882" b="16870"/>
              <a:stretch/>
            </p:blipFill>
            <p:spPr>
              <a:xfrm>
                <a:off x="4442070" y="5250265"/>
                <a:ext cx="5087003" cy="1178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CBDC94-5F0F-4108-EFA4-79E9D9F65DC2}"/>
                    </a:ext>
                  </a:extLst>
                </p:cNvPr>
                <p:cNvSpPr txBox="1"/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5CBDC94-5F0F-4108-EFA4-79E9D9F65D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938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63C7C7-642A-2C88-AC85-22A815369BC0}"/>
                    </a:ext>
                  </a:extLst>
                </p:cNvPr>
                <p:cNvSpPr txBox="1"/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663C7C7-642A-2C88-AC85-22A815369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769"/>
                  </a:stretch>
                </a:blipFill>
                <a:ln w="25400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B85BF2-591F-047C-F8E1-599CC330027F}"/>
                    </a:ext>
                  </a:extLst>
                </p:cNvPr>
                <p:cNvSpPr txBox="1"/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noFill/>
                <a:ln w="25400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/>
                    <a:t> at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B85BF2-591F-047C-F8E1-599CC3300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4615" b="-20000"/>
                  </a:stretch>
                </a:blipFill>
                <a:ln w="254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19620C6-6A6C-002E-589E-0D1BAB8C7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6605" y="4936809"/>
              <a:ext cx="372135" cy="69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8FC037E-9C7D-BBC7-DDFD-B9679F3107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3550" y="4852368"/>
              <a:ext cx="349105" cy="13798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9E6003F-95D1-191C-3329-000D07E742A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326940" y="4364278"/>
              <a:ext cx="480498" cy="77189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A6479C-ADB6-076E-9EB7-54EDD53C1B48}"/>
              </a:ext>
            </a:extLst>
          </p:cNvPr>
          <p:cNvCxnSpPr>
            <a:cxnSpLocks/>
          </p:cNvCxnSpPr>
          <p:nvPr/>
        </p:nvCxnSpPr>
        <p:spPr>
          <a:xfrm>
            <a:off x="8614251" y="3717991"/>
            <a:ext cx="268981" cy="0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D4E0340-33C6-EF0C-6FCA-2972991691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8707469"/>
                  </p:ext>
                </p:extLst>
              </p:nvPr>
            </p:nvGraphicFramePr>
            <p:xfrm>
              <a:off x="27123" y="1365310"/>
              <a:ext cx="6712393" cy="22381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195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927541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76582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1344731">
                      <a:extLst>
                        <a:ext uri="{9D8B030D-6E8A-4147-A177-3AD203B41FA5}">
                          <a16:colId xmlns:a16="http://schemas.microsoft.com/office/drawing/2014/main" val="31296878"/>
                        </a:ext>
                      </a:extLst>
                    </a:gridCol>
                    <a:gridCol w="1462338">
                      <a:extLst>
                        <a:ext uri="{9D8B030D-6E8A-4147-A177-3AD203B41FA5}">
                          <a16:colId xmlns:a16="http://schemas.microsoft.com/office/drawing/2014/main" val="3807480159"/>
                        </a:ext>
                      </a:extLst>
                    </a:gridCol>
                  </a:tblGrid>
                  <a:tr h="70980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Effect 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Temperature effect on content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598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765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754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3598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Loop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density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D4E0340-33C6-EF0C-6FCA-2972991691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8707469"/>
                  </p:ext>
                </p:extLst>
              </p:nvPr>
            </p:nvGraphicFramePr>
            <p:xfrm>
              <a:off x="27123" y="1365310"/>
              <a:ext cx="6712393" cy="22381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195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927541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76582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1344731">
                      <a:extLst>
                        <a:ext uri="{9D8B030D-6E8A-4147-A177-3AD203B41FA5}">
                          <a16:colId xmlns:a16="http://schemas.microsoft.com/office/drawing/2014/main" val="31296878"/>
                        </a:ext>
                      </a:extLst>
                    </a:gridCol>
                    <a:gridCol w="1462338">
                      <a:extLst>
                        <a:ext uri="{9D8B030D-6E8A-4147-A177-3AD203B41FA5}">
                          <a16:colId xmlns:a16="http://schemas.microsoft.com/office/drawing/2014/main" val="3807480159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/>
                            <a:t>Effect 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Temperature effect on content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5" t="-203333" r="-204683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5" t="-284375" r="-204683" b="-207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5" t="-384375" r="-204683" b="-107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5" t="-516667" r="-204683" b="-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/>
                            <a:t>5e20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1C017275-EB7D-9A44-2F12-11C00F6B302D}"/>
              </a:ext>
            </a:extLst>
          </p:cNvPr>
          <p:cNvSpPr/>
          <p:nvPr/>
        </p:nvSpPr>
        <p:spPr>
          <a:xfrm rot="16200000">
            <a:off x="4614341" y="2082273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070E269-C9FA-C2A1-38C9-837270F7CE3F}"/>
              </a:ext>
            </a:extLst>
          </p:cNvPr>
          <p:cNvSpPr/>
          <p:nvPr/>
        </p:nvSpPr>
        <p:spPr>
          <a:xfrm rot="5400000">
            <a:off x="4617270" y="2472889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C7C6BB9-37DC-B77F-9570-C348E12C4A49}"/>
              </a:ext>
            </a:extLst>
          </p:cNvPr>
          <p:cNvSpPr/>
          <p:nvPr/>
        </p:nvSpPr>
        <p:spPr>
          <a:xfrm rot="16200000">
            <a:off x="270314" y="5168951"/>
            <a:ext cx="324449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D3E7F-97C7-FDFB-53AD-F6C57D9A8119}"/>
              </a:ext>
            </a:extLst>
          </p:cNvPr>
          <p:cNvSpPr txBox="1"/>
          <p:nvPr/>
        </p:nvSpPr>
        <p:spPr>
          <a:xfrm>
            <a:off x="625610" y="5570565"/>
            <a:ext cx="19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Inverse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EF6D6-4AC8-4BDB-5C20-6A0BDB0FB2A5}"/>
              </a:ext>
            </a:extLst>
          </p:cNvPr>
          <p:cNvSpPr txBox="1"/>
          <p:nvPr/>
        </p:nvSpPr>
        <p:spPr>
          <a:xfrm>
            <a:off x="608666" y="5185342"/>
            <a:ext cx="19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Direct effect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684AE35-911A-10FA-A23E-F33129CF3484}"/>
              </a:ext>
            </a:extLst>
          </p:cNvPr>
          <p:cNvSpPr/>
          <p:nvPr/>
        </p:nvSpPr>
        <p:spPr>
          <a:xfrm rot="5400000">
            <a:off x="285881" y="5605274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0436436-96F4-5F40-4B12-6774BF1E09A8}"/>
              </a:ext>
            </a:extLst>
          </p:cNvPr>
          <p:cNvSpPr/>
          <p:nvPr/>
        </p:nvSpPr>
        <p:spPr>
          <a:xfrm rot="16200000">
            <a:off x="4617269" y="2833631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67729C6-BBFD-F154-20F6-1FC826E16840}"/>
              </a:ext>
            </a:extLst>
          </p:cNvPr>
          <p:cNvSpPr/>
          <p:nvPr/>
        </p:nvSpPr>
        <p:spPr>
          <a:xfrm rot="16200000">
            <a:off x="4617269" y="3208515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67F9D91E-8584-093C-D793-FDDC262336A2}"/>
              </a:ext>
            </a:extLst>
          </p:cNvPr>
          <p:cNvSpPr/>
          <p:nvPr/>
        </p:nvSpPr>
        <p:spPr>
          <a:xfrm rot="5400000">
            <a:off x="5853782" y="2099526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0980668-532A-BBF9-55B8-32B3C0651857}"/>
              </a:ext>
            </a:extLst>
          </p:cNvPr>
          <p:cNvSpPr/>
          <p:nvPr/>
        </p:nvSpPr>
        <p:spPr>
          <a:xfrm rot="16200000">
            <a:off x="5882923" y="2477358"/>
            <a:ext cx="308114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2B470351-C646-3FA3-CFF2-C6856C18F095}"/>
              </a:ext>
            </a:extLst>
          </p:cNvPr>
          <p:cNvSpPr/>
          <p:nvPr/>
        </p:nvSpPr>
        <p:spPr>
          <a:xfrm rot="5400000">
            <a:off x="5888471" y="3255581"/>
            <a:ext cx="297019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EE7CC79A-9BDF-3D95-FA03-79914256C3F8}"/>
              </a:ext>
            </a:extLst>
          </p:cNvPr>
          <p:cNvSpPr/>
          <p:nvPr/>
        </p:nvSpPr>
        <p:spPr>
          <a:xfrm rot="5400000">
            <a:off x="5888472" y="2881859"/>
            <a:ext cx="297017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86C2309-72E0-86CA-9BF9-228C021AD8AF}"/>
              </a:ext>
            </a:extLst>
          </p:cNvPr>
          <p:cNvSpPr/>
          <p:nvPr/>
        </p:nvSpPr>
        <p:spPr>
          <a:xfrm rot="16200000">
            <a:off x="2599415" y="5162605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0638-90DC-971E-08A0-D46CA136CDFB}"/>
              </a:ext>
            </a:extLst>
          </p:cNvPr>
          <p:cNvSpPr txBox="1"/>
          <p:nvPr/>
        </p:nvSpPr>
        <p:spPr>
          <a:xfrm>
            <a:off x="2974123" y="5164772"/>
            <a:ext cx="27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density/size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104044DF-4381-43F0-5A06-2412BE8D9501}"/>
              </a:ext>
            </a:extLst>
          </p:cNvPr>
          <p:cNvSpPr/>
          <p:nvPr/>
        </p:nvSpPr>
        <p:spPr>
          <a:xfrm rot="5400000">
            <a:off x="2631904" y="5566626"/>
            <a:ext cx="297019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0E2DFB-F209-6C1D-9CB4-371E23EB63F1}"/>
              </a:ext>
            </a:extLst>
          </p:cNvPr>
          <p:cNvSpPr txBox="1"/>
          <p:nvPr/>
        </p:nvSpPr>
        <p:spPr>
          <a:xfrm>
            <a:off x="2964682" y="5574268"/>
            <a:ext cx="27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density/size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1650593-E3BC-122C-E630-6A43754EC351}"/>
              </a:ext>
            </a:extLst>
          </p:cNvPr>
          <p:cNvSpPr txBox="1"/>
          <p:nvPr/>
        </p:nvSpPr>
        <p:spPr>
          <a:xfrm>
            <a:off x="264302" y="3958196"/>
            <a:ext cx="325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identify which microstructure features provides the largest change?</a:t>
            </a:r>
          </a:p>
        </p:txBody>
      </p:sp>
      <p:pic>
        <p:nvPicPr>
          <p:cNvPr id="70" name="Picture 69" descr="Chart, line chart&#10;&#10;AI-generated content may be incorrect.">
            <a:extLst>
              <a:ext uri="{FF2B5EF4-FFF2-40B4-BE49-F238E27FC236}">
                <a16:creationId xmlns:a16="http://schemas.microsoft.com/office/drawing/2014/main" id="{E3161CE3-E54A-7EE1-326E-9487C11AA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650" t="-66" r="21752" b="66"/>
          <a:stretch/>
        </p:blipFill>
        <p:spPr>
          <a:xfrm>
            <a:off x="6464065" y="1219200"/>
            <a:ext cx="2495998" cy="2415675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F6C3389-2942-92E6-64F1-81EF4E24998B}"/>
              </a:ext>
            </a:extLst>
          </p:cNvPr>
          <p:cNvCxnSpPr>
            <a:cxnSpLocks/>
          </p:cNvCxnSpPr>
          <p:nvPr/>
        </p:nvCxnSpPr>
        <p:spPr>
          <a:xfrm flipH="1" flipV="1">
            <a:off x="7049070" y="3335359"/>
            <a:ext cx="1510304" cy="280582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237AFB0-A731-3DE3-1C95-51A460164CFA}"/>
              </a:ext>
            </a:extLst>
          </p:cNvPr>
          <p:cNvCxnSpPr>
            <a:cxnSpLocks/>
          </p:cNvCxnSpPr>
          <p:nvPr/>
        </p:nvCxnSpPr>
        <p:spPr>
          <a:xfrm>
            <a:off x="8623040" y="3252526"/>
            <a:ext cx="329660" cy="368648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ACEF79CB-15F2-4B26-A641-FDA79ECF5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5" t="88199" b="3140"/>
          <a:stretch/>
        </p:blipFill>
        <p:spPr>
          <a:xfrm>
            <a:off x="6764241" y="5402185"/>
            <a:ext cx="5087003" cy="19440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8AEBC6-BED6-F319-CD79-DF68C36ECF05}"/>
              </a:ext>
            </a:extLst>
          </p:cNvPr>
          <p:cNvCxnSpPr>
            <a:cxnSpLocks/>
          </p:cNvCxnSpPr>
          <p:nvPr/>
        </p:nvCxnSpPr>
        <p:spPr>
          <a:xfrm flipV="1">
            <a:off x="8563288" y="3608590"/>
            <a:ext cx="0" cy="2091760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D1FDD49-36F7-40C5-7A5C-55277F5FB696}"/>
              </a:ext>
            </a:extLst>
          </p:cNvPr>
          <p:cNvCxnSpPr>
            <a:cxnSpLocks/>
          </p:cNvCxnSpPr>
          <p:nvPr/>
        </p:nvCxnSpPr>
        <p:spPr>
          <a:xfrm flipV="1">
            <a:off x="8960063" y="3618127"/>
            <a:ext cx="0" cy="2110143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C11F7EC-8467-B035-2F8B-D5B74451A56C}"/>
              </a:ext>
            </a:extLst>
          </p:cNvPr>
          <p:cNvCxnSpPr>
            <a:cxnSpLocks/>
          </p:cNvCxnSpPr>
          <p:nvPr/>
        </p:nvCxnSpPr>
        <p:spPr>
          <a:xfrm>
            <a:off x="8597548" y="5684268"/>
            <a:ext cx="268981" cy="0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B6DE130-2060-322D-71DF-39E927328189}"/>
              </a:ext>
            </a:extLst>
          </p:cNvPr>
          <p:cNvSpPr txBox="1"/>
          <p:nvPr/>
        </p:nvSpPr>
        <p:spPr>
          <a:xfrm>
            <a:off x="7505728" y="2216364"/>
            <a:ext cx="163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Static recovery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F8C5904-3D83-82E0-3E0B-1B6495E29C0F}"/>
              </a:ext>
            </a:extLst>
          </p:cNvPr>
          <p:cNvCxnSpPr>
            <a:cxnSpLocks/>
          </p:cNvCxnSpPr>
          <p:nvPr/>
        </p:nvCxnSpPr>
        <p:spPr>
          <a:xfrm>
            <a:off x="7069175" y="1397896"/>
            <a:ext cx="0" cy="1889131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D9E906E-2157-C06D-B344-3C17F8CEB987}"/>
              </a:ext>
            </a:extLst>
          </p:cNvPr>
          <p:cNvCxnSpPr>
            <a:cxnSpLocks/>
          </p:cNvCxnSpPr>
          <p:nvPr/>
        </p:nvCxnSpPr>
        <p:spPr>
          <a:xfrm>
            <a:off x="8623040" y="1315063"/>
            <a:ext cx="0" cy="1937463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Chart, line chart&#10;&#10;AI-generated content may be incorrect.">
            <a:extLst>
              <a:ext uri="{FF2B5EF4-FFF2-40B4-BE49-F238E27FC236}">
                <a16:creationId xmlns:a16="http://schemas.microsoft.com/office/drawing/2014/main" id="{265D7339-37FC-4389-22FB-D177B40A5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0038" y="1225017"/>
            <a:ext cx="3034089" cy="2234888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62FFD67-57EC-C4C5-C849-9465644FCB65}"/>
              </a:ext>
            </a:extLst>
          </p:cNvPr>
          <p:cNvCxnSpPr/>
          <p:nvPr/>
        </p:nvCxnSpPr>
        <p:spPr>
          <a:xfrm flipV="1">
            <a:off x="7049069" y="1679608"/>
            <a:ext cx="3358978" cy="604186"/>
          </a:xfrm>
          <a:prstGeom prst="straightConnector1">
            <a:avLst/>
          </a:prstGeom>
          <a:ln w="25400">
            <a:solidFill>
              <a:srgbClr val="247AB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49E5711-B031-6615-EDC5-08EF9FA851D6}"/>
              </a:ext>
            </a:extLst>
          </p:cNvPr>
          <p:cNvCxnSpPr>
            <a:cxnSpLocks/>
          </p:cNvCxnSpPr>
          <p:nvPr/>
        </p:nvCxnSpPr>
        <p:spPr>
          <a:xfrm flipV="1">
            <a:off x="8952700" y="2264245"/>
            <a:ext cx="1834537" cy="851438"/>
          </a:xfrm>
          <a:prstGeom prst="straightConnector1">
            <a:avLst/>
          </a:prstGeom>
          <a:ln w="254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24AFFD3-16FA-5161-F2F5-81AD7ED29172}"/>
              </a:ext>
            </a:extLst>
          </p:cNvPr>
          <p:cNvSpPr txBox="1"/>
          <p:nvPr/>
        </p:nvSpPr>
        <p:spPr>
          <a:xfrm>
            <a:off x="10772548" y="1645000"/>
            <a:ext cx="120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Effect of high </a:t>
            </a:r>
            <a:r>
              <a:rPr lang="en-US" sz="1200" err="1"/>
              <a:t>t@T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7077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96170-8044-7D52-9827-B3D07C8A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7D4-8CD8-F8C9-1D46-AC472AAA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" y="226029"/>
            <a:ext cx="7010400" cy="685800"/>
          </a:xfrm>
        </p:spPr>
        <p:txBody>
          <a:bodyPr>
            <a:normAutofit/>
          </a:bodyPr>
          <a:lstStyle/>
          <a:p>
            <a:r>
              <a:rPr lang="en-US" sz="4000" dirty="0"/>
              <a:t>Time at Temperature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9FDCC-98C0-9C77-47C6-4723C231A9E3}"/>
              </a:ext>
            </a:extLst>
          </p:cNvPr>
          <p:cNvSpPr txBox="1"/>
          <p:nvPr/>
        </p:nvSpPr>
        <p:spPr>
          <a:xfrm>
            <a:off x="5025081" y="-766119"/>
            <a:ext cx="420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 slides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DCC716-0989-2406-AE95-E26565186098}"/>
              </a:ext>
            </a:extLst>
          </p:cNvPr>
          <p:cNvGrpSpPr/>
          <p:nvPr/>
        </p:nvGrpSpPr>
        <p:grpSpPr>
          <a:xfrm>
            <a:off x="6275435" y="4049282"/>
            <a:ext cx="5655768" cy="1711455"/>
            <a:chOff x="3887786" y="4179612"/>
            <a:chExt cx="5655768" cy="17114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C1E1CE1-A7B8-B8B4-3E5E-CD50C6078CEB}"/>
                </a:ext>
              </a:extLst>
            </p:cNvPr>
            <p:cNvGrpSpPr/>
            <p:nvPr/>
          </p:nvGrpSpPr>
          <p:grpSpPr>
            <a:xfrm>
              <a:off x="3887786" y="4285591"/>
              <a:ext cx="5655768" cy="1605476"/>
              <a:chOff x="3873305" y="3877888"/>
              <a:chExt cx="5655768" cy="1605476"/>
            </a:xfrm>
          </p:grpSpPr>
          <p:pic>
            <p:nvPicPr>
              <p:cNvPr id="15" name="Picture 14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60AE040D-E0C5-69FD-ED96-FA5CB49E2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52" b="23317"/>
              <a:stretch/>
            </p:blipFill>
            <p:spPr>
              <a:xfrm>
                <a:off x="3873305" y="3877888"/>
                <a:ext cx="5654400" cy="1605476"/>
              </a:xfrm>
              <a:prstGeom prst="rect">
                <a:avLst/>
              </a:prstGeom>
            </p:spPr>
          </p:pic>
          <p:pic>
            <p:nvPicPr>
              <p:cNvPr id="34" name="Picture 33" descr="A blue line graph with white text&#10;&#10;Description automatically generated">
                <a:extLst>
                  <a:ext uri="{FF2B5EF4-FFF2-40B4-BE49-F238E27FC236}">
                    <a16:creationId xmlns:a16="http://schemas.microsoft.com/office/drawing/2014/main" id="{92888257-6610-EFB7-E284-E1B223C78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035" t="77882" b="16870"/>
              <a:stretch/>
            </p:blipFill>
            <p:spPr>
              <a:xfrm>
                <a:off x="4442070" y="5250265"/>
                <a:ext cx="5087003" cy="1178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CA5983A-61DD-550C-6599-7F5E5A550997}"/>
                    </a:ext>
                  </a:extLst>
                </p:cNvPr>
                <p:cNvSpPr txBox="1"/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CA5983A-61DD-550C-6599-7F5E5A550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3664" y="4826574"/>
                  <a:ext cx="1179379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769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87BA52-4519-9238-D46F-DC1A27BE75B2}"/>
                    </a:ext>
                  </a:extLst>
                </p:cNvPr>
                <p:cNvSpPr txBox="1"/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87BA52-4519-9238-D46F-DC1A27BE7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55" y="4795508"/>
                  <a:ext cx="117937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769"/>
                  </a:stretch>
                </a:blipFill>
                <a:ln w="25400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EF7C9E4-D34A-775E-8628-282C1D42328C}"/>
                    </a:ext>
                  </a:extLst>
                </p:cNvPr>
                <p:cNvSpPr txBox="1"/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noFill/>
                <a:ln w="25400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/>
                    <a:t> at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EF7C9E4-D34A-775E-8628-282C1D423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438" y="4179612"/>
                  <a:ext cx="1594288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4615" b="-20000"/>
                  </a:stretch>
                </a:blipFill>
                <a:ln w="254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02EB24-1CF6-8028-3AA7-137C92022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6605" y="4936809"/>
              <a:ext cx="372135" cy="69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12B165D-C8CE-AABD-926F-6557EAF90A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3550" y="4852368"/>
              <a:ext cx="349105" cy="13798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A932B9-7CCF-8D3E-4F7C-94BCA64365A1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326940" y="4364278"/>
              <a:ext cx="480498" cy="77189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13E1388-DEB4-FCE4-E849-CABC2B627833}"/>
              </a:ext>
            </a:extLst>
          </p:cNvPr>
          <p:cNvSpPr txBox="1"/>
          <p:nvPr/>
        </p:nvSpPr>
        <p:spPr>
          <a:xfrm>
            <a:off x="76200" y="6340345"/>
            <a:ext cx="2553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Strain accumulates over  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279E5C6-17E0-0A3D-37FF-E1D35E3CA275}"/>
              </a:ext>
            </a:extLst>
          </p:cNvPr>
          <p:cNvCxnSpPr>
            <a:cxnSpLocks/>
          </p:cNvCxnSpPr>
          <p:nvPr/>
        </p:nvCxnSpPr>
        <p:spPr>
          <a:xfrm>
            <a:off x="8614251" y="3717991"/>
            <a:ext cx="268981" cy="0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F5CFAAF-5307-D7E3-3F41-48945700C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566727"/>
                  </p:ext>
                </p:extLst>
              </p:nvPr>
            </p:nvGraphicFramePr>
            <p:xfrm>
              <a:off x="76200" y="1413885"/>
              <a:ext cx="5402419" cy="24311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631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654996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62905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1089498">
                      <a:extLst>
                        <a:ext uri="{9D8B030D-6E8A-4147-A177-3AD203B41FA5}">
                          <a16:colId xmlns:a16="http://schemas.microsoft.com/office/drawing/2014/main" val="31296878"/>
                        </a:ext>
                      </a:extLst>
                    </a:gridCol>
                    <a:gridCol w="1592552">
                      <a:extLst>
                        <a:ext uri="{9D8B030D-6E8A-4147-A177-3AD203B41FA5}">
                          <a16:colId xmlns:a16="http://schemas.microsoft.com/office/drawing/2014/main" val="38074801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Effect 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Temperature effect on content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𝑔𝑟𝑎𝑖𝑛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𝑝𝑟𝑒𝑐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Dose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𝑑𝑝𝑎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F5CFAAF-5307-D7E3-3F41-48945700C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566727"/>
                  </p:ext>
                </p:extLst>
              </p:nvPr>
            </p:nvGraphicFramePr>
            <p:xfrm>
              <a:off x="76200" y="1413885"/>
              <a:ext cx="5402419" cy="24311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6318">
                      <a:extLst>
                        <a:ext uri="{9D8B030D-6E8A-4147-A177-3AD203B41FA5}">
                          <a16:colId xmlns:a16="http://schemas.microsoft.com/office/drawing/2014/main" val="3154997226"/>
                        </a:ext>
                      </a:extLst>
                    </a:gridCol>
                    <a:gridCol w="654996">
                      <a:extLst>
                        <a:ext uri="{9D8B030D-6E8A-4147-A177-3AD203B41FA5}">
                          <a16:colId xmlns:a16="http://schemas.microsoft.com/office/drawing/2014/main" val="4020895238"/>
                        </a:ext>
                      </a:extLst>
                    </a:gridCol>
                    <a:gridCol w="629055">
                      <a:extLst>
                        <a:ext uri="{9D8B030D-6E8A-4147-A177-3AD203B41FA5}">
                          <a16:colId xmlns:a16="http://schemas.microsoft.com/office/drawing/2014/main" val="3607103736"/>
                        </a:ext>
                      </a:extLst>
                    </a:gridCol>
                    <a:gridCol w="1089498">
                      <a:extLst>
                        <a:ext uri="{9D8B030D-6E8A-4147-A177-3AD203B41FA5}">
                          <a16:colId xmlns:a16="http://schemas.microsoft.com/office/drawing/2014/main" val="31296878"/>
                        </a:ext>
                      </a:extLst>
                    </a:gridCol>
                    <a:gridCol w="1592552">
                      <a:extLst>
                        <a:ext uri="{9D8B030D-6E8A-4147-A177-3AD203B41FA5}">
                          <a16:colId xmlns:a16="http://schemas.microsoft.com/office/drawing/2014/main" val="3807480159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Effect 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Temperature effect on content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7840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24" t="-254098" r="-277542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1e15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7641555"/>
                      </a:ext>
                    </a:extLst>
                  </a:tr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24" t="-337500" r="-277542" b="-2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280329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24" t="-437500" r="-277542" b="-1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51618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24" t="-563934" r="-277542" b="-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18207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F16FFFAC-EFE8-E612-5722-2FB05150E501}"/>
              </a:ext>
            </a:extLst>
          </p:cNvPr>
          <p:cNvSpPr/>
          <p:nvPr/>
        </p:nvSpPr>
        <p:spPr>
          <a:xfrm rot="16200000">
            <a:off x="3276791" y="2135954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3EFD44E-FE28-346B-1434-3E18FB6DDF34}"/>
              </a:ext>
            </a:extLst>
          </p:cNvPr>
          <p:cNvSpPr/>
          <p:nvPr/>
        </p:nvSpPr>
        <p:spPr>
          <a:xfrm rot="5400000">
            <a:off x="3314225" y="2509318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4C68569-E1F8-6D0A-1C75-ACA06D4B9B5C}"/>
              </a:ext>
            </a:extLst>
          </p:cNvPr>
          <p:cNvSpPr/>
          <p:nvPr/>
        </p:nvSpPr>
        <p:spPr>
          <a:xfrm rot="16200000">
            <a:off x="270314" y="5397551"/>
            <a:ext cx="324449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FEF8-8A9B-5457-49FE-2FA30C69178D}"/>
              </a:ext>
            </a:extLst>
          </p:cNvPr>
          <p:cNvSpPr txBox="1"/>
          <p:nvPr/>
        </p:nvSpPr>
        <p:spPr>
          <a:xfrm>
            <a:off x="625610" y="5799165"/>
            <a:ext cx="19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Inverse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563AA-938C-6ECD-995F-C84877F13E34}"/>
              </a:ext>
            </a:extLst>
          </p:cNvPr>
          <p:cNvSpPr txBox="1"/>
          <p:nvPr/>
        </p:nvSpPr>
        <p:spPr>
          <a:xfrm>
            <a:off x="608666" y="5413942"/>
            <a:ext cx="19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Direct effect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5D04AE-6498-877E-580B-F386CFAED8E9}"/>
              </a:ext>
            </a:extLst>
          </p:cNvPr>
          <p:cNvSpPr/>
          <p:nvPr/>
        </p:nvSpPr>
        <p:spPr>
          <a:xfrm rot="5400000">
            <a:off x="285881" y="5833874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B3F0F00-87A4-109F-63F7-9E9B1A36EF73}"/>
              </a:ext>
            </a:extLst>
          </p:cNvPr>
          <p:cNvSpPr/>
          <p:nvPr/>
        </p:nvSpPr>
        <p:spPr>
          <a:xfrm rot="16200000">
            <a:off x="3314224" y="2852808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0318246-F8A7-81DF-63CA-286BD85875C7}"/>
              </a:ext>
            </a:extLst>
          </p:cNvPr>
          <p:cNvSpPr/>
          <p:nvPr/>
        </p:nvSpPr>
        <p:spPr>
          <a:xfrm rot="16200000">
            <a:off x="3314224" y="3244944"/>
            <a:ext cx="308115" cy="3685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C02735E5-28A2-B880-B794-B3126C00C65B}"/>
              </a:ext>
            </a:extLst>
          </p:cNvPr>
          <p:cNvSpPr/>
          <p:nvPr/>
        </p:nvSpPr>
        <p:spPr>
          <a:xfrm rot="5400000">
            <a:off x="4628137" y="2127863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2ACA2C32-A4A3-DFEE-2477-2F8320184CA4}"/>
              </a:ext>
            </a:extLst>
          </p:cNvPr>
          <p:cNvSpPr/>
          <p:nvPr/>
        </p:nvSpPr>
        <p:spPr>
          <a:xfrm rot="16200000">
            <a:off x="4657278" y="2505695"/>
            <a:ext cx="308114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FFC41248-AB8E-4394-D8E8-86311B3915C9}"/>
              </a:ext>
            </a:extLst>
          </p:cNvPr>
          <p:cNvSpPr/>
          <p:nvPr/>
        </p:nvSpPr>
        <p:spPr>
          <a:xfrm rot="5400000">
            <a:off x="4581093" y="3275159"/>
            <a:ext cx="297019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452B6F9F-4F9B-6954-4235-3EF7128B443A}"/>
              </a:ext>
            </a:extLst>
          </p:cNvPr>
          <p:cNvSpPr/>
          <p:nvPr/>
        </p:nvSpPr>
        <p:spPr>
          <a:xfrm rot="5400000">
            <a:off x="4616630" y="2914764"/>
            <a:ext cx="297017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A508A068-CD8A-5102-4DC4-DFC26714CBB3}"/>
              </a:ext>
            </a:extLst>
          </p:cNvPr>
          <p:cNvSpPr/>
          <p:nvPr/>
        </p:nvSpPr>
        <p:spPr>
          <a:xfrm rot="16200000">
            <a:off x="2599415" y="5391205"/>
            <a:ext cx="366396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03CCD0-F0EA-DCDB-F892-C83DF251BB6D}"/>
              </a:ext>
            </a:extLst>
          </p:cNvPr>
          <p:cNvSpPr txBox="1"/>
          <p:nvPr/>
        </p:nvSpPr>
        <p:spPr>
          <a:xfrm>
            <a:off x="2974123" y="5411939"/>
            <a:ext cx="27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Increase density/size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4CB96E85-9FED-EECA-6B50-6CB978CE629F}"/>
              </a:ext>
            </a:extLst>
          </p:cNvPr>
          <p:cNvSpPr/>
          <p:nvPr/>
        </p:nvSpPr>
        <p:spPr>
          <a:xfrm rot="5400000">
            <a:off x="2631904" y="5795226"/>
            <a:ext cx="297019" cy="3685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ED789B-8FA7-7D33-07F3-EB9468A2BCA5}"/>
              </a:ext>
            </a:extLst>
          </p:cNvPr>
          <p:cNvSpPr txBox="1"/>
          <p:nvPr/>
        </p:nvSpPr>
        <p:spPr>
          <a:xfrm>
            <a:off x="2964682" y="5793679"/>
            <a:ext cx="27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Decrease density/size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D8E68B-141B-C15C-FE5E-4D354A4DF850}"/>
              </a:ext>
            </a:extLst>
          </p:cNvPr>
          <p:cNvSpPr txBox="1"/>
          <p:nvPr/>
        </p:nvSpPr>
        <p:spPr>
          <a:xfrm>
            <a:off x="1055191" y="4387537"/>
            <a:ext cx="3200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identify which microstructure features provides the largest change?</a:t>
            </a:r>
          </a:p>
        </p:txBody>
      </p:sp>
      <p:pic>
        <p:nvPicPr>
          <p:cNvPr id="70" name="Picture 69" descr="Chart, line chart&#10;&#10;AI-generated content may be incorrect.">
            <a:extLst>
              <a:ext uri="{FF2B5EF4-FFF2-40B4-BE49-F238E27FC236}">
                <a16:creationId xmlns:a16="http://schemas.microsoft.com/office/drawing/2014/main" id="{9936101C-DF4F-01A3-66CC-6351C5FA96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650" t="-66" r="21752" b="66"/>
          <a:stretch/>
        </p:blipFill>
        <p:spPr>
          <a:xfrm>
            <a:off x="6473533" y="1255335"/>
            <a:ext cx="2495998" cy="2415675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2964F5-55FF-AA5A-03BD-44C1D58B3788}"/>
              </a:ext>
            </a:extLst>
          </p:cNvPr>
          <p:cNvCxnSpPr>
            <a:cxnSpLocks/>
          </p:cNvCxnSpPr>
          <p:nvPr/>
        </p:nvCxnSpPr>
        <p:spPr>
          <a:xfrm flipH="1" flipV="1">
            <a:off x="7049070" y="3453218"/>
            <a:ext cx="1510304" cy="280582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A1292F3-DD83-CBA7-618E-C59B5B30BAAA}"/>
              </a:ext>
            </a:extLst>
          </p:cNvPr>
          <p:cNvCxnSpPr>
            <a:cxnSpLocks/>
          </p:cNvCxnSpPr>
          <p:nvPr/>
        </p:nvCxnSpPr>
        <p:spPr>
          <a:xfrm>
            <a:off x="8623040" y="3365152"/>
            <a:ext cx="329660" cy="368648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364B23B7-9323-9D6F-236B-261BA9A24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5" t="88199" b="3140"/>
          <a:stretch/>
        </p:blipFill>
        <p:spPr>
          <a:xfrm>
            <a:off x="6764241" y="5402185"/>
            <a:ext cx="5087003" cy="19440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5747B8-F8AA-1974-56DE-DCCEDD98DEA7}"/>
              </a:ext>
            </a:extLst>
          </p:cNvPr>
          <p:cNvCxnSpPr>
            <a:cxnSpLocks/>
          </p:cNvCxnSpPr>
          <p:nvPr/>
        </p:nvCxnSpPr>
        <p:spPr>
          <a:xfrm flipV="1">
            <a:off x="8563288" y="3699440"/>
            <a:ext cx="0" cy="2091760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37B1377-F718-C812-BC3D-9A3F47C21A85}"/>
              </a:ext>
            </a:extLst>
          </p:cNvPr>
          <p:cNvCxnSpPr>
            <a:cxnSpLocks/>
          </p:cNvCxnSpPr>
          <p:nvPr/>
        </p:nvCxnSpPr>
        <p:spPr>
          <a:xfrm flipV="1">
            <a:off x="8960063" y="3757257"/>
            <a:ext cx="0" cy="2110143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6A0899-BCED-0F7F-23E2-3D60CE449357}"/>
              </a:ext>
            </a:extLst>
          </p:cNvPr>
          <p:cNvCxnSpPr>
            <a:cxnSpLocks/>
          </p:cNvCxnSpPr>
          <p:nvPr/>
        </p:nvCxnSpPr>
        <p:spPr>
          <a:xfrm>
            <a:off x="8597548" y="5684268"/>
            <a:ext cx="268981" cy="0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9D5CB96D-B093-91E8-DAA4-36EBF3E3B10C}"/>
              </a:ext>
            </a:extLst>
          </p:cNvPr>
          <p:cNvSpPr txBox="1"/>
          <p:nvPr/>
        </p:nvSpPr>
        <p:spPr>
          <a:xfrm>
            <a:off x="7505728" y="2216364"/>
            <a:ext cx="163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Static recovery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67EC1AB-E24A-6EDE-7215-6F95E179C78D}"/>
              </a:ext>
            </a:extLst>
          </p:cNvPr>
          <p:cNvCxnSpPr>
            <a:cxnSpLocks/>
          </p:cNvCxnSpPr>
          <p:nvPr/>
        </p:nvCxnSpPr>
        <p:spPr>
          <a:xfrm>
            <a:off x="7069175" y="1397896"/>
            <a:ext cx="0" cy="1889131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105A04C-18FD-2A4A-35B7-8791BF516E03}"/>
              </a:ext>
            </a:extLst>
          </p:cNvPr>
          <p:cNvCxnSpPr>
            <a:cxnSpLocks/>
          </p:cNvCxnSpPr>
          <p:nvPr/>
        </p:nvCxnSpPr>
        <p:spPr>
          <a:xfrm>
            <a:off x="8623040" y="1415337"/>
            <a:ext cx="0" cy="1937463"/>
          </a:xfrm>
          <a:prstGeom prst="line">
            <a:avLst/>
          </a:prstGeom>
          <a:ln w="25400">
            <a:solidFill>
              <a:schemeClr val="accent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Chart, line chart&#10;&#10;AI-generated content may be incorrect.">
            <a:extLst>
              <a:ext uri="{FF2B5EF4-FFF2-40B4-BE49-F238E27FC236}">
                <a16:creationId xmlns:a16="http://schemas.microsoft.com/office/drawing/2014/main" id="{E7BB05CC-65DB-4247-CF17-381E098B0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0038" y="1346512"/>
            <a:ext cx="3034089" cy="2234888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D19300DC-9F87-F49B-B284-899D69C21B93}"/>
              </a:ext>
            </a:extLst>
          </p:cNvPr>
          <p:cNvSpPr txBox="1"/>
          <p:nvPr/>
        </p:nvSpPr>
        <p:spPr>
          <a:xfrm>
            <a:off x="10753024" y="1539663"/>
            <a:ext cx="103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Different mechanical behavior</a:t>
            </a:r>
          </a:p>
        </p:txBody>
      </p:sp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8C6F30BA-A6F2-A6DD-4A80-5DB5790E6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1880" y="1268888"/>
            <a:ext cx="3947959" cy="2922112"/>
          </a:xfrm>
          <a:prstGeom prst="rect">
            <a:avLst/>
          </a:prstGeom>
        </p:spPr>
      </p:pic>
      <p:pic>
        <p:nvPicPr>
          <p:cNvPr id="13" name="Picture 12" descr="Chart, line chart&#10;&#10;AI-generated content may be incorrect.">
            <a:extLst>
              <a:ext uri="{FF2B5EF4-FFF2-40B4-BE49-F238E27FC236}">
                <a16:creationId xmlns:a16="http://schemas.microsoft.com/office/drawing/2014/main" id="{783412F8-A7D3-E1BA-E9E1-CA8A9E2BB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7778" y="1295400"/>
            <a:ext cx="2929200" cy="2178242"/>
          </a:xfrm>
          <a:prstGeom prst="rect">
            <a:avLst/>
          </a:prstGeom>
        </p:spPr>
      </p:pic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8158F8B-CA89-4B42-4A2C-884222CD1ACF}"/>
              </a:ext>
            </a:extLst>
          </p:cNvPr>
          <p:cNvCxnSpPr>
            <a:cxnSpLocks/>
          </p:cNvCxnSpPr>
          <p:nvPr/>
        </p:nvCxnSpPr>
        <p:spPr>
          <a:xfrm flipV="1">
            <a:off x="8952700" y="2362200"/>
            <a:ext cx="1834537" cy="851438"/>
          </a:xfrm>
          <a:prstGeom prst="straightConnector1">
            <a:avLst/>
          </a:prstGeom>
          <a:ln w="254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C02D60A-3146-7507-8379-09F44E2E8F19}"/>
              </a:ext>
            </a:extLst>
          </p:cNvPr>
          <p:cNvCxnSpPr>
            <a:cxnSpLocks/>
          </p:cNvCxnSpPr>
          <p:nvPr/>
        </p:nvCxnSpPr>
        <p:spPr>
          <a:xfrm flipH="1" flipV="1">
            <a:off x="5665313" y="1676400"/>
            <a:ext cx="1383756" cy="658804"/>
          </a:xfrm>
          <a:prstGeom prst="straightConnector1">
            <a:avLst/>
          </a:prstGeom>
          <a:ln w="25400">
            <a:solidFill>
              <a:srgbClr val="247AB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873886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customXml/itemProps3.xml><?xml version="1.0" encoding="utf-8"?>
<ds:datastoreItem xmlns:ds="http://schemas.openxmlformats.org/officeDocument/2006/customXml" ds:itemID="{E27E1D2F-5FAA-4972-92DE-A8BC5D7F74C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36361</TotalTime>
  <Words>1587</Words>
  <Application>Microsoft Macintosh PowerPoint</Application>
  <PresentationFormat>Widescreen</PresentationFormat>
  <Paragraphs>352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Acumin Pro</vt:lpstr>
      <vt:lpstr>Aptos</vt:lpstr>
      <vt:lpstr>Arial</vt:lpstr>
      <vt:lpstr>Calibri</vt:lpstr>
      <vt:lpstr>Cambria Math</vt:lpstr>
      <vt:lpstr>Courier New</vt:lpstr>
      <vt:lpstr>STIX Two Text</vt:lpstr>
      <vt:lpstr>Wingdings</vt:lpstr>
      <vt:lpstr>DOE Theme Colors</vt:lpstr>
      <vt:lpstr>Cladding Model Development For Time at Temperature</vt:lpstr>
      <vt:lpstr>T@T: Problem Statement</vt:lpstr>
      <vt:lpstr>T@T Strategy: Mechanistic Multiscale Models Can be Used to Predict and Rationalize T@T</vt:lpstr>
      <vt:lpstr>T@T strategy: mechanistic multiscale models can be used to predict and rationalize T@T</vt:lpstr>
      <vt:lpstr>PowerPoint Presentation</vt:lpstr>
      <vt:lpstr>PowerPoint Presentation</vt:lpstr>
      <vt:lpstr>PowerPoint Presentation</vt:lpstr>
      <vt:lpstr>Time at Temperature Effects</vt:lpstr>
      <vt:lpstr>Time at Temperature Effects</vt:lpstr>
      <vt:lpstr>Static Recovery:</vt:lpstr>
      <vt:lpstr>Hall Petch (Grain Size) Effect</vt:lpstr>
      <vt:lpstr>Precipitate Dissolution</vt:lpstr>
      <vt:lpstr>Loop Recovery Effect:</vt:lpstr>
      <vt:lpstr>Compounded Effects</vt:lpstr>
      <vt:lpstr>Comparison with Experimental Data</vt:lpstr>
      <vt:lpstr>Comparison with Experimental Data</vt:lpstr>
      <vt:lpstr>Contribution to Yield Reduction</vt:lpstr>
      <vt:lpstr>PowerPoint Presentation</vt:lpstr>
      <vt:lpstr>Xolotl α-Zr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Andersson, Anders David Ragnar</cp:lastModifiedBy>
  <cp:revision>1778</cp:revision>
  <cp:lastPrinted>2018-02-05T23:05:47Z</cp:lastPrinted>
  <dcterms:created xsi:type="dcterms:W3CDTF">2013-06-03T19:45:25Z</dcterms:created>
  <dcterms:modified xsi:type="dcterms:W3CDTF">2025-05-28T15:39:58Z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