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1"/>
  </p:notesMasterIdLst>
  <p:handoutMasterIdLst>
    <p:handoutMasterId r:id="rId12"/>
  </p:handoutMasterIdLst>
  <p:sldIdLst>
    <p:sldId id="636" r:id="rId5"/>
    <p:sldId id="645" r:id="rId6"/>
    <p:sldId id="259" r:id="rId7"/>
    <p:sldId id="639" r:id="rId8"/>
    <p:sldId id="646" r:id="rId9"/>
    <p:sldId id="643" r:id="rId10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9" autoAdjust="0"/>
    <p:restoredTop sz="94692" autoAdjust="0"/>
  </p:normalViewPr>
  <p:slideViewPr>
    <p:cSldViewPr snapToObjects="1">
      <p:cViewPr varScale="1">
        <p:scale>
          <a:sx n="127" d="100"/>
          <a:sy n="127" d="100"/>
        </p:scale>
        <p:origin x="352" y="192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DB55-AACC-FB4C-B6E8-9C5E3F7D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071"/>
            <a:ext cx="10800521" cy="11386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90B7B-7E5C-1349-BEED-ECF6D2E4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0522" cy="4351338"/>
          </a:xfrm>
        </p:spPr>
        <p:txBody>
          <a:bodyPr/>
          <a:lstStyle>
            <a:lvl1pPr>
              <a:buClr>
                <a:srgbClr val="21868A"/>
              </a:buClr>
              <a:defRPr sz="2800"/>
            </a:lvl1pPr>
            <a:lvl2pPr>
              <a:buClr>
                <a:srgbClr val="21868A"/>
              </a:buClr>
              <a:defRPr/>
            </a:lvl2pPr>
            <a:lvl3pPr>
              <a:buClr>
                <a:srgbClr val="21868A"/>
              </a:buClr>
              <a:defRPr/>
            </a:lvl3pPr>
            <a:lvl4pPr>
              <a:buClr>
                <a:srgbClr val="21868A"/>
              </a:buClr>
              <a:defRPr/>
            </a:lvl4pPr>
            <a:lvl5pPr>
              <a:buClr>
                <a:srgbClr val="21868A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10136-B951-074F-B4F6-757EF563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D37-9732-4DD4-80F8-1535C3D4B6D6}" type="datetime1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4FC9-D6F9-6949-9102-CB1AA2B8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DB3C-9A0E-444B-AE53-5BCA89C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828A-80BF-5648-AD40-4F06A176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3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NEAMS Annual Review: High Temperature Gas-Cooled and Fluoride Salt-Cooled Reactors, Fuels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Novascone</a:t>
            </a:r>
          </a:p>
          <a:p>
            <a:r>
              <a:rPr lang="en-US" dirty="0"/>
              <a:t>Michael Cooper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D121F-C1FF-ACB0-B81C-8F2ABDFC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133600"/>
            <a:ext cx="9575800" cy="3992564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The objective of the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Fuels Technical Area 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is to deliver an integrated set of predictive computational tools for nuclear fuel performance analysis and characterization to </a:t>
            </a:r>
            <a:r>
              <a:rPr lang="en-US" b="1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enable timely qualification of new fuels and performance optimization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 The delivery vehicle is BISON.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</p:spTree>
    <p:extLst>
      <p:ext uri="{BB962C8B-B14F-4D97-AF65-F5344CB8AC3E}">
        <p14:creationId xmlns:p14="http://schemas.microsoft.com/office/powerpoint/2010/main" val="44753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23F8-21D2-EE4D-B48C-88C13C3C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800521" cy="1138617"/>
          </a:xfrm>
        </p:spPr>
        <p:txBody>
          <a:bodyPr>
            <a:normAutofit/>
          </a:bodyPr>
          <a:lstStyle/>
          <a:p>
            <a:r>
              <a:rPr lang="en-US" sz="3600" dirty="0"/>
              <a:t>Multi-scale fuel performance: BISON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5B94D-E09D-CB42-9108-769A9BE4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81"/>
          <a:stretch/>
        </p:blipFill>
        <p:spPr>
          <a:xfrm>
            <a:off x="572778" y="4115544"/>
            <a:ext cx="2435468" cy="1824047"/>
          </a:xfrm>
          <a:prstGeom prst="rect">
            <a:avLst/>
          </a:prstGeom>
        </p:spPr>
      </p:pic>
      <p:pic>
        <p:nvPicPr>
          <p:cNvPr id="14" name="Picture 19" descr="pellettemp_cladmises_westpower_MPS.png">
            <a:extLst>
              <a:ext uri="{FF2B5EF4-FFF2-40B4-BE49-F238E27FC236}">
                <a16:creationId xmlns:a16="http://schemas.microsoft.com/office/drawing/2014/main" id="{68E71EF3-7504-3441-948F-9D007A23D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027563" y="810506"/>
            <a:ext cx="2959889" cy="166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78B271-D98A-F849-9DFD-E1CFD04E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75" y="1366037"/>
            <a:ext cx="6292524" cy="251701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53796155-D359-4E42-931F-EAABC15C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3703" y="3936043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Marmot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C8E325-A932-5743-B9CA-EE37950D510A}"/>
              </a:ext>
            </a:extLst>
          </p:cNvPr>
          <p:cNvSpPr txBox="1"/>
          <p:nvPr/>
        </p:nvSpPr>
        <p:spPr>
          <a:xfrm>
            <a:off x="1029600" y="695514"/>
            <a:ext cx="7192660" cy="956836"/>
          </a:xfrm>
          <a:prstGeom prst="rect">
            <a:avLst/>
          </a:prstGeom>
        </p:spPr>
        <p:txBody>
          <a:bodyPr vert="horz" wrap="square" lIns="76200" tIns="38100" rIns="76200" bIns="38100" rtlCol="0">
            <a:normAutofit fontScale="775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Fuel performance modeling supported by multiscale studies of cladding and fuel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Multi-dimensional engineering scale assessment of new fuel forms</a:t>
            </a:r>
          </a:p>
          <a:p>
            <a:pPr marL="342900" marR="0" lvl="0" indent="-34290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Mesoscale material development for prediction of microstructure evolution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6484F1-3B94-FE41-960E-B842BEE0A63C}"/>
              </a:ext>
            </a:extLst>
          </p:cNvPr>
          <p:cNvSpPr txBox="1"/>
          <p:nvPr/>
        </p:nvSpPr>
        <p:spPr>
          <a:xfrm>
            <a:off x="2057816" y="2592719"/>
            <a:ext cx="0" cy="0"/>
          </a:xfrm>
          <a:prstGeom prst="rect">
            <a:avLst/>
          </a:prstGeom>
        </p:spPr>
        <p:txBody>
          <a:bodyPr vert="horz" wrap="none" lIns="76200" tIns="38100" rIns="76200" bIns="38100" rtlCol="0">
            <a:normAutofit fontScale="25000" lnSpcReduction="20000"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3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48790-8DCF-1D4C-88B2-10E3B2FAD175}"/>
              </a:ext>
            </a:extLst>
          </p:cNvPr>
          <p:cNvSpPr txBox="1"/>
          <p:nvPr/>
        </p:nvSpPr>
        <p:spPr>
          <a:xfrm>
            <a:off x="422522" y="2413189"/>
            <a:ext cx="2372911" cy="1471960"/>
          </a:xfrm>
          <a:prstGeom prst="rect">
            <a:avLst/>
          </a:prstGeom>
        </p:spPr>
        <p:txBody>
          <a:bodyPr vert="horz" wrap="square" lIns="76200" tIns="38100" rIns="76200" bIns="38100" rtlCol="0">
            <a:normAutofit/>
          </a:bodyPr>
          <a:lstStyle/>
          <a:p>
            <a:pPr marL="0" marR="0" lvl="0" indent="0" algn="r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Insight gained at lower length scales incorporated into BISON via constitutive equations, models, parameters, 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9CCDD-EE1A-AF43-99E1-574494520275}"/>
              </a:ext>
            </a:extLst>
          </p:cNvPr>
          <p:cNvSpPr txBox="1"/>
          <p:nvPr/>
        </p:nvSpPr>
        <p:spPr>
          <a:xfrm>
            <a:off x="344592" y="6574413"/>
            <a:ext cx="495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Points of contact: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Stephen Novascone (INL),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Michael Cooper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(LANL)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5019C-57BB-D34D-B45B-491241F08949}"/>
              </a:ext>
            </a:extLst>
          </p:cNvPr>
          <p:cNvSpPr txBox="1"/>
          <p:nvPr/>
        </p:nvSpPr>
        <p:spPr bwMode="auto">
          <a:xfrm>
            <a:off x="831090" y="5985346"/>
            <a:ext cx="171296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3D Fuel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24A09-F562-380F-689C-A260A3CC3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930" y="3915094"/>
            <a:ext cx="3528100" cy="2679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28BC2E-D272-8457-5718-80D705DA301D}"/>
              </a:ext>
            </a:extLst>
          </p:cNvPr>
          <p:cNvSpPr txBox="1"/>
          <p:nvPr/>
        </p:nvSpPr>
        <p:spPr>
          <a:xfrm>
            <a:off x="8037122" y="4123283"/>
            <a:ext cx="1496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TRISO fuel is a particular fuel form of emphasis given it’s use in GCR, FHR and some micro reactors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265BF8ED-5F60-ACD2-7933-CA6CAF78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745" y="3333058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BISON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630ECBD-C91D-46E3-5630-FC8F9E0D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7744" y="4539028"/>
            <a:ext cx="16266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MOOSE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EA54B97-5FE0-35FB-4C23-E47A74B6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272" y="5142013"/>
            <a:ext cx="17740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Gill Sans MT" charset="0"/>
                <a:ea typeface="Gill Sans MT" charset="0"/>
                <a:cs typeface="Gill Sans MT" charset="0"/>
              </a:rPr>
              <a:t>MOOSE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accent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Gill Sans MT" charset="0"/>
                <a:cs typeface="Gill Sans MT" charset="0"/>
              </a:rPr>
              <a:t>Stochastic Tools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5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Priority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buNone/>
            </a:pPr>
            <a:r>
              <a:rPr lang="en-US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Topics of interest to industry</a:t>
            </a:r>
          </a:p>
          <a:p>
            <a:pPr algn="just">
              <a:lnSpc>
                <a:spcPct val="107000"/>
              </a:lnSpc>
            </a:pPr>
            <a:r>
              <a:rPr lang="en-US" sz="18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Fission product release</a:t>
            </a:r>
          </a:p>
          <a:p>
            <a:pPr algn="just">
              <a:lnSpc>
                <a:spcPct val="107000"/>
              </a:lnSpc>
            </a:pPr>
            <a:r>
              <a:rPr lang="en-US" sz="18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Pd - </a:t>
            </a:r>
            <a:r>
              <a:rPr lang="en-US" sz="1800" kern="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SiC</a:t>
            </a:r>
            <a:r>
              <a:rPr lang="en-US" sz="18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attack</a:t>
            </a:r>
          </a:p>
          <a:p>
            <a:pPr algn="just">
              <a:lnSpc>
                <a:spcPct val="107000"/>
              </a:lnSpc>
            </a:pPr>
            <a:r>
              <a:rPr lang="en-US" sz="18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Debonding</a:t>
            </a:r>
          </a:p>
          <a:p>
            <a:pPr algn="just">
              <a:lnSpc>
                <a:spcPct val="107000"/>
              </a:lnSpc>
            </a:pPr>
            <a:r>
              <a:rPr lang="en-US" sz="18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Kernel migration</a:t>
            </a:r>
          </a:p>
          <a:p>
            <a:pPr algn="just">
              <a:lnSpc>
                <a:spcPct val="107000"/>
              </a:lnSpc>
            </a:pPr>
            <a:r>
              <a:rPr lang="en-US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Fuel performance modeling (failure fraction)</a:t>
            </a:r>
          </a:p>
          <a:p>
            <a:pPr algn="just">
              <a:lnSpc>
                <a:spcPct val="107000"/>
              </a:lnSpc>
            </a:pPr>
            <a:r>
              <a:rPr lang="en-US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Fuel performance with oxygen attack (steam ingress LOFC)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Validation, benchmarking and demonstration of capabilities</a:t>
            </a: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endParaRPr lang="en-US" sz="1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3884-5DC1-1580-AF0B-47AB20B94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2A49-B98E-06C1-1D41-BF6C3571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86CA-834E-FD8B-B7CC-6FE169F38B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1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assessments</a:t>
            </a: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 particle fuel transient experiments and separate effects tests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 user-friendly </a:t>
            </a:r>
            <a:r>
              <a:rPr lang="en-US" sz="1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mortar debonding </a:t>
            </a: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models for TRISO coating layers using Advanced Gas Reactor Program material property data and </a:t>
            </a:r>
            <a:r>
              <a:rPr lang="en-US" sz="1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apply uncertainty quantification </a:t>
            </a: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begin to assess model adequacy and data needs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Update and refine TRISO assessment input files to better represent recent developments and to be consistent for TRISO simulations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development work is completed, begin </a:t>
            </a:r>
            <a:r>
              <a:rPr lang="en-US" sz="1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assess thermal, mass, and particle-particle stress interactions</a:t>
            </a: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at the compact scale to provide guidance for follow-on work focused on </a:t>
            </a:r>
            <a:r>
              <a:rPr lang="en-US" sz="1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matrix performance</a:t>
            </a:r>
            <a:endParaRPr lang="en-US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expansion of the existing multiscale </a:t>
            </a:r>
            <a:r>
              <a:rPr lang="en-US" sz="1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low-temperature</a:t>
            </a: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Pd penetration model to account for </a:t>
            </a:r>
            <a:r>
              <a:rPr lang="en-US" sz="16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high temperatures </a:t>
            </a: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Ag interactions, validate models against experimental data, and quantify uncertainties associated with its predictions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Investigate high-temperature Pd-Ag-</a:t>
            </a:r>
            <a:r>
              <a:rPr lang="en-US" sz="16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n-US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interaction mechanisms using molecular dynamics and incorporate them into the Pd penetration phase-field model to predict accelerated fission product release from TRISO particles.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010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AD0BC56-B449-4093-BDD3-03D4C57DF52B}"/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33888</TotalTime>
  <Words>349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Arial</vt:lpstr>
      <vt:lpstr>Arial Narrow</vt:lpstr>
      <vt:lpstr>Calibri</vt:lpstr>
      <vt:lpstr>Gill Sans MT</vt:lpstr>
      <vt:lpstr>Roboto</vt:lpstr>
      <vt:lpstr>STIX Two Text</vt:lpstr>
      <vt:lpstr>Symbol</vt:lpstr>
      <vt:lpstr>Times New Roman</vt:lpstr>
      <vt:lpstr>DOE Theme Colors</vt:lpstr>
      <vt:lpstr>NEAMS Annual Review: High Temperature Gas-Cooled and Fluoride Salt-Cooled Reactors, Fuels Overview</vt:lpstr>
      <vt:lpstr>Technical Area Overview</vt:lpstr>
      <vt:lpstr>Multi-scale fuel performance: BISON</vt:lpstr>
      <vt:lpstr>Integrated Priority List</vt:lpstr>
      <vt:lpstr>Milestones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Stephen R. Novascone</cp:lastModifiedBy>
  <cp:revision>1778</cp:revision>
  <cp:lastPrinted>2018-02-05T23:05:47Z</cp:lastPrinted>
  <dcterms:created xsi:type="dcterms:W3CDTF">2013-06-03T19:45:25Z</dcterms:created>
  <dcterms:modified xsi:type="dcterms:W3CDTF">2025-05-08T18:00:34Z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