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6" r:id="rId4"/>
  </p:sldMasterIdLst>
  <p:notesMasterIdLst>
    <p:notesMasterId r:id="rId10"/>
  </p:notesMasterIdLst>
  <p:handoutMasterIdLst>
    <p:handoutMasterId r:id="rId11"/>
  </p:handoutMasterIdLst>
  <p:sldIdLst>
    <p:sldId id="636" r:id="rId5"/>
    <p:sldId id="645" r:id="rId6"/>
    <p:sldId id="259" r:id="rId7"/>
    <p:sldId id="639" r:id="rId8"/>
    <p:sldId id="643" r:id="rId9"/>
  </p:sldIdLst>
  <p:sldSz cx="12192000" cy="6858000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brace" initials="k" lastIdx="7" clrIdx="0"/>
  <p:cmAuthor id="1" name="Fernandez, Ted [USA]" initials="FT[" lastIdx="1" clrIdx="1"/>
  <p:cmAuthor id="2" name="Penny.Mefford" initials="PLM" lastIdx="3" clrIdx="2"/>
  <p:cmAuthor id="3" name="johnsc" initials="csj" lastIdx="2" clrIdx="3"/>
  <p:cmAuthor id="4" name="Jenkins, Daniel (CONTR)" initials="JD(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A1A1"/>
    <a:srgbClr val="0E1130"/>
    <a:srgbClr val="293340"/>
    <a:srgbClr val="213E9A"/>
    <a:srgbClr val="19204C"/>
    <a:srgbClr val="FEF5E8"/>
    <a:srgbClr val="595959"/>
    <a:srgbClr val="77933C"/>
    <a:srgbClr val="4F81BD"/>
    <a:srgbClr val="4E61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33" autoAdjust="0"/>
    <p:restoredTop sz="94692" autoAdjust="0"/>
  </p:normalViewPr>
  <p:slideViewPr>
    <p:cSldViewPr snapToObjects="1">
      <p:cViewPr varScale="1">
        <p:scale>
          <a:sx n="127" d="100"/>
          <a:sy n="127" d="100"/>
        </p:scale>
        <p:origin x="352" y="192"/>
      </p:cViewPr>
      <p:guideLst>
        <p:guide orient="horz" pos="2160"/>
        <p:guide pos="256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-8418"/>
    </p:cViewPr>
  </p:sorterViewPr>
  <p:notesViewPr>
    <p:cSldViewPr snapToObjects="1">
      <p:cViewPr varScale="1">
        <p:scale>
          <a:sx n="118" d="100"/>
          <a:sy n="118" d="100"/>
        </p:scale>
        <p:origin x="4336" y="21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F602F7B-3C60-0340-8F65-5D706F0CD99D}" type="datetime1">
              <a:rPr lang="en-US"/>
              <a:pPr>
                <a:defRPr/>
              </a:pPr>
              <a:t>5/12/25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90FB65A-D16E-9F49-BD9B-8D220ECCC7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1071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51A9E42-4B87-E94B-8E06-D88E87E2D8B6}" type="datetime1">
              <a:rPr lang="en-US"/>
              <a:pPr>
                <a:defRPr/>
              </a:pPr>
              <a:t>5/12/25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188366-2947-D844-B46D-D483AF8F98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8158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468430"/>
          </a:xfrm>
          <a:prstGeom prst="rect">
            <a:avLst/>
          </a:prstGeom>
        </p:spPr>
        <p:txBody>
          <a:bodyPr anchor="b"/>
          <a:lstStyle>
            <a:lvl1pPr algn="ctr">
              <a:defRPr sz="4500" b="1" i="0">
                <a:solidFill>
                  <a:srgbClr val="0E1130"/>
                </a:solidFill>
                <a:latin typeface="STIX Two Text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124211"/>
            <a:ext cx="9144000" cy="21335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29334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EFCF92-EBE6-32A1-D990-38D7E6F22D4E}"/>
              </a:ext>
            </a:extLst>
          </p:cNvPr>
          <p:cNvSpPr/>
          <p:nvPr userDrawn="1"/>
        </p:nvSpPr>
        <p:spPr>
          <a:xfrm>
            <a:off x="-30480" y="5741239"/>
            <a:ext cx="12252960" cy="1192956"/>
          </a:xfrm>
          <a:prstGeom prst="rect">
            <a:avLst/>
          </a:prstGeom>
          <a:solidFill>
            <a:srgbClr val="0E113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ine 2">
            <a:extLst>
              <a:ext uri="{FF2B5EF4-FFF2-40B4-BE49-F238E27FC236}">
                <a16:creationId xmlns:a16="http://schemas.microsoft.com/office/drawing/2014/main" id="{05E38AC4-98C1-815B-7629-81B62C5926C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524000" y="2895600"/>
            <a:ext cx="9144000" cy="0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3" name="Line 2">
            <a:extLst>
              <a:ext uri="{FF2B5EF4-FFF2-40B4-BE49-F238E27FC236}">
                <a16:creationId xmlns:a16="http://schemas.microsoft.com/office/drawing/2014/main" id="{AED6D91E-DE09-E4DD-FFE1-FE3558F5475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30480" y="5741239"/>
            <a:ext cx="12252960" cy="0"/>
          </a:xfrm>
          <a:prstGeom prst="line">
            <a:avLst/>
          </a:prstGeom>
          <a:noFill/>
          <a:ln w="85725">
            <a:solidFill>
              <a:srgbClr val="213E9A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D551BE-F105-63E5-4C06-8E1FB4F517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848600" y="6046047"/>
            <a:ext cx="3808115" cy="62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481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Bar and Heavy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09D2714-32F1-2C75-6C7B-6B85ACA64B95}"/>
              </a:ext>
            </a:extLst>
          </p:cNvPr>
          <p:cNvSpPr/>
          <p:nvPr userDrawn="1"/>
        </p:nvSpPr>
        <p:spPr>
          <a:xfrm>
            <a:off x="-30480" y="0"/>
            <a:ext cx="12252960" cy="1139952"/>
          </a:xfrm>
          <a:prstGeom prst="rect">
            <a:avLst/>
          </a:prstGeom>
          <a:solidFill>
            <a:srgbClr val="0E11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Line 2">
            <a:extLst>
              <a:ext uri="{FF2B5EF4-FFF2-40B4-BE49-F238E27FC236}">
                <a16:creationId xmlns:a16="http://schemas.microsoft.com/office/drawing/2014/main" id="{C416BF7B-F06A-A578-776E-3959D80B723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30480" y="1139952"/>
            <a:ext cx="12252960" cy="0"/>
          </a:xfrm>
          <a:prstGeom prst="line">
            <a:avLst/>
          </a:prstGeom>
          <a:noFill/>
          <a:ln w="85725">
            <a:solidFill>
              <a:srgbClr val="213E9A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5" name="Line 2">
            <a:extLst>
              <a:ext uri="{FF2B5EF4-FFF2-40B4-BE49-F238E27FC236}">
                <a16:creationId xmlns:a16="http://schemas.microsoft.com/office/drawing/2014/main" id="{A8E532BE-093B-B577-CA70-D67C8F555A80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-30480" y="6248400"/>
            <a:ext cx="12252960" cy="1"/>
          </a:xfrm>
          <a:prstGeom prst="line">
            <a:avLst/>
          </a:prstGeom>
          <a:noFill/>
          <a:ln w="12700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11684000" cy="6858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200" b="1" i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/>
          </p:nvPr>
        </p:nvSpPr>
        <p:spPr>
          <a:xfrm>
            <a:off x="406400" y="1447800"/>
            <a:ext cx="11379200" cy="4876800"/>
          </a:xfrm>
          <a:prstGeom prst="rect">
            <a:avLst/>
          </a:prstGeom>
        </p:spPr>
        <p:txBody>
          <a:bodyPr vert="horz" lIns="0" tIns="0" rIns="0" bIns="0"/>
          <a:lstStyle>
            <a:lvl1pPr>
              <a:buClr>
                <a:srgbClr val="213E9A"/>
              </a:buClr>
              <a:defRPr sz="2400"/>
            </a:lvl1pPr>
            <a:lvl2pPr>
              <a:buClr>
                <a:srgbClr val="213E9A"/>
              </a:buClr>
              <a:defRPr sz="2000"/>
            </a:lvl2pPr>
            <a:lvl3pPr>
              <a:buClr>
                <a:srgbClr val="213E9A"/>
              </a:buClr>
              <a:defRPr sz="1800"/>
            </a:lvl3pPr>
            <a:lvl4pPr>
              <a:buClr>
                <a:srgbClr val="213E9A"/>
              </a:buClr>
              <a:defRPr sz="1600"/>
            </a:lvl4pPr>
            <a:lvl5pPr>
              <a:buClr>
                <a:srgbClr val="213E9A"/>
              </a:buCl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32A62A-B62C-F6AC-0BAA-67E044C98A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96400" y="6324600"/>
            <a:ext cx="2530122" cy="41781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7EADAE-8594-EC72-DE2A-4885274AA11B}"/>
              </a:ext>
            </a:extLst>
          </p:cNvPr>
          <p:cNvSpPr/>
          <p:nvPr userDrawn="1"/>
        </p:nvSpPr>
        <p:spPr>
          <a:xfrm>
            <a:off x="-30480" y="0"/>
            <a:ext cx="12252960" cy="1139952"/>
          </a:xfrm>
          <a:prstGeom prst="rect">
            <a:avLst/>
          </a:prstGeom>
          <a:solidFill>
            <a:srgbClr val="0E11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Line 2">
            <a:extLst>
              <a:ext uri="{FF2B5EF4-FFF2-40B4-BE49-F238E27FC236}">
                <a16:creationId xmlns:a16="http://schemas.microsoft.com/office/drawing/2014/main" id="{C7E97753-7AE7-61CD-C28E-CC4B727FC36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30480" y="1139952"/>
            <a:ext cx="12252960" cy="0"/>
          </a:xfrm>
          <a:prstGeom prst="line">
            <a:avLst/>
          </a:prstGeom>
          <a:noFill/>
          <a:ln w="85725">
            <a:solidFill>
              <a:srgbClr val="213E9A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371601"/>
            <a:ext cx="5181600" cy="4754563"/>
          </a:xfrm>
          <a:prstGeom prst="rect">
            <a:avLst/>
          </a:prstGeom>
        </p:spPr>
        <p:txBody>
          <a:bodyPr lIns="0" tIns="0" rIns="0" bIns="0"/>
          <a:lstStyle>
            <a:lvl1pPr marL="287338" marR="0" indent="-2873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600"/>
            </a:lvl1pPr>
            <a:lvl2pPr marL="576263" marR="0" indent="-28892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300"/>
            </a:lvl2pPr>
            <a:lvl3pPr marL="8048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000"/>
            </a:lvl3pPr>
            <a:lvl4pPr marL="10334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/>
            </a:lvl4pPr>
            <a:lvl5pPr marL="12620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6604000" y="1371601"/>
            <a:ext cx="5181600" cy="4754563"/>
          </a:xfrm>
          <a:prstGeom prst="rect">
            <a:avLst/>
          </a:prstGeom>
        </p:spPr>
        <p:txBody>
          <a:bodyPr lIns="0" tIns="0" rIns="0" bIns="0"/>
          <a:lstStyle>
            <a:lvl1pPr marL="287338" marR="0" indent="-2873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600"/>
            </a:lvl1pPr>
            <a:lvl2pPr marL="576263" marR="0" indent="-28892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300"/>
            </a:lvl2pPr>
            <a:lvl3pPr marL="8048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000"/>
            </a:lvl3pPr>
            <a:lvl4pPr marL="10334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/>
            </a:lvl4pPr>
            <a:lvl5pPr marL="12620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Line 2">
            <a:extLst>
              <a:ext uri="{FF2B5EF4-FFF2-40B4-BE49-F238E27FC236}">
                <a16:creationId xmlns:a16="http://schemas.microsoft.com/office/drawing/2014/main" id="{ADD3603B-CE0D-5A82-2851-F47C38B2B77D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-30480" y="6248400"/>
            <a:ext cx="12252960" cy="1"/>
          </a:xfrm>
          <a:prstGeom prst="line">
            <a:avLst/>
          </a:prstGeom>
          <a:noFill/>
          <a:ln w="12700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C99B006-F632-9E65-CB2A-F169604EB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378378"/>
            <a:ext cx="8705513" cy="6858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200" b="1" i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3C81A2-CC44-32F6-F1D4-77B0A88478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96400" y="6324600"/>
            <a:ext cx="2530122" cy="41781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 b="1" i="1">
                <a:solidFill>
                  <a:srgbClr val="213E9A"/>
                </a:solidFill>
                <a:latin typeface="STIX Two Text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29334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Line 2">
            <a:extLst>
              <a:ext uri="{FF2B5EF4-FFF2-40B4-BE49-F238E27FC236}">
                <a16:creationId xmlns:a16="http://schemas.microsoft.com/office/drawing/2014/main" id="{E5EC7BA6-D672-B8C9-9175-950211E07275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-30480" y="6248400"/>
            <a:ext cx="12252960" cy="1"/>
          </a:xfrm>
          <a:prstGeom prst="line">
            <a:avLst/>
          </a:prstGeom>
          <a:noFill/>
          <a:ln w="12700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FB143E-FBDE-A66C-9ABC-EE4FFCA02C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20200" y="6338331"/>
            <a:ext cx="2666978" cy="44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176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931AE54-B5A4-3758-D0DB-69AFAAD6AB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E11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Line 2">
            <a:extLst>
              <a:ext uri="{FF2B5EF4-FFF2-40B4-BE49-F238E27FC236}">
                <a16:creationId xmlns:a16="http://schemas.microsoft.com/office/drawing/2014/main" id="{AAB36105-C5D0-246E-1CE9-223BB52DAB62}"/>
              </a:ext>
            </a:extLst>
          </p:cNvPr>
          <p:cNvSpPr>
            <a:spLocks noChangeAspect="1" noChangeShapeType="1"/>
          </p:cNvSpPr>
          <p:nvPr userDrawn="1"/>
        </p:nvSpPr>
        <p:spPr bwMode="auto">
          <a:xfrm>
            <a:off x="-38100" y="5715001"/>
            <a:ext cx="12268200" cy="0"/>
          </a:xfrm>
          <a:prstGeom prst="line">
            <a:avLst/>
          </a:prstGeom>
          <a:noFill/>
          <a:ln w="12700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BBB60C-10C0-3540-4CD4-A2A1937DFB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439632" y="2362203"/>
            <a:ext cx="9312735" cy="152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356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2DB55-AACC-FB4C-B6E8-9C5E3F7DC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52071"/>
            <a:ext cx="10800521" cy="1138617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90B7B-7E5C-1349-BEED-ECF6D2E42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00522" cy="4351338"/>
          </a:xfrm>
        </p:spPr>
        <p:txBody>
          <a:bodyPr/>
          <a:lstStyle>
            <a:lvl1pPr>
              <a:buClr>
                <a:srgbClr val="21868A"/>
              </a:buClr>
              <a:defRPr sz="2800"/>
            </a:lvl1pPr>
            <a:lvl2pPr>
              <a:buClr>
                <a:srgbClr val="21868A"/>
              </a:buClr>
              <a:defRPr/>
            </a:lvl2pPr>
            <a:lvl3pPr>
              <a:buClr>
                <a:srgbClr val="21868A"/>
              </a:buClr>
              <a:defRPr/>
            </a:lvl3pPr>
            <a:lvl4pPr>
              <a:buClr>
                <a:srgbClr val="21868A"/>
              </a:buClr>
              <a:defRPr/>
            </a:lvl4pPr>
            <a:lvl5pPr>
              <a:buClr>
                <a:srgbClr val="21868A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F10136-B951-074F-B4F6-757EF5638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E8D37-9732-4DD4-80F8-1535C3D4B6D6}" type="datetime1">
              <a:rPr lang="en-US" smtClean="0"/>
              <a:t>5/7/25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454FC9-D6F9-6949-9102-CB1AA2B8B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ADB3C-9A0E-444B-AE53-5BCA89C79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7828A-80BF-5648-AD40-4F06A1766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041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477001"/>
            <a:ext cx="3048000" cy="244475"/>
          </a:xfrm>
          <a:prstGeom prst="rect">
            <a:avLst/>
          </a:prstGeom>
        </p:spPr>
        <p:txBody>
          <a:bodyPr lIns="0" tIns="0" rIns="0" bIns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00230B3-7374-E847-8B17-66836C494C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05" r:id="rId2"/>
    <p:sldLayoutId id="2147483715" r:id="rId3"/>
    <p:sldLayoutId id="2147483731" r:id="rId4"/>
    <p:sldLayoutId id="2147483732" r:id="rId5"/>
    <p:sldLayoutId id="2147483733" r:id="rId6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ヒラギノ角ゴ Pro W3" charset="-128"/>
          <a:cs typeface="ヒラギノ角ゴ Pro W3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87338" indent="-287338" algn="l" defTabSz="457200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charset="0"/>
        <a:buChar char="•"/>
        <a:defRPr sz="26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576263" indent="-288925" algn="l" defTabSz="457200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/>
        <a:buChar char="•"/>
        <a:defRPr sz="24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2pPr>
      <a:lvl3pPr marL="855663" indent="-279400" algn="l" defTabSz="457200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charset="0"/>
        <a:buChar char="•"/>
        <a:defRPr sz="23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3pPr>
      <a:lvl4pPr marL="1143000" indent="-287338" algn="l" defTabSz="457200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/>
        <a:buChar char="•"/>
        <a:defRPr sz="22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4pPr>
      <a:lvl5pPr marL="1430338" indent="-287338" algn="l" defTabSz="457200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charset="0"/>
        <a:buChar char="•"/>
        <a:defRPr sz="21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54D52-7FFD-32C9-F8D0-4EF04DE2DC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NEAMS Annual Review: Micro Reactors, Fuels 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E3D022-7417-B585-AABB-4EB27AA266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Stephen Novascone</a:t>
            </a:r>
          </a:p>
          <a:p>
            <a:r>
              <a:rPr lang="en-US" dirty="0"/>
              <a:t>Michael Cooper</a:t>
            </a:r>
          </a:p>
        </p:txBody>
      </p:sp>
    </p:spTree>
    <p:extLst>
      <p:ext uri="{BB962C8B-B14F-4D97-AF65-F5344CB8AC3E}">
        <p14:creationId xmlns:p14="http://schemas.microsoft.com/office/powerpoint/2010/main" val="2129461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3D121F-C1FF-ACB0-B81C-8F2ABDFC2D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6400" y="2133600"/>
            <a:ext cx="9575800" cy="3992564"/>
          </a:xfrm>
        </p:spPr>
        <p:txBody>
          <a:bodyPr/>
          <a:lstStyle/>
          <a:p>
            <a:pPr marL="0" indent="0">
              <a:buNone/>
            </a:pPr>
            <a:r>
              <a:rPr lang="en-US" b="0" i="0" u="none" strike="noStrike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The objective of the </a:t>
            </a:r>
            <a:r>
              <a:rPr lang="en-US" b="1" i="0" u="none" strike="noStrike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Fuels Technical Area 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is to deliver an integrated set of predictive computational tools for nuclear fuel performance analysis and characterization to </a:t>
            </a:r>
            <a:r>
              <a:rPr lang="en-US" b="1" i="0" u="none" strike="noStrike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enable timely qualification of new fuels and performance optimization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. The delivery vehicle is BISON.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A95CAFE-40D0-A930-909B-5B8EBA4A3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Area Overview</a:t>
            </a:r>
          </a:p>
        </p:txBody>
      </p:sp>
    </p:spTree>
    <p:extLst>
      <p:ext uri="{BB962C8B-B14F-4D97-AF65-F5344CB8AC3E}">
        <p14:creationId xmlns:p14="http://schemas.microsoft.com/office/powerpoint/2010/main" val="447533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123F8-21D2-EE4D-B48C-88C13C3C9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0"/>
            <a:ext cx="10800521" cy="1138617"/>
          </a:xfrm>
        </p:spPr>
        <p:txBody>
          <a:bodyPr>
            <a:normAutofit/>
          </a:bodyPr>
          <a:lstStyle/>
          <a:p>
            <a:r>
              <a:rPr lang="en-US" sz="3600" dirty="0"/>
              <a:t>Multi-scale fuel performance: BISON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05B94D-E09D-CB42-9108-769A9BE4F7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481"/>
          <a:stretch/>
        </p:blipFill>
        <p:spPr>
          <a:xfrm>
            <a:off x="572778" y="4115544"/>
            <a:ext cx="2435468" cy="1824047"/>
          </a:xfrm>
          <a:prstGeom prst="rect">
            <a:avLst/>
          </a:prstGeom>
        </p:spPr>
      </p:pic>
      <p:pic>
        <p:nvPicPr>
          <p:cNvPr id="14" name="Picture 19" descr="pellettemp_cladmises_westpower_MPS.png">
            <a:extLst>
              <a:ext uri="{FF2B5EF4-FFF2-40B4-BE49-F238E27FC236}">
                <a16:creationId xmlns:a16="http://schemas.microsoft.com/office/drawing/2014/main" id="{68E71EF3-7504-3441-948F-9D007A23D1E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9027563" y="810506"/>
            <a:ext cx="2959889" cy="1664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378B271-D98A-F849-9DFD-E1CFD04E94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7975" y="1366037"/>
            <a:ext cx="6292524" cy="2517010"/>
          </a:xfrm>
          <a:prstGeom prst="rect">
            <a:avLst/>
          </a:prstGeom>
        </p:spPr>
      </p:pic>
      <p:sp>
        <p:nvSpPr>
          <p:cNvPr id="16" name="TextBox 11">
            <a:extLst>
              <a:ext uri="{FF2B5EF4-FFF2-40B4-BE49-F238E27FC236}">
                <a16:creationId xmlns:a16="http://schemas.microsoft.com/office/drawing/2014/main" id="{53796155-D359-4E42-931F-EAABC15C2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73703" y="3936043"/>
            <a:ext cx="162667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Gill Sans MT" charset="0"/>
                <a:ea typeface="Gill Sans MT" charset="0"/>
                <a:cs typeface="Gill Sans MT" charset="0"/>
              </a:rPr>
              <a:t>Marmot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4C8E325-A932-5743-B9CA-EE37950D510A}"/>
              </a:ext>
            </a:extLst>
          </p:cNvPr>
          <p:cNvSpPr txBox="1"/>
          <p:nvPr/>
        </p:nvSpPr>
        <p:spPr>
          <a:xfrm>
            <a:off x="1029600" y="695514"/>
            <a:ext cx="7192660" cy="956836"/>
          </a:xfrm>
          <a:prstGeom prst="rect">
            <a:avLst/>
          </a:prstGeom>
        </p:spPr>
        <p:txBody>
          <a:bodyPr vert="horz" wrap="square" lIns="76200" tIns="38100" rIns="76200" bIns="38100" rtlCol="0">
            <a:normAutofit fontScale="77500" lnSpcReduction="20000"/>
          </a:bodyPr>
          <a:lstStyle/>
          <a:p>
            <a:pPr marL="0" marR="0" lvl="0" indent="0" algn="l" defTabSz="3809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Fuel performance modeling supported by multiscale studies of cladding and fuel</a:t>
            </a:r>
          </a:p>
          <a:p>
            <a:pPr marL="342900" marR="0" lvl="0" indent="-342900" algn="l" defTabSz="3809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Multi-dimensional engineering scale assessment of new fuel forms</a:t>
            </a:r>
          </a:p>
          <a:p>
            <a:pPr marL="342900" marR="0" lvl="0" indent="-342900" algn="l" defTabSz="3809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Mesoscale material development for prediction of microstructure evolution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A6484F1-3B94-FE41-960E-B842BEE0A63C}"/>
              </a:ext>
            </a:extLst>
          </p:cNvPr>
          <p:cNvSpPr txBox="1"/>
          <p:nvPr/>
        </p:nvSpPr>
        <p:spPr>
          <a:xfrm>
            <a:off x="2057816" y="2592719"/>
            <a:ext cx="0" cy="0"/>
          </a:xfrm>
          <a:prstGeom prst="rect">
            <a:avLst/>
          </a:prstGeom>
        </p:spPr>
        <p:txBody>
          <a:bodyPr vert="horz" wrap="none" lIns="76200" tIns="38100" rIns="76200" bIns="38100" rtlCol="0">
            <a:normAutofit fontScale="25000" lnSpcReduction="20000"/>
          </a:bodyPr>
          <a:lstStyle/>
          <a:p>
            <a:pPr marL="0" marR="0" lvl="0" indent="0" algn="l" defTabSz="3809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36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7448790-8DCF-1D4C-88B2-10E3B2FAD175}"/>
              </a:ext>
            </a:extLst>
          </p:cNvPr>
          <p:cNvSpPr txBox="1"/>
          <p:nvPr/>
        </p:nvSpPr>
        <p:spPr>
          <a:xfrm>
            <a:off x="422522" y="2413189"/>
            <a:ext cx="2372911" cy="1471960"/>
          </a:xfrm>
          <a:prstGeom prst="rect">
            <a:avLst/>
          </a:prstGeom>
        </p:spPr>
        <p:txBody>
          <a:bodyPr vert="horz" wrap="square" lIns="76200" tIns="38100" rIns="76200" bIns="38100" rtlCol="0">
            <a:normAutofit/>
          </a:bodyPr>
          <a:lstStyle/>
          <a:p>
            <a:pPr marL="0" marR="0" lvl="0" indent="0" algn="r" defTabSz="3809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Insight gained at lower length scales incorporated into BISON via constitutive equations, models, parameters, etc.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399CCDD-EE1A-AF43-99E1-574494520275}"/>
              </a:ext>
            </a:extLst>
          </p:cNvPr>
          <p:cNvSpPr txBox="1"/>
          <p:nvPr/>
        </p:nvSpPr>
        <p:spPr>
          <a:xfrm>
            <a:off x="344592" y="6574413"/>
            <a:ext cx="49513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Points of contact: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Stephen Novascone (INL), </a:t>
            </a:r>
            <a:r>
              <a:rPr lang="en-US" sz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Michael Cooper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(LANL)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BF5019C-57BB-D34D-B45B-491241F08949}"/>
              </a:ext>
            </a:extLst>
          </p:cNvPr>
          <p:cNvSpPr txBox="1"/>
          <p:nvPr/>
        </p:nvSpPr>
        <p:spPr bwMode="auto">
          <a:xfrm>
            <a:off x="831090" y="5985346"/>
            <a:ext cx="1712969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rPr>
              <a:t>3D Fuel Performance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C24A09-F562-380F-689C-A260A3CC35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5930" y="3915094"/>
            <a:ext cx="3528100" cy="26794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28BC2E-D272-8457-5718-80D705DA301D}"/>
              </a:ext>
            </a:extLst>
          </p:cNvPr>
          <p:cNvSpPr txBox="1"/>
          <p:nvPr/>
        </p:nvSpPr>
        <p:spPr>
          <a:xfrm>
            <a:off x="8037122" y="4123283"/>
            <a:ext cx="14966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TRISO fuel is a particular fuel form of emphasis given it’s use in GCR, FHR and some micro reactors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265BF8ED-5F60-ACD2-7933-CA6CAF7812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7745" y="3333058"/>
            <a:ext cx="162667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Gill Sans MT" charset="0"/>
                <a:ea typeface="Gill Sans MT" charset="0"/>
                <a:cs typeface="Gill Sans MT" charset="0"/>
              </a:rPr>
              <a:t>BISON</a:t>
            </a: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A630ECBD-C91D-46E3-5630-FC8F9E0D9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7744" y="4539028"/>
            <a:ext cx="162667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Gill Sans MT" charset="0"/>
                <a:ea typeface="Gill Sans MT" charset="0"/>
                <a:cs typeface="Gill Sans MT" charset="0"/>
              </a:rPr>
              <a:t>MOOSE</a:t>
            </a: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AEA54B97-5FE0-35FB-4C23-E47A74B63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52272" y="5142013"/>
            <a:ext cx="177406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Gill Sans MT" charset="0"/>
                <a:ea typeface="Gill Sans MT" charset="0"/>
                <a:cs typeface="Gill Sans MT" charset="0"/>
              </a:rPr>
              <a:t>MOOSE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>
                <a:solidFill>
                  <a:schemeClr val="accent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  <a:ea typeface="Gill Sans MT" charset="0"/>
                <a:cs typeface="Gill Sans MT" charset="0"/>
              </a:rPr>
              <a:t>Stochastic Tools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Gill Sans MT" charset="0"/>
              <a:ea typeface="Gill Sans MT" charset="0"/>
              <a:cs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457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7FAB7-A466-1A2B-A2D9-85E7287EC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Milestones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54A00-AAA7-5925-98B6-A82768BD137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4800" y="1219200"/>
            <a:ext cx="11379200" cy="4876800"/>
          </a:xfrm>
        </p:spPr>
        <p:txBody>
          <a:bodyPr/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4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UN</a:t>
            </a:r>
          </a:p>
          <a:p>
            <a:pPr marL="342900" marR="0" lvl="0" indent="-342900">
              <a:lnSpc>
                <a:spcPct val="115000"/>
              </a:lnSpc>
              <a:buFont typeface="Symbol" pitchFamily="2" charset="2"/>
              <a:buChar char=""/>
            </a:pPr>
            <a:r>
              <a:rPr lang="en-US" sz="14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Finish development, test and then demonstrate new baseline fuel performance capability for UN fuel swelling models under steady-state and transient conditions</a:t>
            </a: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en-US" sz="14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Provide code review and merge support for UN models from LANL.</a:t>
            </a:r>
          </a:p>
          <a:p>
            <a:pPr marL="0" marR="0" lvl="0" indent="0">
              <a:lnSpc>
                <a:spcPct val="115000"/>
              </a:lnSpc>
              <a:buNone/>
            </a:pPr>
            <a:r>
              <a:rPr lang="en-US" sz="1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TRISO</a:t>
            </a:r>
          </a:p>
          <a:p>
            <a:pPr marL="342900" marR="0" lvl="0" indent="-342900">
              <a:lnSpc>
                <a:spcPct val="115000"/>
              </a:lnSpc>
              <a:buFont typeface="Symbol" pitchFamily="2" charset="2"/>
              <a:buChar char=""/>
            </a:pPr>
            <a:r>
              <a:rPr lang="en-US" sz="1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Develop assessments for particle fuel transient experiments and separate effects tests</a:t>
            </a:r>
            <a:endParaRPr lang="en-US" sz="14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Symbol" pitchFamily="2" charset="2"/>
              <a:buChar char=""/>
            </a:pPr>
            <a:r>
              <a:rPr lang="en-US" sz="1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Implement user-friendly mortar debonding models for TRISO coating layers using Advanced Gas Reactor Program material property data and apply uncertainty quantification to begin to assess model adequacy and data needs</a:t>
            </a:r>
            <a:endParaRPr lang="en-US" sz="14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Symbol" pitchFamily="2" charset="2"/>
              <a:buChar char=""/>
            </a:pPr>
            <a:r>
              <a:rPr lang="en-US" sz="1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Update and refine TRISO assessment input files to better represent recent developments and to be consistent for TRISO simulations</a:t>
            </a:r>
            <a:endParaRPr lang="en-US" sz="14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Symbol" pitchFamily="2" charset="2"/>
              <a:buChar char=""/>
            </a:pPr>
            <a:r>
              <a:rPr lang="en-US" sz="1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As development work is completed, begin to assess thermal, mass, and particle-particle stress interactions at the compact scale to provide guidance for follow-on work focused on matrix performance</a:t>
            </a:r>
            <a:endParaRPr lang="en-US" sz="14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Symbol" pitchFamily="2" charset="2"/>
              <a:buChar char=""/>
            </a:pPr>
            <a:r>
              <a:rPr lang="en-US" sz="1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Complete expansion of the existing multiscale low-temperature Pd penetration model to account for high temperatures and Ag interactions, validate models against experimental data, and quantify uncertainties associated with its predictions</a:t>
            </a:r>
            <a:endParaRPr lang="en-US" sz="14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en-US" sz="1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Investigate high-temperature Pd-Ag-</a:t>
            </a:r>
            <a:r>
              <a:rPr lang="en-US" sz="1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SiC</a:t>
            </a:r>
            <a:r>
              <a:rPr lang="en-US" sz="1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interaction mechanisms using molecular dynamics and incorporate them into the Pd penetration phase-field model to predict accelerated fission product release from TRISO particles.</a:t>
            </a:r>
            <a:endParaRPr lang="en-US" sz="14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29382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458704"/>
      </p:ext>
    </p:extLst>
  </p:cSld>
  <p:clrMapOvr>
    <a:masterClrMapping/>
  </p:clrMapOvr>
</p:sld>
</file>

<file path=ppt/theme/theme1.xml><?xml version="1.0" encoding="utf-8"?>
<a:theme xmlns:a="http://schemas.openxmlformats.org/drawingml/2006/main" name="DOE Theme Colors">
  <a:themeElements>
    <a:clrScheme name="EITS Color Scheme">
      <a:dk1>
        <a:sysClr val="windowText" lastClr="000000"/>
      </a:dk1>
      <a:lt1>
        <a:sysClr val="window" lastClr="FFFFFF"/>
      </a:lt1>
      <a:dk2>
        <a:srgbClr val="121A1D"/>
      </a:dk2>
      <a:lt2>
        <a:srgbClr val="D2DBE0"/>
      </a:lt2>
      <a:accent1>
        <a:srgbClr val="003066"/>
      </a:accent1>
      <a:accent2>
        <a:srgbClr val="FFC416"/>
      </a:accent2>
      <a:accent3>
        <a:srgbClr val="004424"/>
      </a:accent3>
      <a:accent4>
        <a:srgbClr val="005496"/>
      </a:accent4>
      <a:accent5>
        <a:srgbClr val="90C853"/>
      </a:accent5>
      <a:accent6>
        <a:srgbClr val="466373"/>
      </a:accent6>
      <a:hlink>
        <a:srgbClr val="003279"/>
      </a:hlink>
      <a:folHlink>
        <a:srgbClr val="004BB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A37E96EC989942900B54ACB2A29844" ma:contentTypeVersion="4" ma:contentTypeDescription="Create a new document." ma:contentTypeScope="" ma:versionID="cb8f55f89174a9f1761ff8fca4f75e74">
  <xsd:schema xmlns:xsd="http://www.w3.org/2001/XMLSchema" xmlns:xs="http://www.w3.org/2001/XMLSchema" xmlns:p="http://schemas.microsoft.com/office/2006/metadata/properties" xmlns:ns2="617f3ddb-f9e0-43cb-bd74-cf55aa24f2e1" targetNamespace="http://schemas.microsoft.com/office/2006/metadata/properties" ma:root="true" ma:fieldsID="4c47a9a4a89c2571f4b901b84c60da16" ns2:_="">
    <xsd:import namespace="617f3ddb-f9e0-43cb-bd74-cf55aa24f2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7f3ddb-f9e0-43cb-bd74-cf55aa24f2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34DC236-E05B-4765-B448-1E669F9B269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044BF56-C799-47DE-B097-42D0AC3F8454}">
  <ds:schemaRefs>
    <ds:schemaRef ds:uri="http://www.w3.org/XML/1998/namespace"/>
    <ds:schemaRef ds:uri="http://purl.org/dc/dcmitype/"/>
    <ds:schemaRef ds:uri="http://purl.org/dc/terms/"/>
    <ds:schemaRef ds:uri="http://schemas.microsoft.com/office/2006/documentManagement/types"/>
    <ds:schemaRef ds:uri="http://schemas.microsoft.com/office/2006/metadata/properties"/>
    <ds:schemaRef ds:uri="eda238f6-4fe3-404e-a276-e07b17d386f3"/>
    <ds:schemaRef ds:uri="http://schemas.openxmlformats.org/package/2006/metadata/core-properties"/>
    <ds:schemaRef ds:uri="http://purl.org/dc/elements/1.1/"/>
    <ds:schemaRef ds:uri="8f44af2e-8a38-44cf-b457-90b087550117"/>
    <ds:schemaRef ds:uri="http://schemas.microsoft.com/office/infopath/2007/PartnerControls"/>
    <ds:schemaRef ds:uri="0a20205c-0631-4ff0-81c6-46eee12fe7e9"/>
    <ds:schemaRef ds:uri="55bb7a7b-ea7a-4bb0-b24a-d4297f0c0a93"/>
  </ds:schemaRefs>
</ds:datastoreItem>
</file>

<file path=customXml/itemProps3.xml><?xml version="1.0" encoding="utf-8"?>
<ds:datastoreItem xmlns:ds="http://schemas.openxmlformats.org/officeDocument/2006/customXml" ds:itemID="{BE1F7DB3-FEF4-41E5-89F5-F639FE4C73C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32420</TotalTime>
  <Words>338</Words>
  <Application>Microsoft Macintosh PowerPoint</Application>
  <PresentationFormat>Widescreen</PresentationFormat>
  <Paragraphs>29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Aptos</vt:lpstr>
      <vt:lpstr>Arial</vt:lpstr>
      <vt:lpstr>Arial Narrow</vt:lpstr>
      <vt:lpstr>Calibri</vt:lpstr>
      <vt:lpstr>Gill Sans MT</vt:lpstr>
      <vt:lpstr>Roboto</vt:lpstr>
      <vt:lpstr>STIX Two Text</vt:lpstr>
      <vt:lpstr>Symbol</vt:lpstr>
      <vt:lpstr>Times New Roman</vt:lpstr>
      <vt:lpstr>DOE Theme Colors</vt:lpstr>
      <vt:lpstr>NEAMS Annual Review: Micro Reactors, Fuels Overview</vt:lpstr>
      <vt:lpstr>Technical Area Overview</vt:lpstr>
      <vt:lpstr>Multi-scale fuel performance: BISON</vt:lpstr>
      <vt:lpstr>Milestones</vt:lpstr>
      <vt:lpstr>PowerPoint Presentation</vt:lpstr>
    </vt:vector>
  </TitlesOfParts>
  <Company>Booz Allen Hamilton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Tai, Jenny [USA]</dc:creator>
  <cp:lastModifiedBy>Stephen R. Novascone</cp:lastModifiedBy>
  <cp:revision>1773</cp:revision>
  <cp:lastPrinted>2018-02-05T23:05:47Z</cp:lastPrinted>
  <dcterms:created xsi:type="dcterms:W3CDTF">2013-06-03T19:45:25Z</dcterms:created>
  <dcterms:modified xsi:type="dcterms:W3CDTF">2025-05-12T14:59:26Z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0x01010086A37E96EC989942900B54ACB2A29844</vt:lpwstr>
  </property>
  <property fmtid="{D5CDD505-2E9C-101B-9397-08002B2CF9AE}" pid="3" name="MediaServiceImageTags">
    <vt:lpwstr/>
  </property>
</Properties>
</file>