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1"/>
  </p:notesMasterIdLst>
  <p:handoutMasterIdLst>
    <p:handoutMasterId r:id="rId12"/>
  </p:handoutMasterIdLst>
  <p:sldIdLst>
    <p:sldId id="636" r:id="rId5"/>
    <p:sldId id="645" r:id="rId6"/>
    <p:sldId id="259" r:id="rId7"/>
    <p:sldId id="639" r:id="rId8"/>
    <p:sldId id="646" r:id="rId9"/>
    <p:sldId id="643" r:id="rId10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0E1130"/>
    <a:srgbClr val="293340"/>
    <a:srgbClr val="213E9A"/>
    <a:srgbClr val="19204C"/>
    <a:srgbClr val="FEF5E8"/>
    <a:srgbClr val="595959"/>
    <a:srgbClr val="77933C"/>
    <a:srgbClr val="4F81BD"/>
    <a:srgbClr val="4E6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3" autoAdjust="0"/>
    <p:restoredTop sz="94692" autoAdjust="0"/>
  </p:normalViewPr>
  <p:slideViewPr>
    <p:cSldViewPr snapToObjects="1">
      <p:cViewPr varScale="1">
        <p:scale>
          <a:sx n="121" d="100"/>
          <a:sy n="121" d="100"/>
        </p:scale>
        <p:origin x="208" y="184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5/28/25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5/28/25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DB55-AACC-FB4C-B6E8-9C5E3F7D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2071"/>
            <a:ext cx="10800521" cy="11386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90B7B-7E5C-1349-BEED-ECF6D2E4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0522" cy="4351338"/>
          </a:xfrm>
        </p:spPr>
        <p:txBody>
          <a:bodyPr/>
          <a:lstStyle>
            <a:lvl1pPr>
              <a:buClr>
                <a:srgbClr val="21868A"/>
              </a:buClr>
              <a:defRPr sz="2800"/>
            </a:lvl1pPr>
            <a:lvl2pPr>
              <a:buClr>
                <a:srgbClr val="21868A"/>
              </a:buClr>
              <a:defRPr/>
            </a:lvl2pPr>
            <a:lvl3pPr>
              <a:buClr>
                <a:srgbClr val="21868A"/>
              </a:buClr>
              <a:defRPr/>
            </a:lvl3pPr>
            <a:lvl4pPr>
              <a:buClr>
                <a:srgbClr val="21868A"/>
              </a:buClr>
              <a:defRPr/>
            </a:lvl4pPr>
            <a:lvl5pPr>
              <a:buClr>
                <a:srgbClr val="21868A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10136-B951-074F-B4F6-757EF563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D37-9732-4DD4-80F8-1535C3D4B6D6}" type="datetime1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54FC9-D6F9-6949-9102-CB1AA2B8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DB3C-9A0E-444B-AE53-5BCA89C7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828A-80BF-5648-AD40-4F06A176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5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  <p:sldLayoutId id="2147483733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NEAMS Annual Review: Fast Reactors, Fuels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Stephen Novascone</a:t>
            </a:r>
          </a:p>
          <a:p>
            <a:r>
              <a:rPr lang="en-US" dirty="0"/>
              <a:t>Michael Cooper</a:t>
            </a:r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D121F-C1FF-ACB0-B81C-8F2ABDFC2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2133600"/>
            <a:ext cx="9575800" cy="3992564"/>
          </a:xfrm>
        </p:spPr>
        <p:txBody>
          <a:bodyPr/>
          <a:lstStyle/>
          <a:p>
            <a:pPr marL="0" indent="0">
              <a:buNone/>
            </a:pPr>
            <a:r>
              <a:rPr lang="en-US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The objective of the </a:t>
            </a:r>
            <a:r>
              <a:rPr lang="en-US" b="1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Fuels Technical Area 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is to deliver an integrated set of predictive computational tools for nuclear fuel performance analysis and characterization to </a:t>
            </a:r>
            <a:r>
              <a:rPr lang="en-US" b="1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enable timely qualification of new fuels and performance optimization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 The delivery vehicle is BISON.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95CAFE-40D0-A930-909B-5B8EBA4A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Area Overview</a:t>
            </a:r>
          </a:p>
        </p:txBody>
      </p:sp>
    </p:spTree>
    <p:extLst>
      <p:ext uri="{BB962C8B-B14F-4D97-AF65-F5344CB8AC3E}">
        <p14:creationId xmlns:p14="http://schemas.microsoft.com/office/powerpoint/2010/main" val="44753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23F8-21D2-EE4D-B48C-88C13C3C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800521" cy="1138617"/>
          </a:xfrm>
        </p:spPr>
        <p:txBody>
          <a:bodyPr>
            <a:normAutofit/>
          </a:bodyPr>
          <a:lstStyle/>
          <a:p>
            <a:r>
              <a:rPr lang="en-US" sz="3600" dirty="0"/>
              <a:t>Multi-scale fuel performance: BISON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5B94D-E09D-CB42-9108-769A9BE4F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481"/>
          <a:stretch/>
        </p:blipFill>
        <p:spPr>
          <a:xfrm>
            <a:off x="572778" y="4115544"/>
            <a:ext cx="2435468" cy="1824047"/>
          </a:xfrm>
          <a:prstGeom prst="rect">
            <a:avLst/>
          </a:prstGeom>
        </p:spPr>
      </p:pic>
      <p:pic>
        <p:nvPicPr>
          <p:cNvPr id="14" name="Picture 19" descr="pellettemp_cladmises_westpower_MPS.png">
            <a:extLst>
              <a:ext uri="{FF2B5EF4-FFF2-40B4-BE49-F238E27FC236}">
                <a16:creationId xmlns:a16="http://schemas.microsoft.com/office/drawing/2014/main" id="{68E71EF3-7504-3441-948F-9D007A23D1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9027563" y="810506"/>
            <a:ext cx="2959889" cy="166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78B271-D98A-F849-9DFD-E1CFD04E9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975" y="1366037"/>
            <a:ext cx="6292524" cy="2517010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53796155-D359-4E42-931F-EAABC15C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3703" y="3936043"/>
            <a:ext cx="16266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Gill Sans MT" charset="0"/>
                <a:ea typeface="Gill Sans MT" charset="0"/>
                <a:cs typeface="Gill Sans MT" charset="0"/>
              </a:rPr>
              <a:t>Marmot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C8E325-A932-5743-B9CA-EE37950D510A}"/>
              </a:ext>
            </a:extLst>
          </p:cNvPr>
          <p:cNvSpPr txBox="1"/>
          <p:nvPr/>
        </p:nvSpPr>
        <p:spPr>
          <a:xfrm>
            <a:off x="1029600" y="695514"/>
            <a:ext cx="7192660" cy="956836"/>
          </a:xfrm>
          <a:prstGeom prst="rect">
            <a:avLst/>
          </a:prstGeom>
        </p:spPr>
        <p:txBody>
          <a:bodyPr vert="horz" wrap="square" lIns="76200" tIns="38100" rIns="76200" bIns="38100" rtlCol="0">
            <a:normAutofit fontScale="77500" lnSpcReduction="20000"/>
          </a:bodyPr>
          <a:lstStyle/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Fuel performance modeling supported by multiscale studies of cladding and fuel</a:t>
            </a:r>
          </a:p>
          <a:p>
            <a:pPr marL="342900" marR="0" lvl="0" indent="-34290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Multi-dimensional engineering scale assessment of new fuel forms</a:t>
            </a:r>
          </a:p>
          <a:p>
            <a:pPr marL="342900" marR="0" lvl="0" indent="-34290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Mesoscale material development for prediction of microstructure evolution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6484F1-3B94-FE41-960E-B842BEE0A63C}"/>
              </a:ext>
            </a:extLst>
          </p:cNvPr>
          <p:cNvSpPr txBox="1"/>
          <p:nvPr/>
        </p:nvSpPr>
        <p:spPr>
          <a:xfrm>
            <a:off x="2057816" y="2592719"/>
            <a:ext cx="0" cy="0"/>
          </a:xfrm>
          <a:prstGeom prst="rect">
            <a:avLst/>
          </a:prstGeom>
        </p:spPr>
        <p:txBody>
          <a:bodyPr vert="horz" wrap="none" lIns="76200" tIns="38100" rIns="76200" bIns="38100" rtlCol="0">
            <a:normAutofit fontScale="25000" lnSpcReduction="20000"/>
          </a:bodyPr>
          <a:lstStyle/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3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448790-8DCF-1D4C-88B2-10E3B2FAD175}"/>
              </a:ext>
            </a:extLst>
          </p:cNvPr>
          <p:cNvSpPr txBox="1"/>
          <p:nvPr/>
        </p:nvSpPr>
        <p:spPr>
          <a:xfrm>
            <a:off x="422522" y="2413189"/>
            <a:ext cx="2372911" cy="1471960"/>
          </a:xfrm>
          <a:prstGeom prst="rect">
            <a:avLst/>
          </a:prstGeom>
        </p:spPr>
        <p:txBody>
          <a:bodyPr vert="horz" wrap="square" lIns="76200" tIns="38100" rIns="76200" bIns="38100" rtlCol="0">
            <a:normAutofit/>
          </a:bodyPr>
          <a:lstStyle/>
          <a:p>
            <a:pPr marL="0" marR="0" lvl="0" indent="0" algn="r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Insight gained at lower length scales incorporated into BISON via constitutive equations, models, parameters, etc.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99CCDD-EE1A-AF43-99E1-574494520275}"/>
              </a:ext>
            </a:extLst>
          </p:cNvPr>
          <p:cNvSpPr txBox="1"/>
          <p:nvPr/>
        </p:nvSpPr>
        <p:spPr>
          <a:xfrm>
            <a:off x="344592" y="6574413"/>
            <a:ext cx="4951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Points of contact: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Stephen Novascone (INL),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Michael Cooper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(LANL)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F5019C-57BB-D34D-B45B-491241F08949}"/>
              </a:ext>
            </a:extLst>
          </p:cNvPr>
          <p:cNvSpPr txBox="1"/>
          <p:nvPr/>
        </p:nvSpPr>
        <p:spPr bwMode="auto">
          <a:xfrm>
            <a:off x="831090" y="5985346"/>
            <a:ext cx="171296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3D Fuel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24A09-F562-380F-689C-A260A3CC3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930" y="3915094"/>
            <a:ext cx="3528100" cy="2679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28BC2E-D272-8457-5718-80D705DA301D}"/>
              </a:ext>
            </a:extLst>
          </p:cNvPr>
          <p:cNvSpPr txBox="1"/>
          <p:nvPr/>
        </p:nvSpPr>
        <p:spPr>
          <a:xfrm>
            <a:off x="8037122" y="4123283"/>
            <a:ext cx="14966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TRISO fuel is a particular fuel form of emphasis given it’s use in GCR, FHR and some micro reactors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265BF8ED-5F60-ACD2-7933-CA6CAF781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7745" y="3333058"/>
            <a:ext cx="16266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Gill Sans MT" charset="0"/>
                <a:ea typeface="Gill Sans MT" charset="0"/>
                <a:cs typeface="Gill Sans MT" charset="0"/>
              </a:rPr>
              <a:t>BISON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A630ECBD-C91D-46E3-5630-FC8F9E0D9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7744" y="4539028"/>
            <a:ext cx="16266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Gill Sans MT" charset="0"/>
                <a:ea typeface="Gill Sans MT" charset="0"/>
                <a:cs typeface="Gill Sans MT" charset="0"/>
              </a:rPr>
              <a:t>MOOSE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AEA54B97-5FE0-35FB-4C23-E47A74B6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2272" y="5142013"/>
            <a:ext cx="17740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Gill Sans MT" charset="0"/>
                <a:ea typeface="Gill Sans MT" charset="0"/>
                <a:cs typeface="Gill Sans MT" charset="0"/>
              </a:rPr>
              <a:t>MOOSE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chemeClr val="accent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Gill Sans MT" charset="0"/>
                <a:cs typeface="Gill Sans MT" charset="0"/>
              </a:rPr>
              <a:t>Stochastic Tools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5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FAB7-A466-1A2B-A2D9-85E7287E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4A00-AAA7-5925-98B6-A82768BD137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UN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Finish development, test and then demonstrate new baseline fuel performance capability for UN fuel swelling models under steady-state and transient conditions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Provide code review and merge support for UN models from LANL.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endParaRPr lang="en-US" sz="16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buNone/>
            </a:pPr>
            <a:r>
              <a:rPr lang="en-US" sz="16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Metallic</a:t>
            </a:r>
            <a:endParaRPr lang="en-US" sz="16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Establish a New BISON-FIPD Integration Powered Assessment Case to Support BISON High-Burnup Fuel-Cladding Mechanical Interaction and Cladding Deformation Models V&amp;V 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Implementation and assessment of multi-scale mechanistic cladding-side FCCI model for use in liquid metal fast reactors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Coordinate activities to extend baseline metallic fuel capability to include the effect of FCCI and FIPD input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VTB Model Implementation for X447-DP11 with BISON-FIPD Integration Features and X447 Assessment Case Improvement (including HT9 ROM)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2938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CA3CB-0C03-3A67-D813-80E338D09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A84A5-9B26-9597-D781-FDA036DD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E14CA-19A2-DE13-2747-28A30CE9245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55562" indent="-342900">
              <a:lnSpc>
                <a:spcPct val="115000"/>
              </a:lnSpc>
              <a:spcAft>
                <a:spcPts val="800"/>
              </a:spcAft>
            </a:pPr>
            <a:r>
              <a:rPr lang="en-US" kern="0" dirty="0">
                <a:solidFill>
                  <a:srgbClr val="000000"/>
                </a:solidFill>
                <a:cs typeface="Times New Roman" panose="02020603050405020304" pitchFamily="18" charset="0"/>
              </a:rPr>
              <a:t>Continue FCCI work and extend to actinide content</a:t>
            </a:r>
          </a:p>
          <a:p>
            <a:pPr marL="55562" indent="-342900">
              <a:lnSpc>
                <a:spcPct val="115000"/>
              </a:lnSpc>
              <a:spcAft>
                <a:spcPts val="800"/>
              </a:spcAft>
            </a:pPr>
            <a:r>
              <a:rPr lang="en-US" kern="0" dirty="0">
                <a:solidFill>
                  <a:srgbClr val="000000"/>
                </a:solidFill>
                <a:cs typeface="Times New Roman" panose="02020603050405020304" pitchFamily="18" charset="0"/>
              </a:rPr>
              <a:t>Combine FCCI and HT9 ROM to perform rupture simulations</a:t>
            </a:r>
          </a:p>
          <a:p>
            <a:pPr marL="55562" indent="-342900">
              <a:lnSpc>
                <a:spcPct val="115000"/>
              </a:lnSpc>
              <a:spcAft>
                <a:spcPts val="800"/>
              </a:spcAft>
            </a:pPr>
            <a:r>
              <a:rPr lang="en-US" kern="0" dirty="0">
                <a:solidFill>
                  <a:srgbClr val="000000"/>
                </a:solidFill>
                <a:cs typeface="Times New Roman" panose="02020603050405020304" pitchFamily="18" charset="0"/>
              </a:rPr>
              <a:t>Open to input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4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eda238f6-4fe3-404e-a276-e07b17d386f3"/>
    <ds:schemaRef ds:uri="http://schemas.openxmlformats.org/package/2006/metadata/core-properties"/>
    <ds:schemaRef ds:uri="http://purl.org/dc/elements/1.1/"/>
    <ds:schemaRef ds:uri="8f44af2e-8a38-44cf-b457-90b087550117"/>
    <ds:schemaRef ds:uri="http://schemas.microsoft.com/office/infopath/2007/PartnerControls"/>
    <ds:schemaRef ds:uri="0a20205c-0631-4ff0-81c6-46eee12fe7e9"/>
    <ds:schemaRef ds:uri="55bb7a7b-ea7a-4bb0-b24a-d4297f0c0a93"/>
  </ds:schemaRefs>
</ds:datastoreItem>
</file>

<file path=customXml/itemProps3.xml><?xml version="1.0" encoding="utf-8"?>
<ds:datastoreItem xmlns:ds="http://schemas.openxmlformats.org/officeDocument/2006/customXml" ds:itemID="{E7783E57-2BEA-4146-952D-42024220E55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32378</TotalTime>
  <Words>284</Words>
  <Application>Microsoft Macintosh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Calibri</vt:lpstr>
      <vt:lpstr>Gill Sans MT</vt:lpstr>
      <vt:lpstr>Roboto</vt:lpstr>
      <vt:lpstr>STIX Two Text</vt:lpstr>
      <vt:lpstr>Symbol</vt:lpstr>
      <vt:lpstr>Times New Roman</vt:lpstr>
      <vt:lpstr>DOE Theme Colors</vt:lpstr>
      <vt:lpstr>NEAMS Annual Review: Fast Reactors, Fuels Overview</vt:lpstr>
      <vt:lpstr>Technical Area Overview</vt:lpstr>
      <vt:lpstr>Multi-scale fuel performance: BISON</vt:lpstr>
      <vt:lpstr>Milestones</vt:lpstr>
      <vt:lpstr>Looking ahead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Stephen R. Novascone</cp:lastModifiedBy>
  <cp:revision>1775</cp:revision>
  <cp:lastPrinted>2018-02-05T23:05:47Z</cp:lastPrinted>
  <dcterms:created xsi:type="dcterms:W3CDTF">2013-06-03T19:45:25Z</dcterms:created>
  <dcterms:modified xsi:type="dcterms:W3CDTF">2025-05-28T19:52:24Z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