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4"/>
  </p:notesMasterIdLst>
  <p:handoutMasterIdLst>
    <p:handoutMasterId r:id="rId15"/>
  </p:handoutMasterIdLst>
  <p:sldIdLst>
    <p:sldId id="636" r:id="rId5"/>
    <p:sldId id="640" r:id="rId6"/>
    <p:sldId id="259" r:id="rId7"/>
    <p:sldId id="648" r:id="rId8"/>
    <p:sldId id="639" r:id="rId9"/>
    <p:sldId id="645" r:id="rId10"/>
    <p:sldId id="646" r:id="rId11"/>
    <p:sldId id="647" r:id="rId12"/>
    <p:sldId id="643" r:id="rId13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6BE"/>
    <a:srgbClr val="92CC7D"/>
    <a:srgbClr val="87BF74"/>
    <a:srgbClr val="A1A1A1"/>
    <a:srgbClr val="0E1130"/>
    <a:srgbClr val="293340"/>
    <a:srgbClr val="213E9A"/>
    <a:srgbClr val="19204C"/>
    <a:srgbClr val="FEF5E8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90" autoAdjust="0"/>
    <p:restoredTop sz="94692" autoAdjust="0"/>
  </p:normalViewPr>
  <p:slideViewPr>
    <p:cSldViewPr snapToObjects="1">
      <p:cViewPr varScale="1">
        <p:scale>
          <a:sx n="118" d="100"/>
          <a:sy n="118" d="100"/>
        </p:scale>
        <p:origin x="224" y="272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5/28/25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5/28/25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DB55-AACC-FB4C-B6E8-9C5E3F7D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2071"/>
            <a:ext cx="10800521" cy="11386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90B7B-7E5C-1349-BEED-ECF6D2E4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0522" cy="4351338"/>
          </a:xfrm>
        </p:spPr>
        <p:txBody>
          <a:bodyPr/>
          <a:lstStyle>
            <a:lvl1pPr>
              <a:buClr>
                <a:srgbClr val="21868A"/>
              </a:buClr>
              <a:defRPr sz="2800"/>
            </a:lvl1pPr>
            <a:lvl2pPr>
              <a:buClr>
                <a:srgbClr val="21868A"/>
              </a:buClr>
              <a:defRPr/>
            </a:lvl2pPr>
            <a:lvl3pPr>
              <a:buClr>
                <a:srgbClr val="21868A"/>
              </a:buClr>
              <a:defRPr/>
            </a:lvl3pPr>
            <a:lvl4pPr>
              <a:buClr>
                <a:srgbClr val="21868A"/>
              </a:buClr>
              <a:defRPr/>
            </a:lvl4pPr>
            <a:lvl5pPr>
              <a:buClr>
                <a:srgbClr val="21868A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10136-B951-074F-B4F6-757EF563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D37-9732-4DD4-80F8-1535C3D4B6D6}" type="datetime1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54FC9-D6F9-6949-9102-CB1AA2B8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DB3C-9A0E-444B-AE53-5BCA89C7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828A-80BF-5648-AD40-4F06A176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4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31" r:id="rId4"/>
    <p:sldLayoutId id="2147483732" r:id="rId5"/>
    <p:sldLayoutId id="2147483733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NEAMS Annual Review: Light Water Reactors, Fuels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Stephen Novascone</a:t>
            </a:r>
          </a:p>
          <a:p>
            <a:r>
              <a:rPr lang="en-US" dirty="0"/>
              <a:t>Michael Cooper</a:t>
            </a:r>
          </a:p>
        </p:txBody>
      </p:sp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D121F-C1FF-ACB0-B81C-8F2ABDFC2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2133600"/>
            <a:ext cx="9575800" cy="3992564"/>
          </a:xfrm>
        </p:spPr>
        <p:txBody>
          <a:bodyPr/>
          <a:lstStyle/>
          <a:p>
            <a:pPr marL="0" indent="0">
              <a:buNone/>
            </a:pPr>
            <a:r>
              <a:rPr lang="en-US" b="0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The objective of the </a:t>
            </a:r>
            <a:r>
              <a:rPr lang="en-US" b="1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Fuels Technical Area 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is to deliver an integrated set of predictive computational tools for nuclear fuel performance analysis and characterization to </a:t>
            </a:r>
            <a:r>
              <a:rPr lang="en-US" b="1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enable timely qualification of new fuels and performance optimization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 The delivery vehicle is BISON.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95CAFE-40D0-A930-909B-5B8EBA4A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Area Overview</a:t>
            </a:r>
          </a:p>
        </p:txBody>
      </p:sp>
    </p:spTree>
    <p:extLst>
      <p:ext uri="{BB962C8B-B14F-4D97-AF65-F5344CB8AC3E}">
        <p14:creationId xmlns:p14="http://schemas.microsoft.com/office/powerpoint/2010/main" val="327217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23F8-21D2-EE4D-B48C-88C13C3C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800521" cy="1138617"/>
          </a:xfrm>
        </p:spPr>
        <p:txBody>
          <a:bodyPr>
            <a:normAutofit/>
          </a:bodyPr>
          <a:lstStyle/>
          <a:p>
            <a:r>
              <a:rPr lang="en-US" sz="3600" dirty="0"/>
              <a:t>Multi-scale fuel performance: BISON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5B94D-E09D-CB42-9108-769A9BE4F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481"/>
          <a:stretch/>
        </p:blipFill>
        <p:spPr>
          <a:xfrm>
            <a:off x="2068619" y="4166438"/>
            <a:ext cx="2435468" cy="1824047"/>
          </a:xfrm>
          <a:prstGeom prst="rect">
            <a:avLst/>
          </a:prstGeom>
        </p:spPr>
      </p:pic>
      <p:pic>
        <p:nvPicPr>
          <p:cNvPr id="14" name="Picture 19" descr="pellettemp_cladmises_westpower_MPS.png">
            <a:extLst>
              <a:ext uri="{FF2B5EF4-FFF2-40B4-BE49-F238E27FC236}">
                <a16:creationId xmlns:a16="http://schemas.microsoft.com/office/drawing/2014/main" id="{68E71EF3-7504-3441-948F-9D007A23D1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9697532" y="810932"/>
            <a:ext cx="2959889" cy="166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78B271-D98A-F849-9DFD-E1CFD04E9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944" y="1366463"/>
            <a:ext cx="6292524" cy="2517010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53796155-D359-4E42-931F-EAABC15C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5345" y="3180658"/>
            <a:ext cx="16266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Gill Sans MT" charset="0"/>
                <a:ea typeface="Gill Sans MT" charset="0"/>
                <a:cs typeface="Gill Sans MT" charset="0"/>
              </a:rPr>
              <a:t>BISON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C8E325-A932-5743-B9CA-EE37950D510A}"/>
              </a:ext>
            </a:extLst>
          </p:cNvPr>
          <p:cNvSpPr txBox="1"/>
          <p:nvPr/>
        </p:nvSpPr>
        <p:spPr>
          <a:xfrm>
            <a:off x="694944" y="1182067"/>
            <a:ext cx="7192660" cy="956836"/>
          </a:xfrm>
          <a:prstGeom prst="rect">
            <a:avLst/>
          </a:prstGeom>
        </p:spPr>
        <p:txBody>
          <a:bodyPr vert="horz" wrap="square" lIns="76200" tIns="38100" rIns="76200" bIns="38100" rtlCol="0">
            <a:normAutofit fontScale="77500" lnSpcReduction="20000"/>
          </a:bodyPr>
          <a:lstStyle/>
          <a:p>
            <a:pPr marL="0" marR="0" lvl="0" indent="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Fuel performance modeling supported by multiscale studies of cladding and fuel</a:t>
            </a:r>
          </a:p>
          <a:p>
            <a:pPr marL="342900" marR="0" lvl="0" indent="-34290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Multi-dimensional engineering scale assessment of new fuel forms</a:t>
            </a:r>
          </a:p>
          <a:p>
            <a:pPr marL="342900" marR="0" lvl="0" indent="-34290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Mesoscale material development for prediction of microstructure evolution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6484F1-3B94-FE41-960E-B842BEE0A63C}"/>
              </a:ext>
            </a:extLst>
          </p:cNvPr>
          <p:cNvSpPr txBox="1"/>
          <p:nvPr/>
        </p:nvSpPr>
        <p:spPr>
          <a:xfrm>
            <a:off x="2057816" y="2592719"/>
            <a:ext cx="0" cy="0"/>
          </a:xfrm>
          <a:prstGeom prst="rect">
            <a:avLst/>
          </a:prstGeom>
        </p:spPr>
        <p:txBody>
          <a:bodyPr vert="horz" wrap="none" lIns="76200" tIns="38100" rIns="76200" bIns="38100" rtlCol="0">
            <a:normAutofit fontScale="25000" lnSpcReduction="20000"/>
          </a:bodyPr>
          <a:lstStyle/>
          <a:p>
            <a:pPr marL="0" marR="0" lvl="0" indent="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3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448790-8DCF-1D4C-88B2-10E3B2FAD175}"/>
              </a:ext>
            </a:extLst>
          </p:cNvPr>
          <p:cNvSpPr txBox="1"/>
          <p:nvPr/>
        </p:nvSpPr>
        <p:spPr>
          <a:xfrm>
            <a:off x="1918363" y="2464083"/>
            <a:ext cx="2372911" cy="1471960"/>
          </a:xfrm>
          <a:prstGeom prst="rect">
            <a:avLst/>
          </a:prstGeom>
        </p:spPr>
        <p:txBody>
          <a:bodyPr vert="horz" wrap="square" lIns="76200" tIns="38100" rIns="76200" bIns="38100" rtlCol="0">
            <a:normAutofit/>
          </a:bodyPr>
          <a:lstStyle/>
          <a:p>
            <a:pPr marL="0" marR="0" lvl="0" indent="0" algn="r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Insight gained at lower length scales incorporated into BISON via constitutive equations, models, parameters, etc.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99CCDD-EE1A-AF43-99E1-574494520275}"/>
              </a:ext>
            </a:extLst>
          </p:cNvPr>
          <p:cNvSpPr txBox="1"/>
          <p:nvPr/>
        </p:nvSpPr>
        <p:spPr>
          <a:xfrm>
            <a:off x="344592" y="6574413"/>
            <a:ext cx="4951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Points of contact: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Stephen Novascone (INL), Michael Cooper (LANL)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F5019C-57BB-D34D-B45B-491241F08949}"/>
              </a:ext>
            </a:extLst>
          </p:cNvPr>
          <p:cNvSpPr txBox="1"/>
          <p:nvPr/>
        </p:nvSpPr>
        <p:spPr bwMode="auto">
          <a:xfrm>
            <a:off x="2326931" y="6036240"/>
            <a:ext cx="171296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3D Fuel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24A09-F562-380F-689C-A260A3CC3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899" y="3915520"/>
            <a:ext cx="3528100" cy="2679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28BC2E-D272-8457-5718-80D705DA301D}"/>
              </a:ext>
            </a:extLst>
          </p:cNvPr>
          <p:cNvSpPr txBox="1"/>
          <p:nvPr/>
        </p:nvSpPr>
        <p:spPr>
          <a:xfrm>
            <a:off x="8707091" y="4123709"/>
            <a:ext cx="14966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TRISO fuel is a particular fuel form of emphasis given it’s use in GCR, FHR and some micro reactors</a:t>
            </a:r>
          </a:p>
        </p:txBody>
      </p:sp>
    </p:spTree>
    <p:extLst>
      <p:ext uri="{BB962C8B-B14F-4D97-AF65-F5344CB8AC3E}">
        <p14:creationId xmlns:p14="http://schemas.microsoft.com/office/powerpoint/2010/main" val="287345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29B71-B96D-A8D2-C9D4-F4C54213D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AI-generated content may be incorrect.">
            <a:extLst>
              <a:ext uri="{FF2B5EF4-FFF2-40B4-BE49-F238E27FC236}">
                <a16:creationId xmlns:a16="http://schemas.microsoft.com/office/drawing/2014/main" id="{1866949E-0F4D-BEB5-E637-2297F52ADE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047" r="38520" b="14607"/>
          <a:stretch/>
        </p:blipFill>
        <p:spPr>
          <a:xfrm>
            <a:off x="6087313" y="2355173"/>
            <a:ext cx="1918924" cy="3810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BBC78BF-5B3F-5427-BD06-B086B75DB60F}"/>
              </a:ext>
            </a:extLst>
          </p:cNvPr>
          <p:cNvSpPr/>
          <p:nvPr/>
        </p:nvSpPr>
        <p:spPr>
          <a:xfrm>
            <a:off x="6087314" y="2443041"/>
            <a:ext cx="1616453" cy="2835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E4484-C6CB-82B6-D8AC-1A97C91F9D07}"/>
              </a:ext>
            </a:extLst>
          </p:cNvPr>
          <p:cNvSpPr txBox="1"/>
          <p:nvPr/>
        </p:nvSpPr>
        <p:spPr>
          <a:xfrm>
            <a:off x="6343759" y="274312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Pellet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0D9470-DD4A-D8D7-E845-AE3E2B163F82}"/>
              </a:ext>
            </a:extLst>
          </p:cNvPr>
          <p:cNvSpPr/>
          <p:nvPr/>
        </p:nvSpPr>
        <p:spPr>
          <a:xfrm>
            <a:off x="6254959" y="3460073"/>
            <a:ext cx="1294077" cy="2104936"/>
          </a:xfrm>
          <a:prstGeom prst="rect">
            <a:avLst/>
          </a:prstGeom>
          <a:solidFill>
            <a:srgbClr val="92CC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C1AE1E-39A0-1D90-EC98-E20D08A6EFE8}"/>
              </a:ext>
            </a:extLst>
          </p:cNvPr>
          <p:cNvSpPr/>
          <p:nvPr/>
        </p:nvSpPr>
        <p:spPr>
          <a:xfrm>
            <a:off x="6236368" y="3760155"/>
            <a:ext cx="783903" cy="2104936"/>
          </a:xfrm>
          <a:prstGeom prst="rect">
            <a:avLst/>
          </a:prstGeom>
          <a:solidFill>
            <a:srgbClr val="92CC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4A3116-05AF-2054-72E1-F6C62DB8AD6A}"/>
              </a:ext>
            </a:extLst>
          </p:cNvPr>
          <p:cNvSpPr/>
          <p:nvPr/>
        </p:nvSpPr>
        <p:spPr>
          <a:xfrm>
            <a:off x="6331159" y="4662887"/>
            <a:ext cx="1294077" cy="185172"/>
          </a:xfrm>
          <a:prstGeom prst="rect">
            <a:avLst/>
          </a:prstGeom>
          <a:solidFill>
            <a:srgbClr val="92CC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0DB3C8-6E9B-3377-E93E-F7B258C4E6BD}"/>
              </a:ext>
            </a:extLst>
          </p:cNvPr>
          <p:cNvSpPr/>
          <p:nvPr/>
        </p:nvSpPr>
        <p:spPr>
          <a:xfrm>
            <a:off x="7777636" y="2888573"/>
            <a:ext cx="228601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B35DAA-D078-3975-5BCC-1B226B9A7661}"/>
              </a:ext>
            </a:extLst>
          </p:cNvPr>
          <p:cNvSpPr/>
          <p:nvPr/>
        </p:nvSpPr>
        <p:spPr>
          <a:xfrm>
            <a:off x="7625236" y="4662887"/>
            <a:ext cx="152400" cy="185172"/>
          </a:xfrm>
          <a:prstGeom prst="rect">
            <a:avLst/>
          </a:prstGeom>
          <a:noFill/>
          <a:ln w="317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2C2E06-F3DB-3EF1-F5FC-E80B330E3D33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777636" y="4411833"/>
            <a:ext cx="490064" cy="34364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E6892B5-E12B-5559-DC22-318AD4BA930F}"/>
              </a:ext>
            </a:extLst>
          </p:cNvPr>
          <p:cNvSpPr/>
          <p:nvPr/>
        </p:nvSpPr>
        <p:spPr>
          <a:xfrm>
            <a:off x="7512854" y="3590871"/>
            <a:ext cx="152400" cy="185172"/>
          </a:xfrm>
          <a:prstGeom prst="rect">
            <a:avLst/>
          </a:prstGeom>
          <a:noFill/>
          <a:ln w="317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DB327D-7DDA-24BF-B378-95DEFF1CF14A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7665254" y="3526674"/>
            <a:ext cx="567227" cy="156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E0C46B9-93C6-8D11-ECF3-753E18228361}"/>
              </a:ext>
            </a:extLst>
          </p:cNvPr>
          <p:cNvSpPr/>
          <p:nvPr/>
        </p:nvSpPr>
        <p:spPr>
          <a:xfrm>
            <a:off x="8192931" y="2902806"/>
            <a:ext cx="3822700" cy="8001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48DCFA2-CB37-85D4-82F3-F58DFD602984}"/>
              </a:ext>
            </a:extLst>
          </p:cNvPr>
          <p:cNvSpPr/>
          <p:nvPr/>
        </p:nvSpPr>
        <p:spPr>
          <a:xfrm>
            <a:off x="8149733" y="3775302"/>
            <a:ext cx="3822700" cy="93507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4627324-E532-C6F2-47FF-90D3E499C83C}"/>
              </a:ext>
            </a:extLst>
          </p:cNvPr>
          <p:cNvSpPr/>
          <p:nvPr/>
        </p:nvSpPr>
        <p:spPr>
          <a:xfrm>
            <a:off x="8024828" y="4773755"/>
            <a:ext cx="3822700" cy="73989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82982BF-D80B-4143-37CE-B6294FFCA300}"/>
              </a:ext>
            </a:extLst>
          </p:cNvPr>
          <p:cNvSpPr/>
          <p:nvPr/>
        </p:nvSpPr>
        <p:spPr>
          <a:xfrm>
            <a:off x="8006237" y="5579278"/>
            <a:ext cx="3822700" cy="73989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E7D8D0-BF92-57D2-A6F1-719EBEB51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00" y="1432718"/>
            <a:ext cx="5461000" cy="3992564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Uncertainties and deficiencies in fuels models result in a need for larger safety margins that limit efficiency of reactor operation and fuel design</a:t>
            </a:r>
          </a:p>
          <a:p>
            <a:pPr marL="0" indent="0">
              <a:buNone/>
            </a:pPr>
            <a:r>
              <a:rPr lang="en-US" sz="1800" b="0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Develop tools and models that improve the prediction of fuel behavior during </a:t>
            </a:r>
            <a:r>
              <a:rPr lang="en-US" sz="1800" b="1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time at temperature </a:t>
            </a:r>
            <a:r>
              <a:rPr lang="en-US" sz="1800" b="0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and </a:t>
            </a:r>
            <a:r>
              <a:rPr lang="en-US" sz="1800" b="1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LOCA</a:t>
            </a:r>
            <a:r>
              <a:rPr lang="en-US" sz="1800" b="0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scenarios to support </a:t>
            </a:r>
            <a:r>
              <a:rPr lang="en-US" sz="1800" b="1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power uprates </a:t>
            </a:r>
            <a:r>
              <a:rPr lang="en-US" sz="1800" b="0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and </a:t>
            </a:r>
            <a:r>
              <a:rPr lang="en-US" sz="1800" b="1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higher burnups:</a:t>
            </a:r>
          </a:p>
          <a:p>
            <a:r>
              <a:rPr lang="en-US" sz="1800" dirty="0">
                <a:solidFill>
                  <a:srgbClr val="666666"/>
                </a:solidFill>
                <a:latin typeface="Roboto" panose="02000000000000000000" pitchFamily="2" charset="0"/>
              </a:rPr>
              <a:t>Fuel and cladding microstructural, geometric and stress state leading to event</a:t>
            </a:r>
          </a:p>
          <a:p>
            <a:r>
              <a:rPr lang="en-US" sz="1800" dirty="0">
                <a:solidFill>
                  <a:srgbClr val="666666"/>
                </a:solidFill>
                <a:latin typeface="Roboto" panose="02000000000000000000" pitchFamily="2" charset="0"/>
              </a:rPr>
              <a:t>Then, evolution during accident or anticipated operating occurrence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666666"/>
                </a:solidFill>
                <a:latin typeface="Roboto" panose="02000000000000000000" pitchFamily="2" charset="0"/>
              </a:rPr>
              <a:t>Advanced models are designed to support reducing uncertainties in predictions of these behaviors by capturing underlying mechanisms at play to give more accurate description of behavior</a:t>
            </a:r>
          </a:p>
          <a:p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D552DA-0AC5-D5DE-F098-57327E33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water reactors key areas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974C4-CD10-F28F-323A-743B5EC3F87E}"/>
              </a:ext>
            </a:extLst>
          </p:cNvPr>
          <p:cNvSpPr txBox="1"/>
          <p:nvPr/>
        </p:nvSpPr>
        <p:spPr>
          <a:xfrm>
            <a:off x="8227550" y="5621973"/>
            <a:ext cx="370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Pellet geometry and mechanical property changes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43D2EF-B913-B89D-8DD5-F22DDA40085C}"/>
              </a:ext>
            </a:extLst>
          </p:cNvPr>
          <p:cNvSpPr txBox="1"/>
          <p:nvPr/>
        </p:nvSpPr>
        <p:spPr>
          <a:xfrm>
            <a:off x="8143871" y="4815725"/>
            <a:ext cx="342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Fission gas release (transient and steady state)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6126B4-89DC-4CA6-7C88-C6CFE335619E}"/>
              </a:ext>
            </a:extLst>
          </p:cNvPr>
          <p:cNvSpPr txBox="1"/>
          <p:nvPr/>
        </p:nvSpPr>
        <p:spPr>
          <a:xfrm rot="5400000">
            <a:off x="7039173" y="318122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B66BE"/>
                </a:solidFill>
              </a:rPr>
              <a:t>Cladding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17CCFD-E79B-B2DE-1EFA-A1AD9763F340}"/>
              </a:ext>
            </a:extLst>
          </p:cNvPr>
          <p:cNvSpPr txBox="1"/>
          <p:nvPr/>
        </p:nvSpPr>
        <p:spPr>
          <a:xfrm>
            <a:off x="8163657" y="3784793"/>
            <a:ext cx="3910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Cladding mechanical properties governing strain evolution (steady state and accident -&gt; rupture)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26AD8A-AB4D-A958-AFE3-4D38C0898E8A}"/>
              </a:ext>
            </a:extLst>
          </p:cNvPr>
          <p:cNvSpPr txBox="1"/>
          <p:nvPr/>
        </p:nvSpPr>
        <p:spPr>
          <a:xfrm>
            <a:off x="8219971" y="2979691"/>
            <a:ext cx="391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Pellet-clad mechanical interactions, bonding, axial gas communication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DB71CD-0194-C577-EE21-2088E8A51926}"/>
              </a:ext>
            </a:extLst>
          </p:cNvPr>
          <p:cNvSpPr/>
          <p:nvPr/>
        </p:nvSpPr>
        <p:spPr>
          <a:xfrm>
            <a:off x="5562600" y="1362665"/>
            <a:ext cx="6527800" cy="1036978"/>
          </a:xfrm>
          <a:prstGeom prst="roundRect">
            <a:avLst/>
          </a:prstGeom>
          <a:solidFill>
            <a:srgbClr val="FFFF00"/>
          </a:solidFill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718407-AD43-44F5-FF91-A4040D8910AE}"/>
              </a:ext>
            </a:extLst>
          </p:cNvPr>
          <p:cNvSpPr txBox="1"/>
          <p:nvPr/>
        </p:nvSpPr>
        <p:spPr>
          <a:xfrm>
            <a:off x="5602548" y="1395588"/>
            <a:ext cx="652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Models designed to capture important mechanisms for fuel/cladding behaviors that relate the specific operating history of the fuel to its behavior during accident or occurrence</a:t>
            </a:r>
          </a:p>
        </p:txBody>
      </p:sp>
      <p:pic>
        <p:nvPicPr>
          <p:cNvPr id="40" name="Picture 39" descr="Diagram&#10;&#10;AI-generated content may be incorrect.">
            <a:extLst>
              <a:ext uri="{FF2B5EF4-FFF2-40B4-BE49-F238E27FC236}">
                <a16:creationId xmlns:a16="http://schemas.microsoft.com/office/drawing/2014/main" id="{C590E2E1-CE2A-FC69-5787-0F0A26BF1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188" y="4505018"/>
            <a:ext cx="1016602" cy="113698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62CBE5-8823-C33B-C975-B99A2DBC4591}"/>
              </a:ext>
            </a:extLst>
          </p:cNvPr>
          <p:cNvSpPr txBox="1"/>
          <p:nvPr/>
        </p:nvSpPr>
        <p:spPr>
          <a:xfrm>
            <a:off x="6145266" y="4234428"/>
            <a:ext cx="1399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Microstructure</a:t>
            </a:r>
          </a:p>
        </p:txBody>
      </p:sp>
    </p:spTree>
    <p:extLst>
      <p:ext uri="{BB962C8B-B14F-4D97-AF65-F5344CB8AC3E}">
        <p14:creationId xmlns:p14="http://schemas.microsoft.com/office/powerpoint/2010/main" val="1521351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FAB7-A466-1A2B-A2D9-85E7287E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54A00-AAA7-5925-98B6-A82768BD13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1219200"/>
            <a:ext cx="12192000" cy="5638800"/>
          </a:xfrm>
          <a:solidFill>
            <a:schemeClr val="bg1"/>
          </a:solidFill>
        </p:spPr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Complete implementation and assessment of </a:t>
            </a:r>
            <a:r>
              <a:rPr lang="en-US" sz="12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high burnup extension</a:t>
            </a: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fuel performance models during operation and transient conditions in LWRs</a:t>
            </a:r>
            <a:endParaRPr lang="en-US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Refine UO</a:t>
            </a:r>
            <a:r>
              <a:rPr lang="en-US" sz="1200" kern="0" baseline="-25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fuel </a:t>
            </a:r>
            <a:r>
              <a:rPr lang="en-US" sz="12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restructuring and fragmentation </a:t>
            </a: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the dark zone for application in transient fission gas release simulations</a:t>
            </a:r>
            <a:endParaRPr lang="en-US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sz="12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pressure evolution and bubble fracture </a:t>
            </a: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models for UO</a:t>
            </a:r>
            <a:r>
              <a:rPr lang="en-US" sz="1200" kern="0" baseline="-25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facilitate integration at the engineering scale</a:t>
            </a:r>
            <a:endParaRPr lang="en-US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Cluster dynamics simulations of bubble pressure evolution in UO</a:t>
            </a:r>
            <a:r>
              <a:rPr lang="en-US" sz="1200" kern="0" baseline="-25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as a function of pellet radius</a:t>
            </a:r>
            <a:endParaRPr lang="en-US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Demonstrate </a:t>
            </a:r>
            <a:r>
              <a:rPr lang="en-US" sz="12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new plasticity models for doped UO</a:t>
            </a:r>
            <a:r>
              <a:rPr lang="en-US" sz="1200" b="1" kern="0" baseline="-25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that capture dislocation mechanisms </a:t>
            </a:r>
            <a:endParaRPr lang="en-US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Application and enhancement of engineering-scale doped UO</a:t>
            </a:r>
            <a:r>
              <a:rPr lang="en-US" sz="1200" kern="0" baseline="-25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constitutive modeling capabilities.</a:t>
            </a:r>
            <a:endParaRPr lang="en-US" sz="12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NEML2 improvements in support of the doped UO</a:t>
            </a:r>
            <a:r>
              <a:rPr lang="en-US" sz="1200" kern="0" baseline="-25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creep rate surrogate model development</a:t>
            </a:r>
            <a:endParaRPr lang="en-US" sz="12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Utilize state-of-the-art BISON code capabilities and developmental, multiscale capabilities to provide preliminary, detailed, and </a:t>
            </a:r>
            <a:r>
              <a:rPr lang="en-US" sz="12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blind performance evaluation </a:t>
            </a: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 selected experiments from the CRAFT-endorsed AFC LOCA test plan. </a:t>
            </a:r>
            <a:endParaRPr lang="en-US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Implement and merge UO</a:t>
            </a:r>
            <a:r>
              <a:rPr lang="en-US" sz="1200" kern="0" baseline="-25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fuel-cladding bonding</a:t>
            </a: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code into BISON</a:t>
            </a:r>
            <a:endParaRPr lang="en-US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Predictions of the effect of temperature transients on mechanical response of </a:t>
            </a:r>
            <a:r>
              <a:rPr lang="en-US" sz="12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Zircaloy</a:t>
            </a: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demonstration of surrogate model for LOCA-like </a:t>
            </a: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endParaRPr lang="en-US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Demonstrate </a:t>
            </a:r>
            <a:r>
              <a:rPr lang="en-US" sz="12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zirconium cladding ROM capability </a:t>
            </a: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 multiple LWR LOCA test problems</a:t>
            </a:r>
            <a:endParaRPr lang="en-US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Deliver a table documenting identified experiments for use in </a:t>
            </a:r>
            <a:r>
              <a:rPr lang="en-US" sz="12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LWR validation activities </a:t>
            </a: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including fuels area of interest, available measurements, and ranking of importance.</a:t>
            </a:r>
            <a:endParaRPr lang="en-US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Define MAMBA3D CILC benchmark problem and perform simulations to enable BISON assessment of </a:t>
            </a:r>
            <a:r>
              <a:rPr lang="en-US" sz="12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cladding corrosion </a:t>
            </a:r>
            <a:endParaRPr lang="en-US" sz="12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MAMBA3D CILC benchmark calculation output from LANL to inform BISON simulation of cladding temperature increase and oxide layer thickness </a:t>
            </a:r>
            <a:endParaRPr lang="en-US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938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3B4F10-1E98-12F8-334E-003F6AB9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4222F98A-5B5F-4389-D3DA-579665459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755" y="1227477"/>
            <a:ext cx="5299245" cy="5125142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9DA61AF2-86F6-7EDA-C4F2-0FD6B2FAA2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-2426" b="17625"/>
          <a:stretch/>
        </p:blipFill>
        <p:spPr>
          <a:xfrm>
            <a:off x="322836" y="1243243"/>
            <a:ext cx="3090761" cy="215855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DA27B9C2-FE42-CEC2-4E8F-A6B88FB94A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16" t="43496" r="52227" b="20028"/>
          <a:stretch/>
        </p:blipFill>
        <p:spPr>
          <a:xfrm>
            <a:off x="3537371" y="2683570"/>
            <a:ext cx="3355384" cy="2158558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E482D7EF-8DB1-C474-BA2B-AA50481BEFC5}"/>
              </a:ext>
            </a:extLst>
          </p:cNvPr>
          <p:cNvSpPr/>
          <p:nvPr/>
        </p:nvSpPr>
        <p:spPr>
          <a:xfrm rot="1816551">
            <a:off x="3036909" y="2887710"/>
            <a:ext cx="679623" cy="6731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1317C86-6125-3C50-983B-5FBE354E99E3}"/>
              </a:ext>
            </a:extLst>
          </p:cNvPr>
          <p:cNvSpPr/>
          <p:nvPr/>
        </p:nvSpPr>
        <p:spPr>
          <a:xfrm rot="8246339">
            <a:off x="3051694" y="4208510"/>
            <a:ext cx="679623" cy="6731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25400490-CE57-2437-D393-8D77BBF4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" y="4356007"/>
            <a:ext cx="2909335" cy="22243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8A2698-E0A6-1073-0C83-D162C1E7B4AB}"/>
              </a:ext>
            </a:extLst>
          </p:cNvPr>
          <p:cNvSpPr txBox="1"/>
          <p:nvPr/>
        </p:nvSpPr>
        <p:spPr>
          <a:xfrm>
            <a:off x="151201" y="3651376"/>
            <a:ext cx="3386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Improve models for doped UO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A6F792-5BAF-CBF9-2D52-20170665C3B7}"/>
              </a:ext>
            </a:extLst>
          </p:cNvPr>
          <p:cNvSpPr txBox="1"/>
          <p:nvPr/>
        </p:nvSpPr>
        <p:spPr>
          <a:xfrm>
            <a:off x="4149930" y="1269132"/>
            <a:ext cx="3239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Simulate fission gas release in high burnup fuel.</a:t>
            </a:r>
          </a:p>
        </p:txBody>
      </p:sp>
    </p:spTree>
    <p:extLst>
      <p:ext uri="{BB962C8B-B14F-4D97-AF65-F5344CB8AC3E}">
        <p14:creationId xmlns:p14="http://schemas.microsoft.com/office/powerpoint/2010/main" val="197895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878BCA-E5E1-B558-85FD-4DD081B1A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A0879C3-80B0-431F-DD47-8A4A87B0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275" y="1828800"/>
            <a:ext cx="7772400" cy="4370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6357E-A57A-E304-242D-886B54377BE0}"/>
              </a:ext>
            </a:extLst>
          </p:cNvPr>
          <p:cNvSpPr txBox="1"/>
          <p:nvPr/>
        </p:nvSpPr>
        <p:spPr>
          <a:xfrm>
            <a:off x="2186150" y="1277589"/>
            <a:ext cx="7517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/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Behavior of cladding under LOCAs and burnup extension in LWRs.  </a:t>
            </a:r>
          </a:p>
        </p:txBody>
      </p:sp>
    </p:spTree>
    <p:extLst>
      <p:ext uri="{BB962C8B-B14F-4D97-AF65-F5344CB8AC3E}">
        <p14:creationId xmlns:p14="http://schemas.microsoft.com/office/powerpoint/2010/main" val="30163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FB972-870D-C3A9-A91C-43F0E9A3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some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70D5-C74C-DE28-80D0-987D4F0C836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STIX Two Text"/>
                <a:ea typeface="ヒラギノ角ゴ Pro W3"/>
              </a:rPr>
              <a:t>The fuel presentations will cover:</a:t>
            </a:r>
          </a:p>
          <a:p>
            <a:r>
              <a:rPr lang="en-US" dirty="0">
                <a:solidFill>
                  <a:schemeClr val="tx1"/>
                </a:solidFill>
                <a:latin typeface="STIX Two Text"/>
                <a:ea typeface="ヒラギノ角ゴ Pro W3"/>
              </a:rPr>
              <a:t>LOCA analysis</a:t>
            </a:r>
            <a:endParaRPr lang="en-US" b="0" dirty="0">
              <a:solidFill>
                <a:schemeClr val="tx1"/>
              </a:solidFill>
              <a:latin typeface="STIX Two Text"/>
              <a:ea typeface="ヒラギノ角ゴ Pro W3"/>
            </a:endParaRPr>
          </a:p>
          <a:p>
            <a:r>
              <a:rPr lang="en-US" dirty="0">
                <a:solidFill>
                  <a:schemeClr val="tx1"/>
                </a:solidFill>
                <a:latin typeface="STIX Two Text"/>
                <a:ea typeface="ヒラギノ角ゴ Pro W3"/>
              </a:rPr>
              <a:t>Advanced development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STIX Two Text"/>
                <a:ea typeface="ヒラギノ角ゴ Pro W3"/>
              </a:rPr>
              <a:t>High burnup fission gas release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STIX Two Text"/>
                <a:ea typeface="ヒラギノ角ゴ Pro W3"/>
              </a:rPr>
              <a:t>Mechanical response of fuel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STIX Two Text"/>
                <a:ea typeface="ヒラギノ角ゴ Pro W3"/>
              </a:rPr>
              <a:t>Cladding constitutive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4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9033A56-DD33-46D2-BE55-CD4E17707058}"/>
</file>

<file path=customXml/itemProps2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44BF56-C799-47DE-B097-42D0AC3F8454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eda238f6-4fe3-404e-a276-e07b17d386f3"/>
    <ds:schemaRef ds:uri="http://schemas.openxmlformats.org/package/2006/metadata/core-properties"/>
    <ds:schemaRef ds:uri="http://purl.org/dc/elements/1.1/"/>
    <ds:schemaRef ds:uri="8f44af2e-8a38-44cf-b457-90b087550117"/>
    <ds:schemaRef ds:uri="http://schemas.microsoft.com/office/infopath/2007/PartnerControls"/>
    <ds:schemaRef ds:uri="0a20205c-0631-4ff0-81c6-46eee12fe7e9"/>
    <ds:schemaRef ds:uri="55bb7a7b-ea7a-4bb0-b24a-d4297f0c0a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34116</TotalTime>
  <Words>603</Words>
  <Application>Microsoft Macintosh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Aptos</vt:lpstr>
      <vt:lpstr>Arial</vt:lpstr>
      <vt:lpstr>Arial Narrow</vt:lpstr>
      <vt:lpstr>Calibri</vt:lpstr>
      <vt:lpstr>Gill Sans MT</vt:lpstr>
      <vt:lpstr>Roboto</vt:lpstr>
      <vt:lpstr>STIX Two Text</vt:lpstr>
      <vt:lpstr>Symbol</vt:lpstr>
      <vt:lpstr>Times New Roman</vt:lpstr>
      <vt:lpstr>DOE Theme Colors</vt:lpstr>
      <vt:lpstr>NEAMS Annual Review: Light Water Reactors, Fuels Overview</vt:lpstr>
      <vt:lpstr>Technical Area Overview</vt:lpstr>
      <vt:lpstr>Multi-scale fuel performance: BISON</vt:lpstr>
      <vt:lpstr>Light water reactors key areas</vt:lpstr>
      <vt:lpstr>Milestones</vt:lpstr>
      <vt:lpstr>Examples</vt:lpstr>
      <vt:lpstr>Examples</vt:lpstr>
      <vt:lpstr>Adding some depth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Stephen R. Novascone</cp:lastModifiedBy>
  <cp:revision>1786</cp:revision>
  <cp:lastPrinted>2018-02-05T23:05:47Z</cp:lastPrinted>
  <dcterms:created xsi:type="dcterms:W3CDTF">2013-06-03T19:45:25Z</dcterms:created>
  <dcterms:modified xsi:type="dcterms:W3CDTF">2025-05-28T19:52:57Z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