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Lst>
  <p:notesMasterIdLst>
    <p:notesMasterId r:id="rId39"/>
  </p:notesMasterIdLst>
  <p:handoutMasterIdLst>
    <p:handoutMasterId r:id="rId40"/>
  </p:handoutMasterIdLst>
  <p:sldIdLst>
    <p:sldId id="636" r:id="rId5"/>
    <p:sldId id="657" r:id="rId6"/>
    <p:sldId id="658" r:id="rId7"/>
    <p:sldId id="666" r:id="rId8"/>
    <p:sldId id="2896" r:id="rId9"/>
    <p:sldId id="644" r:id="rId10"/>
    <p:sldId id="2897" r:id="rId11"/>
    <p:sldId id="661" r:id="rId12"/>
    <p:sldId id="1119" r:id="rId13"/>
    <p:sldId id="1120" r:id="rId14"/>
    <p:sldId id="1116" r:id="rId15"/>
    <p:sldId id="1117" r:id="rId16"/>
    <p:sldId id="1127" r:id="rId17"/>
    <p:sldId id="1129" r:id="rId18"/>
    <p:sldId id="1128" r:id="rId19"/>
    <p:sldId id="663" r:id="rId20"/>
    <p:sldId id="647" r:id="rId21"/>
    <p:sldId id="651" r:id="rId22"/>
    <p:sldId id="1118" r:id="rId23"/>
    <p:sldId id="646" r:id="rId24"/>
    <p:sldId id="2887" r:id="rId25"/>
    <p:sldId id="2885" r:id="rId26"/>
    <p:sldId id="2888" r:id="rId27"/>
    <p:sldId id="2884" r:id="rId28"/>
    <p:sldId id="2880" r:id="rId29"/>
    <p:sldId id="2893" r:id="rId30"/>
    <p:sldId id="1395" r:id="rId31"/>
    <p:sldId id="1382" r:id="rId32"/>
    <p:sldId id="649" r:id="rId33"/>
    <p:sldId id="652" r:id="rId34"/>
    <p:sldId id="1131" r:id="rId35"/>
    <p:sldId id="2894" r:id="rId36"/>
    <p:sldId id="643" r:id="rId37"/>
    <p:sldId id="638" r:id="rId38"/>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1pPr>
    <a:lvl2pPr marL="4572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2pPr>
    <a:lvl3pPr marL="9144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3pPr>
    <a:lvl4pPr marL="13716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4pPr>
    <a:lvl5pPr marL="18288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kern="1200">
        <a:solidFill>
          <a:schemeClr val="tx1"/>
        </a:solidFill>
        <a:latin typeface="Arial" charset="0"/>
        <a:ea typeface="ヒラギノ角ゴ Pro W3" charset="-128"/>
        <a:cs typeface="ヒラギノ角ゴ Pro W3" charset="-128"/>
      </a:defRPr>
    </a:lvl9pPr>
  </p:defaultTextStyle>
  <p:extLst>
    <p:ext uri="{EFAFB233-063F-42B5-8137-9DF3F51BA10A}">
      <p15:sldGuideLst xmlns:p15="http://schemas.microsoft.com/office/powerpoint/2012/main">
        <p15:guide id="1" orient="horz" pos="2160" userDrawn="1">
          <p15:clr>
            <a:srgbClr val="A4A3A4"/>
          </p15:clr>
        </p15:guide>
        <p15:guide id="2" pos="25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race" initials="k" lastIdx="7" clrIdx="0"/>
  <p:cmAuthor id="1" name="Fernandez, Ted [USA]" initials="FT[" lastIdx="1" clrIdx="1"/>
  <p:cmAuthor id="2" name="Penny.Mefford" initials="PLM" lastIdx="3" clrIdx="2"/>
  <p:cmAuthor id="3" name="johnsc" initials="csj" lastIdx="2" clrIdx="3"/>
  <p:cmAuthor id="4" name="Jenkins, Daniel (CONTR)" initials="JD("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A1A1A1"/>
    <a:srgbClr val="0E1130"/>
    <a:srgbClr val="293340"/>
    <a:srgbClr val="213E9A"/>
    <a:srgbClr val="19204C"/>
    <a:srgbClr val="FEF5E8"/>
    <a:srgbClr val="77933C"/>
    <a:srgbClr val="4F81BD"/>
    <a:srgbClr val="4E61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25" autoAdjust="0"/>
    <p:restoredTop sz="94692" autoAdjust="0"/>
  </p:normalViewPr>
  <p:slideViewPr>
    <p:cSldViewPr snapToObjects="1">
      <p:cViewPr varScale="1">
        <p:scale>
          <a:sx n="116" d="100"/>
          <a:sy n="116" d="100"/>
        </p:scale>
        <p:origin x="208" y="584"/>
      </p:cViewPr>
      <p:guideLst>
        <p:guide orient="horz" pos="2160"/>
        <p:guide pos="256"/>
      </p:guideLst>
    </p:cSldViewPr>
  </p:slideViewPr>
  <p:outlineViewPr>
    <p:cViewPr>
      <p:scale>
        <a:sx n="33" d="100"/>
        <a:sy n="33" d="100"/>
      </p:scale>
      <p:origin x="18" y="0"/>
    </p:cViewPr>
  </p:outlineViewPr>
  <p:notesTextViewPr>
    <p:cViewPr>
      <p:scale>
        <a:sx n="100" d="100"/>
        <a:sy n="100" d="100"/>
      </p:scale>
      <p:origin x="0" y="0"/>
    </p:cViewPr>
  </p:notesTextViewPr>
  <p:sorterViewPr>
    <p:cViewPr>
      <p:scale>
        <a:sx n="130" d="100"/>
        <a:sy n="130" d="100"/>
      </p:scale>
      <p:origin x="0" y="-8418"/>
    </p:cViewPr>
  </p:sorterViewPr>
  <p:notesViewPr>
    <p:cSldViewPr snapToObjects="1">
      <p:cViewPr varScale="1">
        <p:scale>
          <a:sx n="118" d="100"/>
          <a:sy n="118" d="100"/>
        </p:scale>
        <p:origin x="4336" y="21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re-Clement A. Simon" userId="4a792cc8-c1cf-434f-9694-a94b07257662" providerId="ADAL" clId="{9342C17F-5BB5-F147-A6BF-0AE91578C88B}"/>
    <pc:docChg chg="custSel modSld">
      <pc:chgData name="Pierre-Clement A. Simon" userId="4a792cc8-c1cf-434f-9694-a94b07257662" providerId="ADAL" clId="{9342C17F-5BB5-F147-A6BF-0AE91578C88B}" dt="2025-05-07T16:58:58.301" v="112" actId="1036"/>
      <pc:docMkLst>
        <pc:docMk/>
      </pc:docMkLst>
      <pc:sldChg chg="modSp mod">
        <pc:chgData name="Pierre-Clement A. Simon" userId="4a792cc8-c1cf-434f-9694-a94b07257662" providerId="ADAL" clId="{9342C17F-5BB5-F147-A6BF-0AE91578C88B}" dt="2025-05-07T16:41:54.607" v="11" actId="20577"/>
        <pc:sldMkLst>
          <pc:docMk/>
          <pc:sldMk cId="3319654081" sldId="657"/>
        </pc:sldMkLst>
        <pc:spChg chg="mod">
          <ac:chgData name="Pierre-Clement A. Simon" userId="4a792cc8-c1cf-434f-9694-a94b07257662" providerId="ADAL" clId="{9342C17F-5BB5-F147-A6BF-0AE91578C88B}" dt="2025-05-07T15:06:07.430" v="6" actId="20577"/>
          <ac:spMkLst>
            <pc:docMk/>
            <pc:sldMk cId="3319654081" sldId="657"/>
            <ac:spMk id="7" creationId="{C89A7783-B6B7-1455-3E0B-F33F40D1D06E}"/>
          </ac:spMkLst>
        </pc:spChg>
        <pc:spChg chg="mod">
          <ac:chgData name="Pierre-Clement A. Simon" userId="4a792cc8-c1cf-434f-9694-a94b07257662" providerId="ADAL" clId="{9342C17F-5BB5-F147-A6BF-0AE91578C88B}" dt="2025-05-07T16:41:54.607" v="11" actId="20577"/>
          <ac:spMkLst>
            <pc:docMk/>
            <pc:sldMk cId="3319654081" sldId="657"/>
            <ac:spMk id="20" creationId="{82F29429-488A-7364-4787-F62EBB05238E}"/>
          </ac:spMkLst>
        </pc:spChg>
      </pc:sldChg>
      <pc:sldChg chg="modSp mod">
        <pc:chgData name="Pierre-Clement A. Simon" userId="4a792cc8-c1cf-434f-9694-a94b07257662" providerId="ADAL" clId="{9342C17F-5BB5-F147-A6BF-0AE91578C88B}" dt="2025-05-07T16:47:04.937" v="15" actId="20577"/>
        <pc:sldMkLst>
          <pc:docMk/>
          <pc:sldMk cId="1128220230" sldId="666"/>
        </pc:sldMkLst>
        <pc:spChg chg="mod">
          <ac:chgData name="Pierre-Clement A. Simon" userId="4a792cc8-c1cf-434f-9694-a94b07257662" providerId="ADAL" clId="{9342C17F-5BB5-F147-A6BF-0AE91578C88B}" dt="2025-05-07T16:47:04.937" v="15" actId="20577"/>
          <ac:spMkLst>
            <pc:docMk/>
            <pc:sldMk cId="1128220230" sldId="666"/>
            <ac:spMk id="58" creationId="{073FDF50-DB35-F7C1-249D-CFB6DDFD1585}"/>
          </ac:spMkLst>
        </pc:spChg>
      </pc:sldChg>
      <pc:sldChg chg="modSp mod">
        <pc:chgData name="Pierre-Clement A. Simon" userId="4a792cc8-c1cf-434f-9694-a94b07257662" providerId="ADAL" clId="{9342C17F-5BB5-F147-A6BF-0AE91578C88B}" dt="2025-05-07T16:58:58.301" v="112" actId="1036"/>
        <pc:sldMkLst>
          <pc:docMk/>
          <pc:sldMk cId="1584121660" sldId="1118"/>
        </pc:sldMkLst>
        <pc:spChg chg="mod">
          <ac:chgData name="Pierre-Clement A. Simon" userId="4a792cc8-c1cf-434f-9694-a94b07257662" providerId="ADAL" clId="{9342C17F-5BB5-F147-A6BF-0AE91578C88B}" dt="2025-05-07T16:58:56.436" v="111" actId="14100"/>
          <ac:spMkLst>
            <pc:docMk/>
            <pc:sldMk cId="1584121660" sldId="1118"/>
            <ac:spMk id="5" creationId="{3E7B9B63-9384-9954-9620-07ADFBCA5CE1}"/>
          </ac:spMkLst>
        </pc:spChg>
        <pc:picChg chg="mod">
          <ac:chgData name="Pierre-Clement A. Simon" userId="4a792cc8-c1cf-434f-9694-a94b07257662" providerId="ADAL" clId="{9342C17F-5BB5-F147-A6BF-0AE91578C88B}" dt="2025-05-07T16:58:58.301" v="112" actId="1036"/>
          <ac:picMkLst>
            <pc:docMk/>
            <pc:sldMk cId="1584121660" sldId="1118"/>
            <ac:picMk id="16" creationId="{1496D0A8-E58F-167D-4870-8670CCA2300D}"/>
          </ac:picMkLst>
        </pc:picChg>
      </pc:sldChg>
      <pc:sldChg chg="modSp mod">
        <pc:chgData name="Pierre-Clement A. Simon" userId="4a792cc8-c1cf-434f-9694-a94b07257662" providerId="ADAL" clId="{9342C17F-5BB5-F147-A6BF-0AE91578C88B}" dt="2025-05-07T16:57:25.474" v="110" actId="27636"/>
        <pc:sldMkLst>
          <pc:docMk/>
          <pc:sldMk cId="3325652693" sldId="1129"/>
        </pc:sldMkLst>
        <pc:spChg chg="mod">
          <ac:chgData name="Pierre-Clement A. Simon" userId="4a792cc8-c1cf-434f-9694-a94b07257662" providerId="ADAL" clId="{9342C17F-5BB5-F147-A6BF-0AE91578C88B}" dt="2025-05-07T16:57:25.474" v="110" actId="27636"/>
          <ac:spMkLst>
            <pc:docMk/>
            <pc:sldMk cId="3325652693" sldId="1129"/>
            <ac:spMk id="14" creationId="{80A56DF6-07FE-9001-CE37-175141BE7130}"/>
          </ac:spMkLst>
        </pc:spChg>
      </pc:sldChg>
      <pc:sldChg chg="modSp mod">
        <pc:chgData name="Pierre-Clement A. Simon" userId="4a792cc8-c1cf-434f-9694-a94b07257662" providerId="ADAL" clId="{9342C17F-5BB5-F147-A6BF-0AE91578C88B}" dt="2025-05-07T16:50:34.874" v="32" actId="20577"/>
        <pc:sldMkLst>
          <pc:docMk/>
          <pc:sldMk cId="2775952390" sldId="2896"/>
        </pc:sldMkLst>
        <pc:spChg chg="mod">
          <ac:chgData name="Pierre-Clement A. Simon" userId="4a792cc8-c1cf-434f-9694-a94b07257662" providerId="ADAL" clId="{9342C17F-5BB5-F147-A6BF-0AE91578C88B}" dt="2025-05-07T16:50:34.874" v="32" actId="20577"/>
          <ac:spMkLst>
            <pc:docMk/>
            <pc:sldMk cId="2775952390" sldId="2896"/>
            <ac:spMk id="10" creationId="{2879869A-794B-4A2E-9805-948144CA973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DF602F7B-3C60-0340-8F65-5D706F0CD99D}" type="datetime1">
              <a:rPr lang="en-US"/>
              <a:pPr>
                <a:defRPr/>
              </a:pPr>
              <a:t>5/7/25</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C90FB65A-D16E-9F49-BD9B-8D220ECCC788}" type="slidenum">
              <a:rPr lang="en-US"/>
              <a:pPr>
                <a:defRPr/>
              </a:pPr>
              <a:t>‹#›</a:t>
            </a:fld>
            <a:endParaRPr lang="en-US" dirty="0"/>
          </a:p>
        </p:txBody>
      </p:sp>
    </p:spTree>
    <p:extLst>
      <p:ext uri="{BB962C8B-B14F-4D97-AF65-F5344CB8AC3E}">
        <p14:creationId xmlns:p14="http://schemas.microsoft.com/office/powerpoint/2010/main" val="22341071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251A9E42-4B87-E94B-8E06-D88E87E2D8B6}" type="datetime1">
              <a:rPr lang="en-US"/>
              <a:pPr>
                <a:defRPr/>
              </a:pPr>
              <a:t>5/7/25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62188366-2947-D844-B46D-D483AF8F9817}" type="slidenum">
              <a:rPr lang="en-US"/>
              <a:pPr>
                <a:defRPr/>
              </a:pPr>
              <a:t>‹#›</a:t>
            </a:fld>
            <a:endParaRPr lang="en-US" dirty="0"/>
          </a:p>
        </p:txBody>
      </p:sp>
    </p:spTree>
    <p:extLst>
      <p:ext uri="{BB962C8B-B14F-4D97-AF65-F5344CB8AC3E}">
        <p14:creationId xmlns:p14="http://schemas.microsoft.com/office/powerpoint/2010/main" val="425081589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defTabSz="457200" rtl="0" fontAlgn="base">
      <a:spcBef>
        <a:spcPct val="30000"/>
      </a:spcBef>
      <a:spcAft>
        <a:spcPct val="0"/>
      </a:spcAft>
      <a:defRPr sz="1200" kern="1200">
        <a:solidFill>
          <a:schemeClr val="tx1"/>
        </a:solidFill>
        <a:latin typeface="+mn-lt"/>
        <a:ea typeface="ヒラギノ角ゴ Pro W3" charset="-128"/>
        <a:cs typeface="+mn-cs"/>
      </a:defRPr>
    </a:lvl2pPr>
    <a:lvl3pPr marL="914400" algn="l" defTabSz="457200" rtl="0" fontAlgn="base">
      <a:spcBef>
        <a:spcPct val="30000"/>
      </a:spcBef>
      <a:spcAft>
        <a:spcPct val="0"/>
      </a:spcAft>
      <a:defRPr sz="1200" kern="1200">
        <a:solidFill>
          <a:schemeClr val="tx1"/>
        </a:solidFill>
        <a:latin typeface="+mn-lt"/>
        <a:ea typeface="ヒラギノ角ゴ Pro W3" charset="-128"/>
        <a:cs typeface="+mn-cs"/>
      </a:defRPr>
    </a:lvl3pPr>
    <a:lvl4pPr marL="1371600" algn="l" defTabSz="457200" rtl="0" fontAlgn="base">
      <a:spcBef>
        <a:spcPct val="30000"/>
      </a:spcBef>
      <a:spcAft>
        <a:spcPct val="0"/>
      </a:spcAft>
      <a:defRPr sz="1200" kern="1200">
        <a:solidFill>
          <a:schemeClr val="tx1"/>
        </a:solidFill>
        <a:latin typeface="+mn-lt"/>
        <a:ea typeface="ヒラギノ角ゴ Pro W3" charset="-128"/>
        <a:cs typeface="+mn-cs"/>
      </a:defRPr>
    </a:lvl4pPr>
    <a:lvl5pPr marL="1828800" algn="l" defTabSz="457200" rtl="0" fontAlgn="base">
      <a:spcBef>
        <a:spcPct val="30000"/>
      </a:spcBef>
      <a:spcAft>
        <a:spcPct val="0"/>
      </a:spcAft>
      <a:defRPr sz="1200" kern="1200">
        <a:solidFill>
          <a:schemeClr val="tx1"/>
        </a:solidFill>
        <a:latin typeface="+mn-lt"/>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with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1468430"/>
          </a:xfrm>
          <a:prstGeom prst="rect">
            <a:avLst/>
          </a:prstGeom>
        </p:spPr>
        <p:txBody>
          <a:bodyPr anchor="b"/>
          <a:lstStyle>
            <a:lvl1pPr algn="ctr">
              <a:defRPr sz="4500" b="1" i="0">
                <a:solidFill>
                  <a:srgbClr val="0E1130"/>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124211"/>
            <a:ext cx="9144000" cy="2133589"/>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a:extLst>
              <a:ext uri="{FF2B5EF4-FFF2-40B4-BE49-F238E27FC236}">
                <a16:creationId xmlns:a16="http://schemas.microsoft.com/office/drawing/2014/main" id="{53EFCF92-EBE6-32A1-D990-38D7E6F22D4E}"/>
              </a:ext>
            </a:extLst>
          </p:cNvPr>
          <p:cNvSpPr/>
          <p:nvPr userDrawn="1"/>
        </p:nvSpPr>
        <p:spPr>
          <a:xfrm>
            <a:off x="-30480" y="5741239"/>
            <a:ext cx="12252960" cy="1192956"/>
          </a:xfrm>
          <a:prstGeom prst="rect">
            <a:avLst/>
          </a:prstGeom>
          <a:solidFill>
            <a:srgbClr val="0E113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ine 2">
            <a:extLst>
              <a:ext uri="{FF2B5EF4-FFF2-40B4-BE49-F238E27FC236}">
                <a16:creationId xmlns:a16="http://schemas.microsoft.com/office/drawing/2014/main" id="{05E38AC4-98C1-815B-7629-81B62C5926C9}"/>
              </a:ext>
            </a:extLst>
          </p:cNvPr>
          <p:cNvSpPr>
            <a:spLocks noChangeShapeType="1"/>
          </p:cNvSpPr>
          <p:nvPr userDrawn="1"/>
        </p:nvSpPr>
        <p:spPr bwMode="auto">
          <a:xfrm>
            <a:off x="1524000" y="2895600"/>
            <a:ext cx="9144000" cy="0"/>
          </a:xfrm>
          <a:prstGeom prst="line">
            <a:avLst/>
          </a:prstGeom>
          <a:noFill/>
          <a:ln w="12700">
            <a:solidFill>
              <a:schemeClr val="bg1">
                <a:lumMod val="65000"/>
              </a:schemeClr>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3" name="Line 2">
            <a:extLst>
              <a:ext uri="{FF2B5EF4-FFF2-40B4-BE49-F238E27FC236}">
                <a16:creationId xmlns:a16="http://schemas.microsoft.com/office/drawing/2014/main" id="{AED6D91E-DE09-E4DD-FFE1-FE3558F5475E}"/>
              </a:ext>
            </a:extLst>
          </p:cNvPr>
          <p:cNvSpPr>
            <a:spLocks noChangeShapeType="1"/>
          </p:cNvSpPr>
          <p:nvPr userDrawn="1"/>
        </p:nvSpPr>
        <p:spPr bwMode="auto">
          <a:xfrm>
            <a:off x="-30480" y="5741239"/>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14" name="Picture 13">
            <a:extLst>
              <a:ext uri="{FF2B5EF4-FFF2-40B4-BE49-F238E27FC236}">
                <a16:creationId xmlns:a16="http://schemas.microsoft.com/office/drawing/2014/main" id="{F8D551BE-F105-63E5-4C06-8E1FB4F51785}"/>
              </a:ext>
            </a:extLst>
          </p:cNvPr>
          <p:cNvPicPr>
            <a:picLocks noChangeAspect="1"/>
          </p:cNvPicPr>
          <p:nvPr userDrawn="1"/>
        </p:nvPicPr>
        <p:blipFill>
          <a:blip r:embed="rId2"/>
          <a:srcRect/>
          <a:stretch/>
        </p:blipFill>
        <p:spPr>
          <a:xfrm>
            <a:off x="7848600" y="6046047"/>
            <a:ext cx="3808115" cy="622202"/>
          </a:xfrm>
          <a:prstGeom prst="rect">
            <a:avLst/>
          </a:prstGeom>
        </p:spPr>
      </p:pic>
    </p:spTree>
    <p:extLst>
      <p:ext uri="{BB962C8B-B14F-4D97-AF65-F5344CB8AC3E}">
        <p14:creationId xmlns:p14="http://schemas.microsoft.com/office/powerpoint/2010/main" val="1253481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31AE54-B5A4-3758-D0DB-69AFAAD6AB75}"/>
              </a:ext>
            </a:extLst>
          </p:cNvPr>
          <p:cNvSpPr/>
          <p:nvPr userDrawn="1"/>
        </p:nvSpPr>
        <p:spPr>
          <a:xfrm>
            <a:off x="0" y="0"/>
            <a:ext cx="12192000" cy="6858000"/>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Line 2">
            <a:extLst>
              <a:ext uri="{FF2B5EF4-FFF2-40B4-BE49-F238E27FC236}">
                <a16:creationId xmlns:a16="http://schemas.microsoft.com/office/drawing/2014/main" id="{AAB36105-C5D0-246E-1CE9-223BB52DAB62}"/>
              </a:ext>
            </a:extLst>
          </p:cNvPr>
          <p:cNvSpPr>
            <a:spLocks noChangeAspect="1" noChangeShapeType="1"/>
          </p:cNvSpPr>
          <p:nvPr userDrawn="1"/>
        </p:nvSpPr>
        <p:spPr bwMode="auto">
          <a:xfrm>
            <a:off x="-30480" y="5715001"/>
            <a:ext cx="12252960" cy="0"/>
          </a:xfrm>
          <a:prstGeom prst="line">
            <a:avLst/>
          </a:prstGeom>
          <a:noFill/>
          <a:ln w="12700">
            <a:solidFill>
              <a:schemeClr val="bg1"/>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11" name="Picture 10">
            <a:extLst>
              <a:ext uri="{FF2B5EF4-FFF2-40B4-BE49-F238E27FC236}">
                <a16:creationId xmlns:a16="http://schemas.microsoft.com/office/drawing/2014/main" id="{5673F01B-A89A-1F0D-EF4E-8EF5231408F6}"/>
              </a:ext>
            </a:extLst>
          </p:cNvPr>
          <p:cNvPicPr>
            <a:picLocks noChangeAspect="1"/>
          </p:cNvPicPr>
          <p:nvPr userDrawn="1"/>
        </p:nvPicPr>
        <p:blipFill>
          <a:blip r:embed="rId2">
            <a:duotone>
              <a:schemeClr val="bg2">
                <a:shade val="45000"/>
                <a:satMod val="135000"/>
              </a:schemeClr>
              <a:prstClr val="white"/>
            </a:duotone>
          </a:blip>
          <a:srcRect/>
          <a:stretch/>
        </p:blipFill>
        <p:spPr>
          <a:xfrm>
            <a:off x="2905029" y="381002"/>
            <a:ext cx="6381941" cy="4724398"/>
          </a:xfrm>
          <a:prstGeom prst="rect">
            <a:avLst/>
          </a:prstGeom>
          <a:ln>
            <a:noFill/>
          </a:ln>
        </p:spPr>
      </p:pic>
      <p:sp>
        <p:nvSpPr>
          <p:cNvPr id="12" name="Title 1">
            <a:extLst>
              <a:ext uri="{FF2B5EF4-FFF2-40B4-BE49-F238E27FC236}">
                <a16:creationId xmlns:a16="http://schemas.microsoft.com/office/drawing/2014/main" id="{1D945621-D360-691F-1F4B-404E0B9C79C3}"/>
              </a:ext>
            </a:extLst>
          </p:cNvPr>
          <p:cNvSpPr>
            <a:spLocks noGrp="1"/>
          </p:cNvSpPr>
          <p:nvPr>
            <p:ph type="title" hasCustomPrompt="1"/>
          </p:nvPr>
        </p:nvSpPr>
        <p:spPr>
          <a:xfrm>
            <a:off x="0" y="5867401"/>
            <a:ext cx="12192000" cy="990599"/>
          </a:xfrm>
          <a:prstGeom prst="rect">
            <a:avLst/>
          </a:prstGeom>
        </p:spPr>
        <p:txBody>
          <a:bodyPr/>
          <a:lstStyle>
            <a:lvl1pPr algn="ctr">
              <a:defRPr sz="5400">
                <a:solidFill>
                  <a:srgbClr val="A1A1A1"/>
                </a:solidFill>
                <a:latin typeface="STIX Two Text" pitchFamily="2" charset="0"/>
              </a:defRPr>
            </a:lvl1pPr>
          </a:lstStyle>
          <a:p>
            <a:r>
              <a:rPr lang="en-US" dirty="0"/>
              <a:t>CLICK TO EDIT MASTER TITLE STYLE</a:t>
            </a:r>
          </a:p>
        </p:txBody>
      </p:sp>
    </p:spTree>
    <p:extLst>
      <p:ext uri="{BB962C8B-B14F-4D97-AF65-F5344CB8AC3E}">
        <p14:creationId xmlns:p14="http://schemas.microsoft.com/office/powerpoint/2010/main" val="178027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Bar and Heavy Bullet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9D2714-32F1-2C75-6C7B-6B85ACA64B95}"/>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Line 2">
            <a:extLst>
              <a:ext uri="{FF2B5EF4-FFF2-40B4-BE49-F238E27FC236}">
                <a16:creationId xmlns:a16="http://schemas.microsoft.com/office/drawing/2014/main" id="{C416BF7B-F06A-A578-776E-3959D80B7239}"/>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5" name="Line 2">
            <a:extLst>
              <a:ext uri="{FF2B5EF4-FFF2-40B4-BE49-F238E27FC236}">
                <a16:creationId xmlns:a16="http://schemas.microsoft.com/office/drawing/2014/main" id="{A8E532BE-093B-B577-CA70-D67C8F555A80}"/>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2" name="Title 1"/>
          <p:cNvSpPr>
            <a:spLocks noGrp="1"/>
          </p:cNvSpPr>
          <p:nvPr>
            <p:ph type="title"/>
          </p:nvPr>
        </p:nvSpPr>
        <p:spPr>
          <a:xfrm>
            <a:off x="304800" y="304800"/>
            <a:ext cx="11684000"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sp>
        <p:nvSpPr>
          <p:cNvPr id="12" name="Content Placeholder 11"/>
          <p:cNvSpPr>
            <a:spLocks noGrp="1"/>
          </p:cNvSpPr>
          <p:nvPr>
            <p:ph sz="quarter" idx="12"/>
          </p:nvPr>
        </p:nvSpPr>
        <p:spPr>
          <a:xfrm>
            <a:off x="406400" y="1447800"/>
            <a:ext cx="11379200" cy="4876800"/>
          </a:xfrm>
          <a:prstGeom prst="rect">
            <a:avLst/>
          </a:prstGeom>
        </p:spPr>
        <p:txBody>
          <a:bodyPr vert="horz" lIns="0" tIns="0" rIns="0" bIns="0"/>
          <a:lstStyle>
            <a:lvl1pPr>
              <a:buClr>
                <a:srgbClr val="213E9A"/>
              </a:buClr>
              <a:defRPr sz="2400"/>
            </a:lvl1pPr>
            <a:lvl2pPr>
              <a:buClr>
                <a:srgbClr val="213E9A"/>
              </a:buClr>
              <a:defRPr sz="2000"/>
            </a:lvl2pPr>
            <a:lvl3pPr>
              <a:buClr>
                <a:srgbClr val="213E9A"/>
              </a:buClr>
              <a:defRPr sz="1800"/>
            </a:lvl3pPr>
            <a:lvl4pPr>
              <a:buClr>
                <a:srgbClr val="213E9A"/>
              </a:buClr>
              <a:defRPr sz="1600"/>
            </a:lvl4pPr>
            <a:lvl5pPr>
              <a:buClr>
                <a:srgbClr val="213E9A"/>
              </a:buCl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A32A62A-B62C-F6AC-0BAA-67E044C98ABF}"/>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Bullet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EADAE-8594-EC72-DE2A-4885274AA11B}"/>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Line 2">
            <a:extLst>
              <a:ext uri="{FF2B5EF4-FFF2-40B4-BE49-F238E27FC236}">
                <a16:creationId xmlns:a16="http://schemas.microsoft.com/office/drawing/2014/main" id="{C7E97753-7AE7-61CD-C28E-CC4B727FC36F}"/>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3" name="Content Placeholder 2"/>
          <p:cNvSpPr>
            <a:spLocks noGrp="1"/>
          </p:cNvSpPr>
          <p:nvPr>
            <p:ph sz="half" idx="1"/>
          </p:nvPr>
        </p:nvSpPr>
        <p:spPr>
          <a:xfrm>
            <a:off x="4064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Content Placeholder 2"/>
          <p:cNvSpPr>
            <a:spLocks noGrp="1"/>
          </p:cNvSpPr>
          <p:nvPr>
            <p:ph sz="half" idx="12"/>
          </p:nvPr>
        </p:nvSpPr>
        <p:spPr>
          <a:xfrm>
            <a:off x="66040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Line 2">
            <a:extLst>
              <a:ext uri="{FF2B5EF4-FFF2-40B4-BE49-F238E27FC236}">
                <a16:creationId xmlns:a16="http://schemas.microsoft.com/office/drawing/2014/main" id="{ADD3603B-CE0D-5A82-2851-F47C38B2B77D}"/>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5" name="Title 1">
            <a:extLst>
              <a:ext uri="{FF2B5EF4-FFF2-40B4-BE49-F238E27FC236}">
                <a16:creationId xmlns:a16="http://schemas.microsoft.com/office/drawing/2014/main" id="{0C99B006-F632-9E65-CB2A-F169604EB6D8}"/>
              </a:ext>
            </a:extLst>
          </p:cNvPr>
          <p:cNvSpPr>
            <a:spLocks noGrp="1"/>
          </p:cNvSpPr>
          <p:nvPr>
            <p:ph type="title"/>
          </p:nvPr>
        </p:nvSpPr>
        <p:spPr>
          <a:xfrm>
            <a:off x="406400" y="378378"/>
            <a:ext cx="8705513"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pic>
        <p:nvPicPr>
          <p:cNvPr id="4" name="Picture 3">
            <a:extLst>
              <a:ext uri="{FF2B5EF4-FFF2-40B4-BE49-F238E27FC236}">
                <a16:creationId xmlns:a16="http://schemas.microsoft.com/office/drawing/2014/main" id="{4E3C81A2-CC44-32F6-F1D4-77B0A8847881}"/>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3"/>
            <a:ext cx="10515600" cy="1004887"/>
          </a:xfrm>
          <a:prstGeom prst="rect">
            <a:avLst/>
          </a:prstGeom>
        </p:spPr>
        <p:txBody>
          <a:bodyPr/>
          <a:lstStyle>
            <a:lvl1pPr>
              <a:defRPr b="1" i="1">
                <a:solidFill>
                  <a:srgbClr val="213E9A"/>
                </a:solidFill>
                <a:latin typeface="STIX Two Text" pitchFamily="2" charset="0"/>
              </a:defRPr>
            </a:lvl1pPr>
          </a:lstStyle>
          <a:p>
            <a:r>
              <a:rPr lang="en-US" dirty="0"/>
              <a:t>Click to edit Master title style</a:t>
            </a:r>
          </a:p>
        </p:txBody>
      </p:sp>
      <p:pic>
        <p:nvPicPr>
          <p:cNvPr id="7" name="Picture 6">
            <a:extLst>
              <a:ext uri="{FF2B5EF4-FFF2-40B4-BE49-F238E27FC236}">
                <a16:creationId xmlns:a16="http://schemas.microsoft.com/office/drawing/2014/main" id="{CB5CFAD7-C818-4EF3-96A7-ADFC67176962}"/>
              </a:ext>
            </a:extLst>
          </p:cNvPr>
          <p:cNvPicPr>
            <a:picLocks noChangeAspect="1"/>
          </p:cNvPicPr>
          <p:nvPr userDrawn="1"/>
        </p:nvPicPr>
        <p:blipFill>
          <a:blip r:embed="rId2"/>
          <a:srcRect/>
          <a:stretch/>
        </p:blipFill>
        <p:spPr>
          <a:xfrm>
            <a:off x="9220200" y="6338331"/>
            <a:ext cx="2666978" cy="443469"/>
          </a:xfrm>
          <a:prstGeom prst="rect">
            <a:avLst/>
          </a:prstGeom>
        </p:spPr>
      </p:pic>
      <p:sp>
        <p:nvSpPr>
          <p:cNvPr id="5" name="Line 2">
            <a:extLst>
              <a:ext uri="{FF2B5EF4-FFF2-40B4-BE49-F238E27FC236}">
                <a16:creationId xmlns:a16="http://schemas.microsoft.com/office/drawing/2014/main" id="{16C30DFB-D6A0-6EC3-CE96-283AB94DBF35}"/>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Tree>
    <p:extLst>
      <p:ext uri="{BB962C8B-B14F-4D97-AF65-F5344CB8AC3E}">
        <p14:creationId xmlns:p14="http://schemas.microsoft.com/office/powerpoint/2010/main" val="1323442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b="1" i="1">
                <a:solidFill>
                  <a:srgbClr val="213E9A"/>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Line 2">
            <a:extLst>
              <a:ext uri="{FF2B5EF4-FFF2-40B4-BE49-F238E27FC236}">
                <a16:creationId xmlns:a16="http://schemas.microsoft.com/office/drawing/2014/main" id="{E5EC7BA6-D672-B8C9-9175-950211E07275}"/>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5" name="Picture 4">
            <a:extLst>
              <a:ext uri="{FF2B5EF4-FFF2-40B4-BE49-F238E27FC236}">
                <a16:creationId xmlns:a16="http://schemas.microsoft.com/office/drawing/2014/main" id="{E9FB143E-FBDE-A66C-9ABC-EE4FFCA02C90}"/>
              </a:ext>
            </a:extLst>
          </p:cNvPr>
          <p:cNvPicPr>
            <a:picLocks noChangeAspect="1"/>
          </p:cNvPicPr>
          <p:nvPr userDrawn="1"/>
        </p:nvPicPr>
        <p:blipFill>
          <a:blip r:embed="rId2"/>
          <a:srcRect/>
          <a:stretch/>
        </p:blipFill>
        <p:spPr>
          <a:xfrm>
            <a:off x="9220200" y="6338331"/>
            <a:ext cx="2666978" cy="443469"/>
          </a:xfrm>
          <a:prstGeom prst="rect">
            <a:avLst/>
          </a:prstGeom>
        </p:spPr>
      </p:pic>
    </p:spTree>
    <p:extLst>
      <p:ext uri="{BB962C8B-B14F-4D97-AF65-F5344CB8AC3E}">
        <p14:creationId xmlns:p14="http://schemas.microsoft.com/office/powerpoint/2010/main" val="644176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31AE54-B5A4-3758-D0DB-69AFAAD6AB75}"/>
              </a:ext>
            </a:extLst>
          </p:cNvPr>
          <p:cNvSpPr/>
          <p:nvPr userDrawn="1"/>
        </p:nvSpPr>
        <p:spPr>
          <a:xfrm>
            <a:off x="0" y="0"/>
            <a:ext cx="12192000" cy="6858000"/>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Line 2">
            <a:extLst>
              <a:ext uri="{FF2B5EF4-FFF2-40B4-BE49-F238E27FC236}">
                <a16:creationId xmlns:a16="http://schemas.microsoft.com/office/drawing/2014/main" id="{AAB36105-C5D0-246E-1CE9-223BB52DAB62}"/>
              </a:ext>
            </a:extLst>
          </p:cNvPr>
          <p:cNvSpPr>
            <a:spLocks noChangeAspect="1" noChangeShapeType="1"/>
          </p:cNvSpPr>
          <p:nvPr userDrawn="1"/>
        </p:nvSpPr>
        <p:spPr bwMode="auto">
          <a:xfrm>
            <a:off x="-38100" y="5715001"/>
            <a:ext cx="12268200" cy="0"/>
          </a:xfrm>
          <a:prstGeom prst="line">
            <a:avLst/>
          </a:prstGeom>
          <a:noFill/>
          <a:ln w="12700">
            <a:solidFill>
              <a:schemeClr val="bg1"/>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2" name="Picture 1">
            <a:extLst>
              <a:ext uri="{FF2B5EF4-FFF2-40B4-BE49-F238E27FC236}">
                <a16:creationId xmlns:a16="http://schemas.microsoft.com/office/drawing/2014/main" id="{B8BBB60C-10C0-3540-4CD4-A2A1937DFB7F}"/>
              </a:ext>
            </a:extLst>
          </p:cNvPr>
          <p:cNvPicPr>
            <a:picLocks noChangeAspect="1"/>
          </p:cNvPicPr>
          <p:nvPr userDrawn="1"/>
        </p:nvPicPr>
        <p:blipFill>
          <a:blip r:embed="rId2"/>
          <a:srcRect/>
          <a:stretch/>
        </p:blipFill>
        <p:spPr>
          <a:xfrm>
            <a:off x="1439632" y="2362203"/>
            <a:ext cx="9312735" cy="1521596"/>
          </a:xfrm>
          <a:prstGeom prst="rect">
            <a:avLst/>
          </a:prstGeom>
        </p:spPr>
      </p:pic>
    </p:spTree>
    <p:extLst>
      <p:ext uri="{BB962C8B-B14F-4D97-AF65-F5344CB8AC3E}">
        <p14:creationId xmlns:p14="http://schemas.microsoft.com/office/powerpoint/2010/main" val="1939356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477000"/>
            <a:ext cx="12192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Slide Number Placeholder 5"/>
          <p:cNvSpPr>
            <a:spLocks noGrp="1"/>
          </p:cNvSpPr>
          <p:nvPr>
            <p:ph type="sldNum" sz="quarter" idx="4"/>
          </p:nvPr>
        </p:nvSpPr>
        <p:spPr>
          <a:xfrm>
            <a:off x="8737600" y="6477001"/>
            <a:ext cx="3048000" cy="244475"/>
          </a:xfrm>
          <a:prstGeom prst="rect">
            <a:avLst/>
          </a:prstGeom>
        </p:spPr>
        <p:txBody>
          <a:bodyPr lIns="0" tIns="0" rIns="0" bIns="0" anchor="b"/>
          <a:lstStyle>
            <a:lvl1pPr algn="r" fontAlgn="auto">
              <a:spcBef>
                <a:spcPts val="0"/>
              </a:spcBef>
              <a:spcAft>
                <a:spcPts val="0"/>
              </a:spcAft>
              <a:defRPr sz="900" smtClean="0">
                <a:solidFill>
                  <a:schemeClr val="bg1">
                    <a:lumMod val="75000"/>
                  </a:schemeClr>
                </a:solidFill>
                <a:latin typeface="+mn-lt"/>
                <a:ea typeface="+mn-ea"/>
                <a:cs typeface="+mn-cs"/>
              </a:defRPr>
            </a:lvl1pPr>
          </a:lstStyle>
          <a:p>
            <a:pPr>
              <a:defRPr/>
            </a:pPr>
            <a:fld id="{300230B3-7374-E847-8B17-66836C494C7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8" r:id="rId1"/>
    <p:sldLayoutId id="2147483730" r:id="rId2"/>
    <p:sldLayoutId id="2147483705" r:id="rId3"/>
    <p:sldLayoutId id="2147483715" r:id="rId4"/>
    <p:sldLayoutId id="2147483727" r:id="rId5"/>
    <p:sldLayoutId id="2147483731" r:id="rId6"/>
    <p:sldLayoutId id="2147483732" r:id="rId7"/>
  </p:sldLayoutIdLst>
  <p:hf hdr="0" ftr="0" dt="0"/>
  <p:txStyles>
    <p:titleStyle>
      <a:lvl1pPr algn="l" defTabSz="457200" rtl="0" eaLnBrk="1" fontAlgn="base" hangingPunct="1">
        <a:spcBef>
          <a:spcPct val="0"/>
        </a:spcBef>
        <a:spcAft>
          <a:spcPct val="0"/>
        </a:spcAft>
        <a:defRPr sz="4000" kern="1200">
          <a:solidFill>
            <a:schemeClr val="accent1"/>
          </a:solidFill>
          <a:latin typeface="+mj-lt"/>
          <a:ea typeface="ヒラギノ角ゴ Pro W3" charset="-128"/>
          <a:cs typeface="ヒラギノ角ゴ Pro W3" charset="-128"/>
        </a:defRPr>
      </a:lvl1pPr>
      <a:lvl2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2pPr>
      <a:lvl3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3pPr>
      <a:lvl4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4pPr>
      <a:lvl5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5pPr>
      <a:lvl6pPr marL="4572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6pPr>
      <a:lvl7pPr marL="9144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7pPr>
      <a:lvl8pPr marL="13716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8pPr>
      <a:lvl9pPr marL="18288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9pPr>
    </p:titleStyle>
    <p:body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5.xml"/><Relationship Id="rId5" Type="http://schemas.openxmlformats.org/officeDocument/2006/relationships/image" Target="../media/image69.emf"/><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emf"/><Relationship Id="rId2"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73.emf"/><Relationship Id="rId5" Type="http://schemas.openxmlformats.org/officeDocument/2006/relationships/image" Target="../media/image67.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emf"/><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emf"/><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84.emf"/><Relationship Id="rId4" Type="http://schemas.openxmlformats.org/officeDocument/2006/relationships/image" Target="../media/image8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5.xml"/><Relationship Id="rId5" Type="http://schemas.openxmlformats.org/officeDocument/2006/relationships/image" Target="../media/image20.emf"/><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4D52-7FFD-32C9-F8D0-4EF04DE2DC94}"/>
              </a:ext>
            </a:extLst>
          </p:cNvPr>
          <p:cNvSpPr>
            <a:spLocks noGrp="1"/>
          </p:cNvSpPr>
          <p:nvPr>
            <p:ph type="ctrTitle"/>
          </p:nvPr>
        </p:nvSpPr>
        <p:spPr>
          <a:xfrm>
            <a:off x="300000" y="1122363"/>
            <a:ext cx="11568000" cy="1468430"/>
          </a:xfrm>
        </p:spPr>
        <p:txBody>
          <a:bodyPr lIns="91440" tIns="45720" rIns="91440" bIns="45720" anchor="b"/>
          <a:lstStyle/>
          <a:p>
            <a:r>
              <a:rPr lang="en-US" b="0" dirty="0">
                <a:solidFill>
                  <a:schemeClr val="tx1"/>
                </a:solidFill>
                <a:latin typeface="STIX Two Text"/>
                <a:ea typeface="ヒラギノ角ゴ Pro W3"/>
              </a:rPr>
              <a:t>UO</a:t>
            </a:r>
            <a:r>
              <a:rPr lang="en-US" b="0" baseline="-25000" dirty="0">
                <a:solidFill>
                  <a:schemeClr val="tx1"/>
                </a:solidFill>
                <a:latin typeface="STIX Two Text"/>
                <a:ea typeface="ヒラギノ角ゴ Pro W3"/>
              </a:rPr>
              <a:t>2</a:t>
            </a:r>
            <a:r>
              <a:rPr lang="en-US" b="0" dirty="0">
                <a:solidFill>
                  <a:schemeClr val="tx1"/>
                </a:solidFill>
                <a:latin typeface="STIX Two Text"/>
                <a:ea typeface="ヒラギノ角ゴ Pro W3"/>
              </a:rPr>
              <a:t> pellet model developments: </a:t>
            </a:r>
            <a:br>
              <a:rPr lang="en-US" b="0" dirty="0">
                <a:solidFill>
                  <a:schemeClr val="tx1"/>
                </a:solidFill>
                <a:latin typeface="STIX Two Text"/>
                <a:ea typeface="ヒラギノ角ゴ Pro W3"/>
              </a:rPr>
            </a:br>
            <a:r>
              <a:rPr lang="en-US" b="0" dirty="0">
                <a:solidFill>
                  <a:schemeClr val="tx1"/>
                </a:solidFill>
                <a:latin typeface="STIX Two Text"/>
                <a:ea typeface="ヒラギノ角ゴ Pro W3"/>
              </a:rPr>
              <a:t>high burnup UO</a:t>
            </a:r>
            <a:r>
              <a:rPr lang="en-US" b="0" baseline="-25000" dirty="0">
                <a:solidFill>
                  <a:schemeClr val="tx1"/>
                </a:solidFill>
                <a:latin typeface="STIX Two Text"/>
                <a:ea typeface="ヒラギノ角ゴ Pro W3"/>
              </a:rPr>
              <a:t>2</a:t>
            </a:r>
            <a:r>
              <a:rPr lang="en-US" b="0" dirty="0">
                <a:solidFill>
                  <a:schemeClr val="tx1"/>
                </a:solidFill>
                <a:latin typeface="STIX Two Text"/>
                <a:ea typeface="ヒラギノ角ゴ Pro W3"/>
              </a:rPr>
              <a:t>, pellet-clad bonding model, doped UO</a:t>
            </a:r>
            <a:r>
              <a:rPr lang="en-US" b="0" baseline="-25000" dirty="0">
                <a:solidFill>
                  <a:schemeClr val="tx1"/>
                </a:solidFill>
                <a:latin typeface="STIX Two Text"/>
                <a:ea typeface="ヒラギノ角ゴ Pro W3"/>
              </a:rPr>
              <a:t>2</a:t>
            </a:r>
            <a:r>
              <a:rPr lang="en-US" b="0" dirty="0">
                <a:solidFill>
                  <a:schemeClr val="tx1"/>
                </a:solidFill>
                <a:latin typeface="STIX Two Text"/>
                <a:ea typeface="ヒラギノ角ゴ Pro W3"/>
              </a:rPr>
              <a:t>, and analysis of Halden data</a:t>
            </a:r>
            <a:endParaRPr lang="en-US" dirty="0">
              <a:solidFill>
                <a:schemeClr val="tx1"/>
              </a:solidFill>
            </a:endParaRPr>
          </a:p>
        </p:txBody>
      </p:sp>
      <p:sp>
        <p:nvSpPr>
          <p:cNvPr id="3" name="Subtitle 2">
            <a:extLst>
              <a:ext uri="{FF2B5EF4-FFF2-40B4-BE49-F238E27FC236}">
                <a16:creationId xmlns:a16="http://schemas.microsoft.com/office/drawing/2014/main" id="{F1E3D022-7417-B585-AABB-4EB27AA26696}"/>
              </a:ext>
            </a:extLst>
          </p:cNvPr>
          <p:cNvSpPr>
            <a:spLocks noGrp="1"/>
          </p:cNvSpPr>
          <p:nvPr>
            <p:ph type="subTitle" idx="1"/>
          </p:nvPr>
        </p:nvSpPr>
        <p:spPr>
          <a:xfrm>
            <a:off x="1524000" y="3124199"/>
            <a:ext cx="9144000" cy="2133601"/>
          </a:xfrm>
        </p:spPr>
        <p:txBody>
          <a:bodyPr/>
          <a:lstStyle/>
          <a:p>
            <a:r>
              <a:rPr lang="en-US" dirty="0"/>
              <a:t>NEAMS external meeting for Light Water Reactor</a:t>
            </a:r>
          </a:p>
          <a:p>
            <a:r>
              <a:rPr lang="en-US" sz="1400" dirty="0">
                <a:solidFill>
                  <a:schemeClr val="tx1">
                    <a:lumMod val="75000"/>
                    <a:lumOff val="25000"/>
                  </a:schemeClr>
                </a:solidFill>
              </a:rPr>
              <a:t>Pierre-Clément Simon, Larry Aagesen, Kyle Gamble, Sudipta Biswas, Daniel Schwen, Ryan Sweet, Yifeng Che, Somayajulu Dhulipala, Steve </a:t>
            </a:r>
            <a:r>
              <a:rPr lang="en-US" sz="1400" dirty="0" err="1">
                <a:solidFill>
                  <a:schemeClr val="tx1">
                    <a:lumMod val="75000"/>
                    <a:lumOff val="25000"/>
                  </a:schemeClr>
                </a:solidFill>
              </a:rPr>
              <a:t>Novascone</a:t>
            </a:r>
            <a:br>
              <a:rPr lang="en-US" sz="1400" dirty="0">
                <a:solidFill>
                  <a:schemeClr val="tx1">
                    <a:lumMod val="75000"/>
                    <a:lumOff val="25000"/>
                  </a:schemeClr>
                </a:solidFill>
              </a:rPr>
            </a:br>
            <a:r>
              <a:rPr lang="en-US" sz="1400" dirty="0">
                <a:solidFill>
                  <a:schemeClr val="tx1">
                    <a:lumMod val="75000"/>
                    <a:lumOff val="25000"/>
                  </a:schemeClr>
                </a:solidFill>
              </a:rPr>
              <a:t>Idaho National Laboratory</a:t>
            </a:r>
          </a:p>
          <a:p>
            <a:r>
              <a:rPr lang="en-US" sz="1400" dirty="0">
                <a:solidFill>
                  <a:schemeClr val="tx1">
                    <a:lumMod val="75000"/>
                    <a:lumOff val="25000"/>
                  </a:schemeClr>
                </a:solidFill>
              </a:rPr>
              <a:t>Michael Cooper, Conor Galvin, Anton Schneider, Topher Matthews, David Andersson</a:t>
            </a:r>
            <a:br>
              <a:rPr lang="en-US" sz="1400" dirty="0">
                <a:solidFill>
                  <a:schemeClr val="tx1">
                    <a:lumMod val="75000"/>
                    <a:lumOff val="25000"/>
                  </a:schemeClr>
                </a:solidFill>
              </a:rPr>
            </a:br>
            <a:r>
              <a:rPr lang="en-US" sz="1400" dirty="0">
                <a:solidFill>
                  <a:schemeClr val="tx1">
                    <a:lumMod val="75000"/>
                    <a:lumOff val="25000"/>
                  </a:schemeClr>
                </a:solidFill>
              </a:rPr>
              <a:t>Los Alamos National Laboratory</a:t>
            </a:r>
          </a:p>
          <a:p>
            <a:r>
              <a:rPr lang="en-US" sz="1400" dirty="0">
                <a:solidFill>
                  <a:schemeClr val="tx1">
                    <a:lumMod val="75000"/>
                    <a:lumOff val="25000"/>
                  </a:schemeClr>
                </a:solidFill>
              </a:rPr>
              <a:t>Nathan Capps</a:t>
            </a:r>
            <a:br>
              <a:rPr lang="en-US" sz="1400" dirty="0">
                <a:solidFill>
                  <a:schemeClr val="tx1">
                    <a:lumMod val="75000"/>
                    <a:lumOff val="25000"/>
                  </a:schemeClr>
                </a:solidFill>
              </a:rPr>
            </a:br>
            <a:r>
              <a:rPr lang="en-US" sz="1400" dirty="0">
                <a:solidFill>
                  <a:schemeClr val="tx1">
                    <a:lumMod val="75000"/>
                    <a:lumOff val="25000"/>
                  </a:schemeClr>
                </a:solidFill>
              </a:rPr>
              <a:t>Oak Ridge National Laboratory</a:t>
            </a:r>
          </a:p>
          <a:p>
            <a:endParaRPr lang="en-US" dirty="0"/>
          </a:p>
        </p:txBody>
      </p:sp>
      <p:sp>
        <p:nvSpPr>
          <p:cNvPr id="4" name="TextBox 3">
            <a:extLst>
              <a:ext uri="{FF2B5EF4-FFF2-40B4-BE49-F238E27FC236}">
                <a16:creationId xmlns:a16="http://schemas.microsoft.com/office/drawing/2014/main" id="{171BCB5C-7A2E-6E2C-7CC9-B0E291B424A3}"/>
              </a:ext>
            </a:extLst>
          </p:cNvPr>
          <p:cNvSpPr txBox="1"/>
          <p:nvPr/>
        </p:nvSpPr>
        <p:spPr>
          <a:xfrm>
            <a:off x="0" y="6596390"/>
            <a:ext cx="1335622" cy="261610"/>
          </a:xfrm>
          <a:prstGeom prst="rect">
            <a:avLst/>
          </a:prstGeom>
          <a:noFill/>
        </p:spPr>
        <p:txBody>
          <a:bodyPr wrap="none" rtlCol="0">
            <a:spAutoFit/>
          </a:bodyPr>
          <a:lstStyle/>
          <a:p>
            <a:r>
              <a:rPr lang="en-US" sz="1100" dirty="0">
                <a:solidFill>
                  <a:schemeClr val="bg1"/>
                </a:solidFill>
              </a:rPr>
              <a:t>INL/MIS-25-84779</a:t>
            </a:r>
          </a:p>
        </p:txBody>
      </p:sp>
    </p:spTree>
    <p:extLst>
      <p:ext uri="{BB962C8B-B14F-4D97-AF65-F5344CB8AC3E}">
        <p14:creationId xmlns:p14="http://schemas.microsoft.com/office/powerpoint/2010/main" val="2129461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5BE67-62BA-14B2-BC0F-7A019826BD04}"/>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1015DEEE-24FC-0D67-DFB5-258AD54A410E}"/>
              </a:ext>
            </a:extLst>
          </p:cNvPr>
          <p:cNvSpPr/>
          <p:nvPr/>
        </p:nvSpPr>
        <p:spPr>
          <a:xfrm>
            <a:off x="7664308" y="990600"/>
            <a:ext cx="3981581" cy="5092582"/>
          </a:xfrm>
          <a:prstGeom prst="rect">
            <a:avLst/>
          </a:prstGeom>
          <a:solidFill>
            <a:schemeClr val="bg1"/>
          </a:solidFill>
          <a:ln w="25400">
            <a:solidFill>
              <a:srgbClr val="93B1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Rectangle 36">
            <a:extLst>
              <a:ext uri="{FF2B5EF4-FFF2-40B4-BE49-F238E27FC236}">
                <a16:creationId xmlns:a16="http://schemas.microsoft.com/office/drawing/2014/main" id="{7C024FC5-B98D-6251-E14C-F15CB0E00494}"/>
              </a:ext>
            </a:extLst>
          </p:cNvPr>
          <p:cNvSpPr/>
          <p:nvPr/>
        </p:nvSpPr>
        <p:spPr>
          <a:xfrm>
            <a:off x="7677047" y="990600"/>
            <a:ext cx="3981553" cy="544260"/>
          </a:xfrm>
          <a:prstGeom prst="rect">
            <a:avLst/>
          </a:prstGeom>
          <a:solidFill>
            <a:srgbClr val="C6D7DD"/>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chemeClr val="tx1"/>
                </a:solidFill>
              </a:rPr>
              <a:t>Mechanistic micro-fracture model</a:t>
            </a:r>
            <a:endParaRPr lang="en-US" b="1" baseline="-25000" dirty="0">
              <a:solidFill>
                <a:schemeClr val="tx1"/>
              </a:solidFill>
            </a:endParaRPr>
          </a:p>
        </p:txBody>
      </p:sp>
      <p:pic>
        <p:nvPicPr>
          <p:cNvPr id="6" name="Picture 5">
            <a:extLst>
              <a:ext uri="{FF2B5EF4-FFF2-40B4-BE49-F238E27FC236}">
                <a16:creationId xmlns:a16="http://schemas.microsoft.com/office/drawing/2014/main" id="{78213B0F-114F-6DE4-2ACF-1ABDE1549D29}"/>
              </a:ext>
            </a:extLst>
          </p:cNvPr>
          <p:cNvPicPr>
            <a:picLocks noChangeAspect="1"/>
          </p:cNvPicPr>
          <p:nvPr/>
        </p:nvPicPr>
        <p:blipFill>
          <a:blip r:embed="rId2"/>
          <a:srcRect l="5036" t="6796" r="11751"/>
          <a:stretch/>
        </p:blipFill>
        <p:spPr>
          <a:xfrm>
            <a:off x="8230028" y="2258714"/>
            <a:ext cx="3126001" cy="3063174"/>
          </a:xfrm>
          <a:prstGeom prst="rect">
            <a:avLst/>
          </a:prstGeom>
        </p:spPr>
      </p:pic>
      <p:cxnSp>
        <p:nvCxnSpPr>
          <p:cNvPr id="16" name="Straight Arrow Connector 15">
            <a:extLst>
              <a:ext uri="{FF2B5EF4-FFF2-40B4-BE49-F238E27FC236}">
                <a16:creationId xmlns:a16="http://schemas.microsoft.com/office/drawing/2014/main" id="{5C7D91D9-604B-501F-F116-EBF7BED97DFC}"/>
              </a:ext>
            </a:extLst>
          </p:cNvPr>
          <p:cNvCxnSpPr>
            <a:cxnSpLocks/>
          </p:cNvCxnSpPr>
          <p:nvPr/>
        </p:nvCxnSpPr>
        <p:spPr>
          <a:xfrm flipV="1">
            <a:off x="8443365" y="4306293"/>
            <a:ext cx="800107" cy="107441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824B92E-1E6F-1560-B9EB-05545B811F44}"/>
              </a:ext>
            </a:extLst>
          </p:cNvPr>
          <p:cNvCxnSpPr>
            <a:cxnSpLocks/>
          </p:cNvCxnSpPr>
          <p:nvPr/>
        </p:nvCxnSpPr>
        <p:spPr>
          <a:xfrm>
            <a:off x="8938673" y="1891912"/>
            <a:ext cx="373582" cy="50588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Down Arrow 29">
            <a:extLst>
              <a:ext uri="{FF2B5EF4-FFF2-40B4-BE49-F238E27FC236}">
                <a16:creationId xmlns:a16="http://schemas.microsoft.com/office/drawing/2014/main" id="{7E5BA3D7-BF69-BED7-85E9-675CC715A212}"/>
              </a:ext>
            </a:extLst>
          </p:cNvPr>
          <p:cNvSpPr/>
          <p:nvPr/>
        </p:nvSpPr>
        <p:spPr>
          <a:xfrm rot="16200000">
            <a:off x="5686302" y="1175057"/>
            <a:ext cx="950631" cy="4135966"/>
          </a:xfrm>
          <a:prstGeom prst="downArrow">
            <a:avLst>
              <a:gd name="adj1" fmla="val 50000"/>
              <a:gd name="adj2" fmla="val 43271"/>
            </a:avLst>
          </a:prstGeom>
          <a:solidFill>
            <a:srgbClr val="C6D7DD"/>
          </a:solidFill>
          <a:ln w="28575">
            <a:solidFill>
              <a:srgbClr val="93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3DBB16C-79D5-0724-D342-C73D14B3AF0C}"/>
              </a:ext>
            </a:extLst>
          </p:cNvPr>
          <p:cNvSpPr/>
          <p:nvPr/>
        </p:nvSpPr>
        <p:spPr>
          <a:xfrm>
            <a:off x="344994" y="1025608"/>
            <a:ext cx="3981581" cy="5092582"/>
          </a:xfrm>
          <a:prstGeom prst="rect">
            <a:avLst/>
          </a:prstGeom>
          <a:solidFill>
            <a:schemeClr val="bg1"/>
          </a:solidFill>
          <a:ln w="25400">
            <a:solidFill>
              <a:srgbClr val="93B1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Rectangle 24">
            <a:extLst>
              <a:ext uri="{FF2B5EF4-FFF2-40B4-BE49-F238E27FC236}">
                <a16:creationId xmlns:a16="http://schemas.microsoft.com/office/drawing/2014/main" id="{1CF26E6F-769F-16C5-80C0-505C2ADB481A}"/>
              </a:ext>
            </a:extLst>
          </p:cNvPr>
          <p:cNvSpPr/>
          <p:nvPr/>
        </p:nvSpPr>
        <p:spPr>
          <a:xfrm>
            <a:off x="357116" y="1025608"/>
            <a:ext cx="3981553" cy="544260"/>
          </a:xfrm>
          <a:prstGeom prst="rect">
            <a:avLst/>
          </a:prstGeom>
          <a:solidFill>
            <a:srgbClr val="C6D7DD"/>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chemeClr val="tx1"/>
                </a:solidFill>
              </a:rPr>
              <a:t>Atomistic data for model</a:t>
            </a:r>
            <a:endParaRPr lang="en-US" b="1" baseline="-25000" dirty="0">
              <a:solidFill>
                <a:schemeClr val="tx1"/>
              </a:solidFill>
            </a:endParaRPr>
          </a:p>
        </p:txBody>
      </p:sp>
      <p:sp>
        <p:nvSpPr>
          <p:cNvPr id="2" name="Title 1">
            <a:extLst>
              <a:ext uri="{FF2B5EF4-FFF2-40B4-BE49-F238E27FC236}">
                <a16:creationId xmlns:a16="http://schemas.microsoft.com/office/drawing/2014/main" id="{A498B529-A2C1-64BA-EDFA-1FAFB042ABB2}"/>
              </a:ext>
            </a:extLst>
          </p:cNvPr>
          <p:cNvSpPr>
            <a:spLocks noGrp="1"/>
          </p:cNvSpPr>
          <p:nvPr>
            <p:ph type="title"/>
          </p:nvPr>
        </p:nvSpPr>
        <p:spPr>
          <a:xfrm>
            <a:off x="0" y="-59242"/>
            <a:ext cx="12192000" cy="923330"/>
          </a:xfrm>
        </p:spPr>
        <p:txBody>
          <a:bodyPr/>
          <a:lstStyle/>
          <a:p>
            <a:r>
              <a:rPr lang="en-US" sz="3200" dirty="0"/>
              <a:t>Pressure evolution and bubble fracture models for UO</a:t>
            </a:r>
            <a:r>
              <a:rPr lang="en-US" sz="3200" baseline="-25000" dirty="0"/>
              <a:t>2</a:t>
            </a:r>
            <a:r>
              <a:rPr lang="en-US" sz="3200" dirty="0"/>
              <a:t> and facilitate integration at the engineering scale</a:t>
            </a:r>
          </a:p>
        </p:txBody>
      </p:sp>
      <p:pic>
        <p:nvPicPr>
          <p:cNvPr id="7" name="Picture 6">
            <a:extLst>
              <a:ext uri="{FF2B5EF4-FFF2-40B4-BE49-F238E27FC236}">
                <a16:creationId xmlns:a16="http://schemas.microsoft.com/office/drawing/2014/main" id="{1C42ED75-77DC-A4CA-DCCE-80EC333CA0DB}"/>
              </a:ext>
            </a:extLst>
          </p:cNvPr>
          <p:cNvPicPr>
            <a:picLocks noChangeAspect="1"/>
          </p:cNvPicPr>
          <p:nvPr/>
        </p:nvPicPr>
        <p:blipFill>
          <a:blip r:embed="rId3"/>
          <a:stretch>
            <a:fillRect/>
          </a:stretch>
        </p:blipFill>
        <p:spPr>
          <a:xfrm>
            <a:off x="378352" y="2114128"/>
            <a:ext cx="3928746" cy="2231671"/>
          </a:xfrm>
          <a:prstGeom prst="rect">
            <a:avLst/>
          </a:prstGeom>
        </p:spPr>
      </p:pic>
      <p:pic>
        <p:nvPicPr>
          <p:cNvPr id="10" name="Picture 9">
            <a:extLst>
              <a:ext uri="{FF2B5EF4-FFF2-40B4-BE49-F238E27FC236}">
                <a16:creationId xmlns:a16="http://schemas.microsoft.com/office/drawing/2014/main" id="{6BFCB559-9E21-2C2B-DA4E-EE5926EA9827}"/>
              </a:ext>
            </a:extLst>
          </p:cNvPr>
          <p:cNvPicPr>
            <a:picLocks noChangeAspect="1"/>
          </p:cNvPicPr>
          <p:nvPr/>
        </p:nvPicPr>
        <p:blipFill>
          <a:blip r:embed="rId4"/>
          <a:stretch>
            <a:fillRect/>
          </a:stretch>
        </p:blipFill>
        <p:spPr>
          <a:xfrm>
            <a:off x="4457054" y="3914733"/>
            <a:ext cx="3004707" cy="778005"/>
          </a:xfrm>
          <a:prstGeom prst="rect">
            <a:avLst/>
          </a:prstGeom>
        </p:spPr>
      </p:pic>
      <p:sp>
        <p:nvSpPr>
          <p:cNvPr id="13" name="Rectangle 12">
            <a:extLst>
              <a:ext uri="{FF2B5EF4-FFF2-40B4-BE49-F238E27FC236}">
                <a16:creationId xmlns:a16="http://schemas.microsoft.com/office/drawing/2014/main" id="{56C0D2BE-F3DC-43EF-8930-044A0C1389F7}"/>
              </a:ext>
            </a:extLst>
          </p:cNvPr>
          <p:cNvSpPr/>
          <p:nvPr/>
        </p:nvSpPr>
        <p:spPr>
          <a:xfrm>
            <a:off x="7735610" y="1627961"/>
            <a:ext cx="1415511" cy="571938"/>
          </a:xfrm>
          <a:prstGeom prst="rect">
            <a:avLst/>
          </a:prstGeom>
          <a:solidFill>
            <a:schemeClr val="bg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Dislocation punching</a:t>
            </a:r>
          </a:p>
        </p:txBody>
      </p:sp>
      <p:sp>
        <p:nvSpPr>
          <p:cNvPr id="15" name="Rectangle 14">
            <a:extLst>
              <a:ext uri="{FF2B5EF4-FFF2-40B4-BE49-F238E27FC236}">
                <a16:creationId xmlns:a16="http://schemas.microsoft.com/office/drawing/2014/main" id="{52D1D041-2777-FCFB-2BFD-A13D4F0A6F0B}"/>
              </a:ext>
            </a:extLst>
          </p:cNvPr>
          <p:cNvSpPr/>
          <p:nvPr/>
        </p:nvSpPr>
        <p:spPr>
          <a:xfrm>
            <a:off x="7831521" y="5356117"/>
            <a:ext cx="2533135" cy="616147"/>
          </a:xfrm>
          <a:prstGeom prst="rect">
            <a:avLst/>
          </a:prstGeom>
          <a:solidFill>
            <a:schemeClr val="bg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GB micro-cracking pressure threshold</a:t>
            </a:r>
          </a:p>
        </p:txBody>
      </p:sp>
      <p:grpSp>
        <p:nvGrpSpPr>
          <p:cNvPr id="23" name="Group 22">
            <a:extLst>
              <a:ext uri="{FF2B5EF4-FFF2-40B4-BE49-F238E27FC236}">
                <a16:creationId xmlns:a16="http://schemas.microsoft.com/office/drawing/2014/main" id="{5687DB05-58ED-23C9-85D8-5C31ECF6A7D9}"/>
              </a:ext>
            </a:extLst>
          </p:cNvPr>
          <p:cNvGrpSpPr/>
          <p:nvPr/>
        </p:nvGrpSpPr>
        <p:grpSpPr>
          <a:xfrm>
            <a:off x="762000" y="4809423"/>
            <a:ext cx="2110811" cy="1301686"/>
            <a:chOff x="347586" y="4071913"/>
            <a:chExt cx="2621992" cy="1616919"/>
          </a:xfrm>
        </p:grpSpPr>
        <p:grpSp>
          <p:nvGrpSpPr>
            <p:cNvPr id="21" name="Group 20">
              <a:extLst>
                <a:ext uri="{FF2B5EF4-FFF2-40B4-BE49-F238E27FC236}">
                  <a16:creationId xmlns:a16="http://schemas.microsoft.com/office/drawing/2014/main" id="{4CA4F928-B0B1-EEF9-2775-F0B934F3B89B}"/>
                </a:ext>
              </a:extLst>
            </p:cNvPr>
            <p:cNvGrpSpPr/>
            <p:nvPr/>
          </p:nvGrpSpPr>
          <p:grpSpPr>
            <a:xfrm>
              <a:off x="347586" y="4071913"/>
              <a:ext cx="2621992" cy="1616919"/>
              <a:chOff x="347586" y="4071913"/>
              <a:chExt cx="2621992" cy="1616919"/>
            </a:xfrm>
          </p:grpSpPr>
          <p:pic>
            <p:nvPicPr>
              <p:cNvPr id="19" name="Picture 18">
                <a:extLst>
                  <a:ext uri="{FF2B5EF4-FFF2-40B4-BE49-F238E27FC236}">
                    <a16:creationId xmlns:a16="http://schemas.microsoft.com/office/drawing/2014/main" id="{3AD9ABB4-E958-ADCF-8632-521F5520B519}"/>
                  </a:ext>
                </a:extLst>
              </p:cNvPr>
              <p:cNvPicPr>
                <a:picLocks noChangeAspect="1"/>
              </p:cNvPicPr>
              <p:nvPr/>
            </p:nvPicPr>
            <p:blipFill>
              <a:blip r:embed="rId5"/>
              <a:srcRect l="18778" t="57204" r="18124" b="1157"/>
              <a:stretch/>
            </p:blipFill>
            <p:spPr>
              <a:xfrm>
                <a:off x="423786" y="4071913"/>
                <a:ext cx="2545792" cy="1616919"/>
              </a:xfrm>
              <a:prstGeom prst="rect">
                <a:avLst/>
              </a:prstGeom>
            </p:spPr>
          </p:pic>
          <p:sp>
            <p:nvSpPr>
              <p:cNvPr id="20" name="Rectangle 19">
                <a:extLst>
                  <a:ext uri="{FF2B5EF4-FFF2-40B4-BE49-F238E27FC236}">
                    <a16:creationId xmlns:a16="http://schemas.microsoft.com/office/drawing/2014/main" id="{CE86B840-6011-7F02-671C-59ED24A673C5}"/>
                  </a:ext>
                </a:extLst>
              </p:cNvPr>
              <p:cNvSpPr/>
              <p:nvPr/>
            </p:nvSpPr>
            <p:spPr>
              <a:xfrm>
                <a:off x="347586" y="4750904"/>
                <a:ext cx="152400" cy="5069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grpSp>
        <p:sp>
          <p:nvSpPr>
            <p:cNvPr id="22" name="Rectangle 21">
              <a:extLst>
                <a:ext uri="{FF2B5EF4-FFF2-40B4-BE49-F238E27FC236}">
                  <a16:creationId xmlns:a16="http://schemas.microsoft.com/office/drawing/2014/main" id="{28C332C7-9CA4-A0F3-7491-41BC4E9A48A1}"/>
                </a:ext>
              </a:extLst>
            </p:cNvPr>
            <p:cNvSpPr/>
            <p:nvPr/>
          </p:nvSpPr>
          <p:spPr>
            <a:xfrm>
              <a:off x="499986" y="4903304"/>
              <a:ext cx="152400" cy="5069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grpSp>
      <p:sp>
        <p:nvSpPr>
          <p:cNvPr id="26" name="TextBox 25">
            <a:extLst>
              <a:ext uri="{FF2B5EF4-FFF2-40B4-BE49-F238E27FC236}">
                <a16:creationId xmlns:a16="http://schemas.microsoft.com/office/drawing/2014/main" id="{77A457C7-B1E0-3F40-7312-FA99EC9EA6F7}"/>
              </a:ext>
            </a:extLst>
          </p:cNvPr>
          <p:cNvSpPr txBox="1"/>
          <p:nvPr/>
        </p:nvSpPr>
        <p:spPr>
          <a:xfrm>
            <a:off x="332900" y="1569868"/>
            <a:ext cx="3928746" cy="523220"/>
          </a:xfrm>
          <a:prstGeom prst="rect">
            <a:avLst/>
          </a:prstGeom>
          <a:noFill/>
        </p:spPr>
        <p:txBody>
          <a:bodyPr wrap="square" rtlCol="0">
            <a:spAutoFit/>
          </a:bodyPr>
          <a:lstStyle/>
          <a:p>
            <a:r>
              <a:rPr lang="en-US" sz="1400" dirty="0"/>
              <a:t>Bubbles at a grain boundary simulating micro-fracture</a:t>
            </a:r>
          </a:p>
        </p:txBody>
      </p:sp>
      <p:sp>
        <p:nvSpPr>
          <p:cNvPr id="29" name="TextBox 28">
            <a:extLst>
              <a:ext uri="{FF2B5EF4-FFF2-40B4-BE49-F238E27FC236}">
                <a16:creationId xmlns:a16="http://schemas.microsoft.com/office/drawing/2014/main" id="{8C83D1E0-494A-E14A-4B85-232FB9D688BE}"/>
              </a:ext>
            </a:extLst>
          </p:cNvPr>
          <p:cNvSpPr txBox="1"/>
          <p:nvPr/>
        </p:nvSpPr>
        <p:spPr>
          <a:xfrm>
            <a:off x="1348318" y="4427704"/>
            <a:ext cx="2990351" cy="307777"/>
          </a:xfrm>
          <a:prstGeom prst="rect">
            <a:avLst/>
          </a:prstGeom>
          <a:noFill/>
        </p:spPr>
        <p:txBody>
          <a:bodyPr wrap="square" rtlCol="0">
            <a:spAutoFit/>
          </a:bodyPr>
          <a:lstStyle/>
          <a:p>
            <a:r>
              <a:rPr lang="en-US" sz="1400" dirty="0"/>
              <a:t>Fracture energy of grain boundary</a:t>
            </a:r>
          </a:p>
        </p:txBody>
      </p:sp>
      <p:sp>
        <p:nvSpPr>
          <p:cNvPr id="35" name="TextBox 34">
            <a:extLst>
              <a:ext uri="{FF2B5EF4-FFF2-40B4-BE49-F238E27FC236}">
                <a16:creationId xmlns:a16="http://schemas.microsoft.com/office/drawing/2014/main" id="{58098F28-2A75-4E7E-0E2A-1AE387537480}"/>
              </a:ext>
            </a:extLst>
          </p:cNvPr>
          <p:cNvSpPr txBox="1"/>
          <p:nvPr/>
        </p:nvSpPr>
        <p:spPr>
          <a:xfrm>
            <a:off x="4600933" y="3045297"/>
            <a:ext cx="3121367" cy="369332"/>
          </a:xfrm>
          <a:prstGeom prst="rect">
            <a:avLst/>
          </a:prstGeom>
          <a:noFill/>
        </p:spPr>
        <p:txBody>
          <a:bodyPr wrap="none" rtlCol="0">
            <a:spAutoFit/>
          </a:bodyPr>
          <a:lstStyle/>
          <a:p>
            <a:r>
              <a:rPr lang="en-US" dirty="0"/>
              <a:t>Feed into mechanistic model</a:t>
            </a:r>
          </a:p>
        </p:txBody>
      </p:sp>
      <p:sp>
        <p:nvSpPr>
          <p:cNvPr id="41" name="Content Placeholder 2">
            <a:extLst>
              <a:ext uri="{FF2B5EF4-FFF2-40B4-BE49-F238E27FC236}">
                <a16:creationId xmlns:a16="http://schemas.microsoft.com/office/drawing/2014/main" id="{06F564E2-9699-B16E-AE8D-9249A7EF1671}"/>
              </a:ext>
            </a:extLst>
          </p:cNvPr>
          <p:cNvSpPr txBox="1">
            <a:spLocks/>
          </p:cNvSpPr>
          <p:nvPr/>
        </p:nvSpPr>
        <p:spPr>
          <a:xfrm>
            <a:off x="4579097" y="1351208"/>
            <a:ext cx="2844783" cy="1239826"/>
          </a:xfrm>
          <a:prstGeom prst="rect">
            <a:avLst/>
          </a:prstGeom>
        </p:spPr>
        <p:txBody>
          <a:bodyPr vert="horz" lIns="0" tIns="0" rIns="0" bIns="0" rtlCol="0">
            <a:noAutofit/>
          </a:bodyPr>
          <a:lstStyle>
            <a:lvl1pPr marL="230188" indent="-222250" algn="l" defTabSz="685800" rtl="0" eaLnBrk="1" latinLnBrk="0" hangingPunct="1">
              <a:lnSpc>
                <a:spcPct val="100000"/>
              </a:lnSpc>
              <a:spcBef>
                <a:spcPts val="0"/>
              </a:spcBef>
              <a:buFont typeface="Arial" panose="020B0604020202020204" pitchFamily="34" charset="0"/>
              <a:buChar char="•"/>
              <a:tabLst/>
              <a:defRPr sz="1800" b="0" i="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0990" indent="-380990">
              <a:spcBef>
                <a:spcPts val="533"/>
              </a:spcBef>
            </a:pPr>
            <a:r>
              <a:rPr lang="en-US" sz="1400" dirty="0"/>
              <a:t>Determine the pressure at which microcracking occurs</a:t>
            </a:r>
          </a:p>
          <a:p>
            <a:pPr marL="380990" indent="-380990">
              <a:spcBef>
                <a:spcPts val="533"/>
              </a:spcBef>
            </a:pPr>
            <a:r>
              <a:rPr lang="en-US" sz="1400" dirty="0"/>
              <a:t>Different bubble sizes and pressures at grain boundary (steady-state)</a:t>
            </a:r>
          </a:p>
        </p:txBody>
      </p:sp>
      <p:sp>
        <p:nvSpPr>
          <p:cNvPr id="42" name="Rounded Rectangle 41">
            <a:extLst>
              <a:ext uri="{FF2B5EF4-FFF2-40B4-BE49-F238E27FC236}">
                <a16:creationId xmlns:a16="http://schemas.microsoft.com/office/drawing/2014/main" id="{100C3A96-C2FD-2C39-C611-EAD8D155704E}"/>
              </a:ext>
            </a:extLst>
          </p:cNvPr>
          <p:cNvSpPr/>
          <p:nvPr/>
        </p:nvSpPr>
        <p:spPr>
          <a:xfrm>
            <a:off x="149864" y="6368120"/>
            <a:ext cx="8223564" cy="378408"/>
          </a:xfrm>
          <a:prstGeom prst="roundRect">
            <a:avLst/>
          </a:prstGeom>
          <a:solidFill>
            <a:schemeClr val="bg1">
              <a:lumMod val="8500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MD-informed pressure relief (microcracking) threshold for use in MARMOT and BISON</a:t>
            </a:r>
          </a:p>
        </p:txBody>
      </p:sp>
      <p:cxnSp>
        <p:nvCxnSpPr>
          <p:cNvPr id="47" name="Straight Arrow Connector 46">
            <a:extLst>
              <a:ext uri="{FF2B5EF4-FFF2-40B4-BE49-F238E27FC236}">
                <a16:creationId xmlns:a16="http://schemas.microsoft.com/office/drawing/2014/main" id="{0E4F30FF-D098-F79C-7EBE-0C2032DB49BE}"/>
              </a:ext>
            </a:extLst>
          </p:cNvPr>
          <p:cNvCxnSpPr>
            <a:cxnSpLocks/>
          </p:cNvCxnSpPr>
          <p:nvPr/>
        </p:nvCxnSpPr>
        <p:spPr>
          <a:xfrm flipH="1">
            <a:off x="2514600" y="4735481"/>
            <a:ext cx="788619" cy="43564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E00DE63-9DC2-AAE3-11CB-035F9572C3CC}"/>
              </a:ext>
            </a:extLst>
          </p:cNvPr>
          <p:cNvSpPr txBox="1"/>
          <p:nvPr/>
        </p:nvSpPr>
        <p:spPr>
          <a:xfrm>
            <a:off x="4512232" y="4783265"/>
            <a:ext cx="2949529" cy="1277273"/>
          </a:xfrm>
          <a:prstGeom prst="rect">
            <a:avLst/>
          </a:prstGeom>
          <a:noFill/>
        </p:spPr>
        <p:txBody>
          <a:bodyPr wrap="square">
            <a:spAutoFit/>
          </a:bodyPr>
          <a:lstStyle/>
          <a:p>
            <a:pPr>
              <a:spcAft>
                <a:spcPts val="600"/>
              </a:spcAft>
            </a:pPr>
            <a:r>
              <a:rPr lang="en-US" sz="1200" dirty="0"/>
              <a:t>Results indicate a process by which </a:t>
            </a:r>
            <a:r>
              <a:rPr lang="en-US" sz="1200" b="1" dirty="0"/>
              <a:t>fission gas can cause HBS sub-grain boundaries</a:t>
            </a:r>
            <a:r>
              <a:rPr lang="en-US" sz="1200" dirty="0"/>
              <a:t> to become more susceptible to </a:t>
            </a:r>
            <a:r>
              <a:rPr lang="en-US" sz="1200" b="1" dirty="0"/>
              <a:t>pulverization</a:t>
            </a:r>
          </a:p>
          <a:p>
            <a:pPr>
              <a:spcAft>
                <a:spcPts val="600"/>
              </a:spcAft>
            </a:pPr>
            <a:r>
              <a:rPr lang="en-US" sz="1200" dirty="0"/>
              <a:t>Mechanism </a:t>
            </a:r>
            <a:r>
              <a:rPr lang="en-US" sz="1200" b="1" dirty="0"/>
              <a:t>distinguishes between regions in the pellet</a:t>
            </a:r>
          </a:p>
        </p:txBody>
      </p:sp>
      <p:sp>
        <p:nvSpPr>
          <p:cNvPr id="54" name="Rectangle 53">
            <a:extLst>
              <a:ext uri="{FF2B5EF4-FFF2-40B4-BE49-F238E27FC236}">
                <a16:creationId xmlns:a16="http://schemas.microsoft.com/office/drawing/2014/main" id="{EFCFA9B2-2519-92B5-8786-0509283370C2}"/>
              </a:ext>
            </a:extLst>
          </p:cNvPr>
          <p:cNvSpPr/>
          <p:nvPr/>
        </p:nvSpPr>
        <p:spPr>
          <a:xfrm>
            <a:off x="4511283" y="4787120"/>
            <a:ext cx="2912597" cy="1277273"/>
          </a:xfrm>
          <a:prstGeom prst="rect">
            <a:avLst/>
          </a:prstGeom>
          <a:noFill/>
          <a:ln w="381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619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FFEB8-B29E-E840-1DFE-94BCD7473873}"/>
            </a:ext>
          </a:extLst>
        </p:cNvPr>
        <p:cNvGrpSpPr/>
        <p:nvPr/>
      </p:nvGrpSpPr>
      <p:grpSpPr>
        <a:xfrm>
          <a:off x="0" y="0"/>
          <a:ext cx="0" cy="0"/>
          <a:chOff x="0" y="0"/>
          <a:chExt cx="0" cy="0"/>
        </a:xfrm>
      </p:grpSpPr>
      <p:pic>
        <p:nvPicPr>
          <p:cNvPr id="6" name="Picture 5" descr="Chart, line chart&#10;&#10;AI-generated content may be incorrect.">
            <a:extLst>
              <a:ext uri="{FF2B5EF4-FFF2-40B4-BE49-F238E27FC236}">
                <a16:creationId xmlns:a16="http://schemas.microsoft.com/office/drawing/2014/main" id="{FC32C828-43C8-B397-5A62-C8E01A32CB28}"/>
              </a:ext>
            </a:extLst>
          </p:cNvPr>
          <p:cNvPicPr>
            <a:picLocks noChangeAspect="1"/>
          </p:cNvPicPr>
          <p:nvPr/>
        </p:nvPicPr>
        <p:blipFill>
          <a:blip r:embed="rId2"/>
          <a:stretch>
            <a:fillRect/>
          </a:stretch>
        </p:blipFill>
        <p:spPr>
          <a:xfrm>
            <a:off x="8686800" y="3651048"/>
            <a:ext cx="3499038" cy="2621392"/>
          </a:xfrm>
          <a:prstGeom prst="rect">
            <a:avLst/>
          </a:prstGeom>
        </p:spPr>
      </p:pic>
      <p:sp>
        <p:nvSpPr>
          <p:cNvPr id="2" name="Title 1">
            <a:extLst>
              <a:ext uri="{FF2B5EF4-FFF2-40B4-BE49-F238E27FC236}">
                <a16:creationId xmlns:a16="http://schemas.microsoft.com/office/drawing/2014/main" id="{F96FDA08-6A7F-B419-AB96-E35B8F0A1EC4}"/>
              </a:ext>
            </a:extLst>
          </p:cNvPr>
          <p:cNvSpPr>
            <a:spLocks noGrp="1"/>
          </p:cNvSpPr>
          <p:nvPr>
            <p:ph type="title"/>
          </p:nvPr>
        </p:nvSpPr>
        <p:spPr>
          <a:xfrm>
            <a:off x="443495" y="-264"/>
            <a:ext cx="10515600" cy="1004887"/>
          </a:xfrm>
        </p:spPr>
        <p:txBody>
          <a:bodyPr/>
          <a:lstStyle/>
          <a:p>
            <a:r>
              <a:rPr lang="en-US" dirty="0"/>
              <a:t>Fuel restructuring and fragmentation in the dark zone</a:t>
            </a:r>
          </a:p>
        </p:txBody>
      </p:sp>
      <p:sp>
        <p:nvSpPr>
          <p:cNvPr id="3" name="Content Placeholder 2">
            <a:extLst>
              <a:ext uri="{FF2B5EF4-FFF2-40B4-BE49-F238E27FC236}">
                <a16:creationId xmlns:a16="http://schemas.microsoft.com/office/drawing/2014/main" id="{45A47CFF-4EBF-D501-BCD7-61FEC15CF475}"/>
              </a:ext>
            </a:extLst>
          </p:cNvPr>
          <p:cNvSpPr txBox="1">
            <a:spLocks/>
          </p:cNvSpPr>
          <p:nvPr/>
        </p:nvSpPr>
        <p:spPr>
          <a:xfrm>
            <a:off x="334802" y="1225721"/>
            <a:ext cx="11802786" cy="4876800"/>
          </a:xfrm>
          <a:prstGeom prst="rect">
            <a:avLst/>
          </a:prstGeom>
        </p:spPr>
        <p:txBody>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 </a:t>
            </a:r>
            <a:r>
              <a:rPr lang="en-US" sz="2000" dirty="0">
                <a:solidFill>
                  <a:srgbClr val="0070C0"/>
                </a:solidFill>
              </a:rPr>
              <a:t>mesoscale restructuring model </a:t>
            </a:r>
            <a:r>
              <a:rPr lang="en-US" sz="2000" dirty="0"/>
              <a:t>has been developed for the </a:t>
            </a:r>
            <a:r>
              <a:rPr lang="en-US" sz="2000" dirty="0">
                <a:solidFill>
                  <a:srgbClr val="0070C0"/>
                </a:solidFill>
              </a:rPr>
              <a:t>high burnup</a:t>
            </a:r>
            <a:r>
              <a:rPr lang="en-US" sz="2000" dirty="0"/>
              <a:t> fuel</a:t>
            </a:r>
          </a:p>
          <a:p>
            <a:r>
              <a:rPr lang="en-US" sz="2000" dirty="0"/>
              <a:t>An energy-based criteria is introduced for </a:t>
            </a:r>
            <a:r>
              <a:rPr lang="en-US" sz="2000" dirty="0" err="1"/>
              <a:t>subgrain</a:t>
            </a:r>
            <a:r>
              <a:rPr lang="en-US" sz="2000" dirty="0"/>
              <a:t> formation</a:t>
            </a:r>
          </a:p>
          <a:p>
            <a:pPr lvl="1">
              <a:buFont typeface="System Font Regular"/>
              <a:buChar char="-"/>
            </a:pPr>
            <a:r>
              <a:rPr lang="en-US" sz="1800" dirty="0" err="1"/>
              <a:t>Subgrains</a:t>
            </a:r>
            <a:r>
              <a:rPr lang="en-US" sz="1800" dirty="0"/>
              <a:t> are introduced once dislocation energy exceeds the energy required to form a new </a:t>
            </a:r>
            <a:r>
              <a:rPr lang="en-US" sz="1800" dirty="0" err="1"/>
              <a:t>subgrains</a:t>
            </a:r>
            <a:endParaRPr lang="en-US" sz="1800" dirty="0"/>
          </a:p>
          <a:p>
            <a:pPr lvl="1">
              <a:buFont typeface="System Font Regular"/>
              <a:buChar char="-"/>
            </a:pPr>
            <a:r>
              <a:rPr lang="en-US" sz="1800" dirty="0" err="1"/>
              <a:t>Subgrains</a:t>
            </a:r>
            <a:r>
              <a:rPr lang="en-US" sz="1800" dirty="0"/>
              <a:t> formation is followed by a coarsening</a:t>
            </a:r>
          </a:p>
          <a:p>
            <a:r>
              <a:rPr lang="en-US" sz="2000" dirty="0"/>
              <a:t>This effort provides a </a:t>
            </a:r>
            <a:r>
              <a:rPr lang="en-US" sz="2000" dirty="0">
                <a:solidFill>
                  <a:srgbClr val="0070C0"/>
                </a:solidFill>
              </a:rPr>
              <a:t>mechanistic, temperature and burnup rate dependent  model for restructuring for BISON</a:t>
            </a:r>
          </a:p>
        </p:txBody>
      </p:sp>
      <p:pic>
        <p:nvPicPr>
          <p:cNvPr id="4" name="pasted-movie.png" descr="pasted-movie.png">
            <a:extLst>
              <a:ext uri="{FF2B5EF4-FFF2-40B4-BE49-F238E27FC236}">
                <a16:creationId xmlns:a16="http://schemas.microsoft.com/office/drawing/2014/main" id="{2D85CAE4-03DA-3AF7-7F11-89FAB9F39A3E}"/>
              </a:ext>
            </a:extLst>
          </p:cNvPr>
          <p:cNvPicPr>
            <a:picLocks noChangeAspect="1"/>
          </p:cNvPicPr>
          <p:nvPr/>
        </p:nvPicPr>
        <p:blipFill>
          <a:blip r:embed="rId3"/>
          <a:srcRect l="67989"/>
          <a:stretch/>
        </p:blipFill>
        <p:spPr>
          <a:xfrm>
            <a:off x="2877727" y="3667956"/>
            <a:ext cx="2608673" cy="2565401"/>
          </a:xfrm>
          <a:prstGeom prst="rect">
            <a:avLst/>
          </a:prstGeom>
          <a:ln w="12700">
            <a:miter lim="400000"/>
          </a:ln>
        </p:spPr>
      </p:pic>
      <p:pic>
        <p:nvPicPr>
          <p:cNvPr id="13" name="Picture 12" descr="Chart&#10;&#10;AI-generated content may be incorrect.">
            <a:extLst>
              <a:ext uri="{FF2B5EF4-FFF2-40B4-BE49-F238E27FC236}">
                <a16:creationId xmlns:a16="http://schemas.microsoft.com/office/drawing/2014/main" id="{BA72DC09-853E-B73D-8FF6-41B057D1A97F}"/>
              </a:ext>
            </a:extLst>
          </p:cNvPr>
          <p:cNvPicPr>
            <a:picLocks noChangeAspect="1"/>
          </p:cNvPicPr>
          <p:nvPr/>
        </p:nvPicPr>
        <p:blipFill>
          <a:blip r:embed="rId4"/>
          <a:stretch>
            <a:fillRect/>
          </a:stretch>
        </p:blipFill>
        <p:spPr>
          <a:xfrm>
            <a:off x="5416363" y="3677153"/>
            <a:ext cx="3499037" cy="2565400"/>
          </a:xfrm>
          <a:prstGeom prst="rect">
            <a:avLst/>
          </a:prstGeom>
        </p:spPr>
      </p:pic>
      <p:pic>
        <p:nvPicPr>
          <p:cNvPr id="8" name="Picture 7" descr="A picture containing different, colorful&#10;&#10;AI-generated content may be incorrect.">
            <a:extLst>
              <a:ext uri="{FF2B5EF4-FFF2-40B4-BE49-F238E27FC236}">
                <a16:creationId xmlns:a16="http://schemas.microsoft.com/office/drawing/2014/main" id="{BD92A829-CDA8-780E-8E67-20C1D34595D5}"/>
              </a:ext>
            </a:extLst>
          </p:cNvPr>
          <p:cNvPicPr>
            <a:picLocks noChangeAspect="1"/>
          </p:cNvPicPr>
          <p:nvPr/>
        </p:nvPicPr>
        <p:blipFill>
          <a:blip r:embed="rId5"/>
          <a:stretch>
            <a:fillRect/>
          </a:stretch>
        </p:blipFill>
        <p:spPr>
          <a:xfrm>
            <a:off x="0" y="3934656"/>
            <a:ext cx="2933700" cy="2032000"/>
          </a:xfrm>
          <a:prstGeom prst="rect">
            <a:avLst/>
          </a:prstGeom>
        </p:spPr>
      </p:pic>
      <p:sp>
        <p:nvSpPr>
          <p:cNvPr id="9" name="TextBox 8">
            <a:extLst>
              <a:ext uri="{FF2B5EF4-FFF2-40B4-BE49-F238E27FC236}">
                <a16:creationId xmlns:a16="http://schemas.microsoft.com/office/drawing/2014/main" id="{D397BF9B-8C13-5118-F4D6-404E864252D1}"/>
              </a:ext>
            </a:extLst>
          </p:cNvPr>
          <p:cNvSpPr txBox="1"/>
          <p:nvPr/>
        </p:nvSpPr>
        <p:spPr>
          <a:xfrm>
            <a:off x="228600" y="6443990"/>
            <a:ext cx="8862757" cy="261610"/>
          </a:xfrm>
          <a:prstGeom prst="rect">
            <a:avLst/>
          </a:prstGeom>
          <a:noFill/>
        </p:spPr>
        <p:txBody>
          <a:bodyPr wrap="square">
            <a:spAutoFit/>
          </a:bodyPr>
          <a:lstStyle/>
          <a:p>
            <a:r>
              <a:rPr lang="en-US" sz="1100" dirty="0">
                <a:solidFill>
                  <a:schemeClr val="tx1">
                    <a:lumMod val="50000"/>
                    <a:lumOff val="50000"/>
                  </a:schemeClr>
                </a:solidFill>
              </a:rPr>
              <a:t>T. J. Gerczak et al., Restructuring in high burnup UO</a:t>
            </a:r>
            <a:r>
              <a:rPr lang="en-US" sz="1100" baseline="-25000" dirty="0">
                <a:solidFill>
                  <a:schemeClr val="tx1">
                    <a:lumMod val="50000"/>
                    <a:lumOff val="50000"/>
                  </a:schemeClr>
                </a:solidFill>
              </a:rPr>
              <a:t>2</a:t>
            </a:r>
            <a:r>
              <a:rPr lang="en-US" sz="1100" dirty="0">
                <a:solidFill>
                  <a:schemeClr val="tx1">
                    <a:lumMod val="50000"/>
                    <a:lumOff val="50000"/>
                  </a:schemeClr>
                </a:solidFill>
              </a:rPr>
              <a:t> studied using modern electron microscopy, J. </a:t>
            </a:r>
            <a:r>
              <a:rPr lang="en-US" sz="1100" dirty="0" err="1">
                <a:solidFill>
                  <a:schemeClr val="tx1">
                    <a:lumMod val="50000"/>
                    <a:lumOff val="50000"/>
                  </a:schemeClr>
                </a:solidFill>
              </a:rPr>
              <a:t>Nucl</a:t>
            </a:r>
            <a:r>
              <a:rPr lang="en-US" sz="1100" dirty="0">
                <a:solidFill>
                  <a:schemeClr val="tx1">
                    <a:lumMod val="50000"/>
                    <a:lumOff val="50000"/>
                  </a:schemeClr>
                </a:solidFill>
              </a:rPr>
              <a:t>. Mat. 509 (2018) 246–259. </a:t>
            </a:r>
          </a:p>
        </p:txBody>
      </p:sp>
    </p:spTree>
    <p:extLst>
      <p:ext uri="{BB962C8B-B14F-4D97-AF65-F5344CB8AC3E}">
        <p14:creationId xmlns:p14="http://schemas.microsoft.com/office/powerpoint/2010/main" val="110504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C586-E5FC-3E99-6BD6-22372BAB11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C470B7-A186-4561-0411-58C4371FF121}"/>
              </a:ext>
            </a:extLst>
          </p:cNvPr>
          <p:cNvSpPr>
            <a:spLocks noGrp="1"/>
          </p:cNvSpPr>
          <p:nvPr>
            <p:ph type="title"/>
          </p:nvPr>
        </p:nvSpPr>
        <p:spPr>
          <a:xfrm>
            <a:off x="405121" y="92931"/>
            <a:ext cx="10515600" cy="1004887"/>
          </a:xfrm>
        </p:spPr>
        <p:txBody>
          <a:bodyPr/>
          <a:lstStyle/>
          <a:p>
            <a:r>
              <a:rPr lang="en-US" dirty="0"/>
              <a:t>Fuel restructuring and fragmentation in the dark zone</a:t>
            </a:r>
          </a:p>
        </p:txBody>
      </p:sp>
      <p:sp>
        <p:nvSpPr>
          <p:cNvPr id="3" name="Content Placeholder 2">
            <a:extLst>
              <a:ext uri="{FF2B5EF4-FFF2-40B4-BE49-F238E27FC236}">
                <a16:creationId xmlns:a16="http://schemas.microsoft.com/office/drawing/2014/main" id="{05D500A3-0189-AC6C-5D44-51A32D82A891}"/>
              </a:ext>
            </a:extLst>
          </p:cNvPr>
          <p:cNvSpPr txBox="1">
            <a:spLocks/>
          </p:cNvSpPr>
          <p:nvPr/>
        </p:nvSpPr>
        <p:spPr>
          <a:xfrm>
            <a:off x="402535" y="1259427"/>
            <a:ext cx="10409869" cy="4876800"/>
          </a:xfrm>
          <a:prstGeom prst="rect">
            <a:avLst/>
          </a:prstGeom>
        </p:spPr>
        <p:txBody>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Multiscale model demonstrating </a:t>
            </a:r>
            <a:r>
              <a:rPr lang="en-US" sz="2000" dirty="0">
                <a:solidFill>
                  <a:srgbClr val="0070C0"/>
                </a:solidFill>
              </a:rPr>
              <a:t>pulverization</a:t>
            </a:r>
            <a:r>
              <a:rPr lang="en-US" sz="2000" dirty="0"/>
              <a:t> though phase-field fracture simulations</a:t>
            </a:r>
          </a:p>
          <a:p>
            <a:pPr lvl="1">
              <a:buFont typeface="System Font Regular"/>
              <a:buChar char="-"/>
            </a:pPr>
            <a:r>
              <a:rPr lang="en-US" sz="1800" dirty="0"/>
              <a:t>Fracture properties are obtained from MD calculations</a:t>
            </a:r>
          </a:p>
          <a:p>
            <a:pPr lvl="1">
              <a:buFont typeface="System Font Regular"/>
              <a:buChar char="-"/>
            </a:pPr>
            <a:r>
              <a:rPr lang="en-US" sz="1800" dirty="0"/>
              <a:t>Microstructures are generated through phase-field simulations</a:t>
            </a:r>
          </a:p>
          <a:p>
            <a:r>
              <a:rPr lang="en-US" sz="2000" dirty="0"/>
              <a:t>Demonstrates pulverization in partially and fully restructured regions</a:t>
            </a:r>
          </a:p>
          <a:p>
            <a:r>
              <a:rPr lang="en-US" sz="2000" dirty="0"/>
              <a:t>Provides a </a:t>
            </a:r>
            <a:r>
              <a:rPr lang="en-US" sz="2000" dirty="0">
                <a:solidFill>
                  <a:srgbClr val="0070C0"/>
                </a:solidFill>
              </a:rPr>
              <a:t>pulverization criterion for BISON</a:t>
            </a:r>
          </a:p>
        </p:txBody>
      </p:sp>
      <p:pic>
        <p:nvPicPr>
          <p:cNvPr id="5" name="Picture 4">
            <a:extLst>
              <a:ext uri="{FF2B5EF4-FFF2-40B4-BE49-F238E27FC236}">
                <a16:creationId xmlns:a16="http://schemas.microsoft.com/office/drawing/2014/main" id="{C4A7FBEE-9F4B-FEB3-A0C7-8D3E5450649D}"/>
              </a:ext>
            </a:extLst>
          </p:cNvPr>
          <p:cNvPicPr>
            <a:picLocks noChangeAspect="1"/>
          </p:cNvPicPr>
          <p:nvPr/>
        </p:nvPicPr>
        <p:blipFill>
          <a:blip r:embed="rId2"/>
          <a:srcRect t="6907"/>
          <a:stretch/>
        </p:blipFill>
        <p:spPr>
          <a:xfrm>
            <a:off x="717446" y="3429000"/>
            <a:ext cx="7269937" cy="2421651"/>
          </a:xfrm>
          <a:prstGeom prst="rect">
            <a:avLst/>
          </a:prstGeom>
        </p:spPr>
      </p:pic>
      <p:sp>
        <p:nvSpPr>
          <p:cNvPr id="4" name="TextBox 3">
            <a:extLst>
              <a:ext uri="{FF2B5EF4-FFF2-40B4-BE49-F238E27FC236}">
                <a16:creationId xmlns:a16="http://schemas.microsoft.com/office/drawing/2014/main" id="{3660C034-E8AE-499F-175B-C9BC0C5407EC}"/>
              </a:ext>
            </a:extLst>
          </p:cNvPr>
          <p:cNvSpPr txBox="1"/>
          <p:nvPr/>
        </p:nvSpPr>
        <p:spPr>
          <a:xfrm>
            <a:off x="3084170" y="5808773"/>
            <a:ext cx="60236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2"/>
                </a:solidFill>
                <a:latin typeface="+mj-lt"/>
                <a:cs typeface="Arial" panose="020B0604020202020204" pitchFamily="34" charset="0"/>
              </a:rPr>
              <a:t>Crack propagation leading to pulverization</a:t>
            </a:r>
          </a:p>
        </p:txBody>
      </p:sp>
      <p:pic>
        <p:nvPicPr>
          <p:cNvPr id="6" name="Picture 5" descr="A screenshot of a cell&#10;&#10;Description automatically generated">
            <a:extLst>
              <a:ext uri="{FF2B5EF4-FFF2-40B4-BE49-F238E27FC236}">
                <a16:creationId xmlns:a16="http://schemas.microsoft.com/office/drawing/2014/main" id="{4E83489E-9F2F-B4AF-C4A7-FFDB4938B2D9}"/>
              </a:ext>
            </a:extLst>
          </p:cNvPr>
          <p:cNvPicPr>
            <a:picLocks noChangeAspect="1"/>
          </p:cNvPicPr>
          <p:nvPr/>
        </p:nvPicPr>
        <p:blipFill>
          <a:blip r:embed="rId3"/>
          <a:srcRect r="55959"/>
          <a:stretch/>
        </p:blipFill>
        <p:spPr>
          <a:xfrm>
            <a:off x="7857851" y="3341511"/>
            <a:ext cx="2499957" cy="2509140"/>
          </a:xfrm>
          <a:prstGeom prst="rect">
            <a:avLst/>
          </a:prstGeom>
        </p:spPr>
      </p:pic>
    </p:spTree>
    <p:extLst>
      <p:ext uri="{BB962C8B-B14F-4D97-AF65-F5344CB8AC3E}">
        <p14:creationId xmlns:p14="http://schemas.microsoft.com/office/powerpoint/2010/main" val="507172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C3CE5-14A0-37FF-28AA-B8B200A898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306717-AE06-838D-8171-A64F787A940C}"/>
              </a:ext>
            </a:extLst>
          </p:cNvPr>
          <p:cNvSpPr>
            <a:spLocks noGrp="1"/>
          </p:cNvSpPr>
          <p:nvPr>
            <p:ph type="title"/>
          </p:nvPr>
        </p:nvSpPr>
        <p:spPr>
          <a:xfrm>
            <a:off x="838200" y="228600"/>
            <a:ext cx="10515600" cy="1004887"/>
          </a:xfrm>
        </p:spPr>
        <p:txBody>
          <a:bodyPr lIns="91440" tIns="45720" rIns="91440" bIns="45720" anchor="t"/>
          <a:lstStyle/>
          <a:p>
            <a:r>
              <a:rPr lang="en-US" dirty="0">
                <a:latin typeface="STIX Two Text"/>
                <a:ea typeface="ヒラギノ角ゴ Pro W3"/>
              </a:rPr>
              <a:t>Validation of BISON's fission gas prediction during temperature ramps</a:t>
            </a:r>
          </a:p>
        </p:txBody>
      </p:sp>
      <p:sp>
        <p:nvSpPr>
          <p:cNvPr id="4" name="Content Placeholder 2">
            <a:extLst>
              <a:ext uri="{FF2B5EF4-FFF2-40B4-BE49-F238E27FC236}">
                <a16:creationId xmlns:a16="http://schemas.microsoft.com/office/drawing/2014/main" id="{3553D808-FE10-8120-9576-8596878C0D04}"/>
              </a:ext>
            </a:extLst>
          </p:cNvPr>
          <p:cNvSpPr txBox="1">
            <a:spLocks/>
          </p:cNvSpPr>
          <p:nvPr/>
        </p:nvSpPr>
        <p:spPr>
          <a:xfrm>
            <a:off x="301967" y="1668330"/>
            <a:ext cx="6225219" cy="4472177"/>
          </a:xfrm>
          <a:prstGeom prst="rect">
            <a:avLst/>
          </a:prstGeom>
        </p:spPr>
        <p:txBody>
          <a:bodyPr>
            <a:normAutofit fontScale="92500" lnSpcReduction="10000"/>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The </a:t>
            </a:r>
            <a:r>
              <a:rPr lang="en-US" sz="2800" dirty="0" err="1"/>
              <a:t>Studsvik</a:t>
            </a:r>
            <a:r>
              <a:rPr lang="en-US" sz="2800" dirty="0"/>
              <a:t> Super Ramp investigated the behavior of LWR fuel under a </a:t>
            </a:r>
            <a:r>
              <a:rPr lang="en-US" sz="2800" dirty="0">
                <a:solidFill>
                  <a:srgbClr val="0070C0"/>
                </a:solidFill>
              </a:rPr>
              <a:t>power ramp </a:t>
            </a:r>
            <a:r>
              <a:rPr lang="en-US" sz="2800" dirty="0"/>
              <a:t>after base irradiation</a:t>
            </a:r>
          </a:p>
          <a:p>
            <a:endParaRPr lang="en-US" sz="2800" dirty="0">
              <a:solidFill>
                <a:srgbClr val="0070C0"/>
              </a:solidFill>
            </a:endParaRPr>
          </a:p>
          <a:p>
            <a:endParaRPr lang="en-US" sz="2800" dirty="0">
              <a:solidFill>
                <a:srgbClr val="0070C0"/>
              </a:solidFill>
            </a:endParaRPr>
          </a:p>
          <a:p>
            <a:endParaRPr lang="en-US" sz="2800" dirty="0"/>
          </a:p>
          <a:p>
            <a:r>
              <a:rPr lang="en-US" sz="2800" dirty="0"/>
              <a:t>BISON is being </a:t>
            </a:r>
            <a:r>
              <a:rPr lang="en-US" sz="2800" dirty="0">
                <a:solidFill>
                  <a:srgbClr val="0070C0"/>
                </a:solidFill>
              </a:rPr>
              <a:t>validated</a:t>
            </a:r>
            <a:r>
              <a:rPr lang="en-US" sz="2800" dirty="0"/>
              <a:t> at low burnup (and performing well), but </a:t>
            </a:r>
            <a:r>
              <a:rPr lang="en-US" sz="2800" dirty="0">
                <a:solidFill>
                  <a:srgbClr val="0070C0"/>
                </a:solidFill>
              </a:rPr>
              <a:t>uncertainty quantification </a:t>
            </a:r>
            <a:r>
              <a:rPr lang="en-US" sz="2800" dirty="0"/>
              <a:t>is needed (and ongoing)</a:t>
            </a:r>
          </a:p>
        </p:txBody>
      </p:sp>
      <p:sp>
        <p:nvSpPr>
          <p:cNvPr id="5" name="TextBox 4">
            <a:extLst>
              <a:ext uri="{FF2B5EF4-FFF2-40B4-BE49-F238E27FC236}">
                <a16:creationId xmlns:a16="http://schemas.microsoft.com/office/drawing/2014/main" id="{F715E511-0F69-C3EA-5365-FCE4580367D6}"/>
              </a:ext>
            </a:extLst>
          </p:cNvPr>
          <p:cNvSpPr txBox="1"/>
          <p:nvPr/>
        </p:nvSpPr>
        <p:spPr>
          <a:xfrm>
            <a:off x="1862138" y="6340115"/>
            <a:ext cx="6588252" cy="261610"/>
          </a:xfrm>
          <a:prstGeom prst="rect">
            <a:avLst/>
          </a:prstGeom>
          <a:noFill/>
        </p:spPr>
        <p:txBody>
          <a:bodyPr wrap="square">
            <a:spAutoFit/>
          </a:bodyPr>
          <a:lstStyle/>
          <a:p>
            <a:r>
              <a:rPr lang="en-US" sz="1100" b="0" dirty="0">
                <a:solidFill>
                  <a:schemeClr val="tx1">
                    <a:lumMod val="50000"/>
                    <a:lumOff val="50000"/>
                  </a:schemeClr>
                </a:solidFill>
              </a:rPr>
              <a:t>P.-C. A. Simon et al., Technical Report INL/EXT-24-05038, Idaho National Laboratory, September 2024</a:t>
            </a:r>
            <a:endParaRPr lang="en-US" sz="1100" dirty="0">
              <a:solidFill>
                <a:schemeClr val="tx1">
                  <a:lumMod val="50000"/>
                  <a:lumOff val="50000"/>
                </a:schemeClr>
              </a:solidFill>
            </a:endParaRPr>
          </a:p>
        </p:txBody>
      </p:sp>
      <p:pic>
        <p:nvPicPr>
          <p:cNvPr id="6" name="Picture 5" descr="A graph of a graph with numbers and symbols&#10;&#10;AI-generated content may be incorrect.">
            <a:extLst>
              <a:ext uri="{FF2B5EF4-FFF2-40B4-BE49-F238E27FC236}">
                <a16:creationId xmlns:a16="http://schemas.microsoft.com/office/drawing/2014/main" id="{DE74B9D1-36A2-8745-7AFC-622F4209257B}"/>
              </a:ext>
            </a:extLst>
          </p:cNvPr>
          <p:cNvPicPr>
            <a:picLocks noChangeAspect="1"/>
          </p:cNvPicPr>
          <p:nvPr/>
        </p:nvPicPr>
        <p:blipFill>
          <a:blip r:embed="rId2"/>
          <a:stretch>
            <a:fillRect/>
          </a:stretch>
        </p:blipFill>
        <p:spPr>
          <a:xfrm>
            <a:off x="6415790" y="1454327"/>
            <a:ext cx="5602039" cy="4406724"/>
          </a:xfrm>
          <a:prstGeom prst="rect">
            <a:avLst/>
          </a:prstGeom>
        </p:spPr>
      </p:pic>
      <p:pic>
        <p:nvPicPr>
          <p:cNvPr id="7" name="Picture 6" descr="A white rectangular object with black text&#10;&#10;AI-generated content may be incorrect.">
            <a:extLst>
              <a:ext uri="{FF2B5EF4-FFF2-40B4-BE49-F238E27FC236}">
                <a16:creationId xmlns:a16="http://schemas.microsoft.com/office/drawing/2014/main" id="{EE08DFA5-B4B9-E0AC-64AB-D5A8F0FA9450}"/>
              </a:ext>
            </a:extLst>
          </p:cNvPr>
          <p:cNvPicPr>
            <a:picLocks noChangeAspect="1"/>
          </p:cNvPicPr>
          <p:nvPr/>
        </p:nvPicPr>
        <p:blipFill>
          <a:blip r:embed="rId3"/>
          <a:stretch>
            <a:fillRect/>
          </a:stretch>
        </p:blipFill>
        <p:spPr>
          <a:xfrm>
            <a:off x="300038" y="3185454"/>
            <a:ext cx="5999904" cy="973632"/>
          </a:xfrm>
          <a:prstGeom prst="rect">
            <a:avLst/>
          </a:prstGeom>
        </p:spPr>
      </p:pic>
    </p:spTree>
    <p:extLst>
      <p:ext uri="{BB962C8B-B14F-4D97-AF65-F5344CB8AC3E}">
        <p14:creationId xmlns:p14="http://schemas.microsoft.com/office/powerpoint/2010/main" val="4162146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AD7FD-6AA7-59FB-6685-B77BA9F26D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CE1CE-BE80-8D62-5726-93F7CCE70BFC}"/>
              </a:ext>
            </a:extLst>
          </p:cNvPr>
          <p:cNvSpPr>
            <a:spLocks noGrp="1"/>
          </p:cNvSpPr>
          <p:nvPr>
            <p:ph type="title"/>
          </p:nvPr>
        </p:nvSpPr>
        <p:spPr>
          <a:xfrm>
            <a:off x="274200" y="600"/>
            <a:ext cx="10515600" cy="1004887"/>
          </a:xfrm>
        </p:spPr>
        <p:txBody>
          <a:bodyPr lIns="91440" tIns="45720" rIns="91440" bIns="45720" anchor="t"/>
          <a:lstStyle/>
          <a:p>
            <a:r>
              <a:rPr lang="en-US" dirty="0">
                <a:latin typeface="STIX Two Text"/>
                <a:ea typeface="ヒラギノ角ゴ Pro W3"/>
              </a:rPr>
              <a:t>Engineering scale modeling of fission gas behavior at high burnup</a:t>
            </a:r>
          </a:p>
        </p:txBody>
      </p:sp>
      <p:pic>
        <p:nvPicPr>
          <p:cNvPr id="8" name="Picture 7" descr="A graph of a graph with numbers and a green line&#10;&#10;AI-generated content may be incorrect.">
            <a:extLst>
              <a:ext uri="{FF2B5EF4-FFF2-40B4-BE49-F238E27FC236}">
                <a16:creationId xmlns:a16="http://schemas.microsoft.com/office/drawing/2014/main" id="{A0A87BE7-0291-3A09-0CE2-E31A2BE255C8}"/>
              </a:ext>
            </a:extLst>
          </p:cNvPr>
          <p:cNvPicPr>
            <a:picLocks noChangeAspect="1"/>
          </p:cNvPicPr>
          <p:nvPr/>
        </p:nvPicPr>
        <p:blipFill>
          <a:blip r:embed="rId2"/>
          <a:stretch>
            <a:fillRect/>
          </a:stretch>
        </p:blipFill>
        <p:spPr>
          <a:xfrm>
            <a:off x="9415370" y="3641325"/>
            <a:ext cx="2743200" cy="2425805"/>
          </a:xfrm>
          <a:prstGeom prst="rect">
            <a:avLst/>
          </a:prstGeom>
        </p:spPr>
      </p:pic>
      <p:pic>
        <p:nvPicPr>
          <p:cNvPr id="9" name="Picture 8" descr="A graph with numbers and a green line&#10;&#10;AI-generated content may be incorrect.">
            <a:extLst>
              <a:ext uri="{FF2B5EF4-FFF2-40B4-BE49-F238E27FC236}">
                <a16:creationId xmlns:a16="http://schemas.microsoft.com/office/drawing/2014/main" id="{9A3E79BA-E75C-274E-D434-8B2C9A417A42}"/>
              </a:ext>
            </a:extLst>
          </p:cNvPr>
          <p:cNvPicPr>
            <a:picLocks noChangeAspect="1"/>
          </p:cNvPicPr>
          <p:nvPr/>
        </p:nvPicPr>
        <p:blipFill>
          <a:blip r:embed="rId3"/>
          <a:stretch>
            <a:fillRect/>
          </a:stretch>
        </p:blipFill>
        <p:spPr>
          <a:xfrm>
            <a:off x="6644817" y="3634523"/>
            <a:ext cx="2743200" cy="2439408"/>
          </a:xfrm>
          <a:prstGeom prst="rect">
            <a:avLst/>
          </a:prstGeom>
        </p:spPr>
      </p:pic>
      <p:pic>
        <p:nvPicPr>
          <p:cNvPr id="10" name="Picture 9" descr="A graph of a graph&#10;&#10;AI-generated content may be incorrect.">
            <a:extLst>
              <a:ext uri="{FF2B5EF4-FFF2-40B4-BE49-F238E27FC236}">
                <a16:creationId xmlns:a16="http://schemas.microsoft.com/office/drawing/2014/main" id="{7CD0E539-3CEF-ACA0-8E1F-D537F1B71531}"/>
              </a:ext>
            </a:extLst>
          </p:cNvPr>
          <p:cNvPicPr>
            <a:picLocks noChangeAspect="1"/>
          </p:cNvPicPr>
          <p:nvPr/>
        </p:nvPicPr>
        <p:blipFill>
          <a:blip r:embed="rId4"/>
          <a:stretch>
            <a:fillRect/>
          </a:stretch>
        </p:blipFill>
        <p:spPr>
          <a:xfrm>
            <a:off x="3874264" y="3646769"/>
            <a:ext cx="2743200" cy="2414916"/>
          </a:xfrm>
          <a:prstGeom prst="rect">
            <a:avLst/>
          </a:prstGeom>
        </p:spPr>
      </p:pic>
      <p:pic>
        <p:nvPicPr>
          <p:cNvPr id="11" name="Picture 10" descr="A graph of a graph with numbers and a red line&#10;&#10;AI-generated content may be incorrect.">
            <a:extLst>
              <a:ext uri="{FF2B5EF4-FFF2-40B4-BE49-F238E27FC236}">
                <a16:creationId xmlns:a16="http://schemas.microsoft.com/office/drawing/2014/main" id="{5481E294-5730-345D-0F7F-F1F84F484EFF}"/>
              </a:ext>
            </a:extLst>
          </p:cNvPr>
          <p:cNvPicPr>
            <a:picLocks noChangeAspect="1"/>
          </p:cNvPicPr>
          <p:nvPr/>
        </p:nvPicPr>
        <p:blipFill>
          <a:blip r:embed="rId5"/>
          <a:stretch>
            <a:fillRect/>
          </a:stretch>
        </p:blipFill>
        <p:spPr>
          <a:xfrm>
            <a:off x="6617464" y="1212659"/>
            <a:ext cx="2743200" cy="2429821"/>
          </a:xfrm>
          <a:prstGeom prst="rect">
            <a:avLst/>
          </a:prstGeom>
        </p:spPr>
      </p:pic>
      <p:pic>
        <p:nvPicPr>
          <p:cNvPr id="12" name="Picture 11" descr="A graph of a graph&#10;&#10;Description automatically generated">
            <a:extLst>
              <a:ext uri="{FF2B5EF4-FFF2-40B4-BE49-F238E27FC236}">
                <a16:creationId xmlns:a16="http://schemas.microsoft.com/office/drawing/2014/main" id="{5AC9980C-19F7-BD52-D1C9-BCC504948DED}"/>
              </a:ext>
            </a:extLst>
          </p:cNvPr>
          <p:cNvPicPr>
            <a:picLocks noChangeAspect="1"/>
          </p:cNvPicPr>
          <p:nvPr/>
        </p:nvPicPr>
        <p:blipFill>
          <a:blip r:embed="rId6"/>
          <a:stretch>
            <a:fillRect/>
          </a:stretch>
        </p:blipFill>
        <p:spPr>
          <a:xfrm>
            <a:off x="9360664" y="1208369"/>
            <a:ext cx="2743200" cy="2438400"/>
          </a:xfrm>
          <a:prstGeom prst="rect">
            <a:avLst/>
          </a:prstGeom>
        </p:spPr>
      </p:pic>
      <p:pic>
        <p:nvPicPr>
          <p:cNvPr id="13" name="Picture 12" descr="A graph with a green line and blue dots&#10;&#10;Description automatically generated">
            <a:extLst>
              <a:ext uri="{FF2B5EF4-FFF2-40B4-BE49-F238E27FC236}">
                <a16:creationId xmlns:a16="http://schemas.microsoft.com/office/drawing/2014/main" id="{5F08BF2D-FB89-614F-38CA-549E626C2C0B}"/>
              </a:ext>
            </a:extLst>
          </p:cNvPr>
          <p:cNvPicPr>
            <a:picLocks noChangeAspect="1"/>
          </p:cNvPicPr>
          <p:nvPr/>
        </p:nvPicPr>
        <p:blipFill>
          <a:blip r:embed="rId7"/>
          <a:stretch>
            <a:fillRect/>
          </a:stretch>
        </p:blipFill>
        <p:spPr>
          <a:xfrm>
            <a:off x="3878394" y="1210205"/>
            <a:ext cx="2739070" cy="2434729"/>
          </a:xfrm>
          <a:prstGeom prst="rect">
            <a:avLst/>
          </a:prstGeom>
        </p:spPr>
      </p:pic>
      <p:sp>
        <p:nvSpPr>
          <p:cNvPr id="14" name="Content Placeholder 3">
            <a:extLst>
              <a:ext uri="{FF2B5EF4-FFF2-40B4-BE49-F238E27FC236}">
                <a16:creationId xmlns:a16="http://schemas.microsoft.com/office/drawing/2014/main" id="{80A56DF6-07FE-9001-CE37-175141BE7130}"/>
              </a:ext>
            </a:extLst>
          </p:cNvPr>
          <p:cNvSpPr txBox="1">
            <a:spLocks/>
          </p:cNvSpPr>
          <p:nvPr/>
        </p:nvSpPr>
        <p:spPr>
          <a:xfrm>
            <a:off x="190571" y="1480589"/>
            <a:ext cx="3566181" cy="4767811"/>
          </a:xfrm>
          <a:prstGeom prst="rect">
            <a:avLst/>
          </a:prstGeom>
        </p:spPr>
        <p:txBody>
          <a:bodyPr lIns="91440" tIns="45720" rIns="91440" bIns="45720" anchor="t">
            <a:normAutofit fontScale="92500" lnSpcReduction="20000"/>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7020" indent="-287020"/>
            <a:r>
              <a:rPr lang="en-US" sz="2000" dirty="0">
                <a:solidFill>
                  <a:srgbClr val="0070C0"/>
                </a:solidFill>
                <a:ea typeface="ヒラギノ角ゴ Pro W3"/>
              </a:rPr>
              <a:t>High Burnup Structure (HBS) formation </a:t>
            </a:r>
            <a:r>
              <a:rPr lang="en-US" sz="2000" dirty="0">
                <a:ea typeface="ヒラギノ角ゴ Pro W3"/>
              </a:rPr>
              <a:t>and </a:t>
            </a:r>
            <a:r>
              <a:rPr lang="en-US" sz="2000" dirty="0">
                <a:solidFill>
                  <a:srgbClr val="0070C0"/>
                </a:solidFill>
                <a:ea typeface="ヒラギノ角ゴ Pro W3"/>
              </a:rPr>
              <a:t>fission gas transition </a:t>
            </a:r>
            <a:r>
              <a:rPr lang="en-US" sz="2000" dirty="0">
                <a:ea typeface="ヒラギノ角ゴ Pro W3"/>
              </a:rPr>
              <a:t>from non-restructured to HBS fuel is adequately captured</a:t>
            </a:r>
            <a:endParaRPr lang="en-US" dirty="0">
              <a:ea typeface="ヒラギノ角ゴ Pro W3"/>
            </a:endParaRPr>
          </a:p>
          <a:p>
            <a:pPr marL="287020" indent="-287020"/>
            <a:r>
              <a:rPr lang="en-US" sz="2000" dirty="0">
                <a:ea typeface="ヒラギノ角ゴ Pro W3"/>
              </a:rPr>
              <a:t>New HBS </a:t>
            </a:r>
            <a:r>
              <a:rPr lang="en-US" sz="2000" dirty="0">
                <a:solidFill>
                  <a:srgbClr val="0070C0"/>
                </a:solidFill>
                <a:ea typeface="ヒラギノ角ゴ Pro W3"/>
              </a:rPr>
              <a:t>pore evolution models</a:t>
            </a:r>
            <a:r>
              <a:rPr lang="en-US" sz="2000" dirty="0">
                <a:ea typeface="ヒラギノ角ゴ Pro W3"/>
              </a:rPr>
              <a:t> are being implemented to capture:</a:t>
            </a:r>
          </a:p>
          <a:p>
            <a:pPr marL="575945" lvl="1"/>
            <a:r>
              <a:rPr lang="en-US" sz="1800" dirty="0">
                <a:ea typeface="ヒラギノ角ゴ Pro W3"/>
              </a:rPr>
              <a:t>the increase and then decrease in </a:t>
            </a:r>
            <a:r>
              <a:rPr lang="en-US" sz="1800" dirty="0" err="1">
                <a:ea typeface="ヒラギノ角ゴ Pro W3"/>
              </a:rPr>
              <a:t>pore</a:t>
            </a:r>
            <a:r>
              <a:rPr lang="en-US" sz="1800" dirty="0">
                <a:ea typeface="ヒラギノ角ゴ Pro W3"/>
              </a:rPr>
              <a:t> density</a:t>
            </a:r>
            <a:endParaRPr lang="en-US" sz="1800" dirty="0">
              <a:ea typeface="ヒラギノ角ゴ Pro W3"/>
              <a:cs typeface="Arial"/>
            </a:endParaRPr>
          </a:p>
          <a:p>
            <a:pPr marL="575945" lvl="1"/>
            <a:r>
              <a:rPr lang="en-US" sz="1800" dirty="0"/>
              <a:t>the initially lower radius and then rapid increase in bubble size</a:t>
            </a:r>
            <a:endParaRPr lang="en-US" sz="1800" dirty="0">
              <a:cs typeface="Arial"/>
            </a:endParaRPr>
          </a:p>
          <a:p>
            <a:pPr marL="287020" indent="-287020"/>
            <a:r>
              <a:rPr lang="en-US" sz="2000" dirty="0">
                <a:ea typeface="ヒラギノ角ゴ Pro W3"/>
              </a:rPr>
              <a:t>This will inform </a:t>
            </a:r>
            <a:r>
              <a:rPr lang="en-US" sz="2000" dirty="0">
                <a:solidFill>
                  <a:srgbClr val="0070C0"/>
                </a:solidFill>
                <a:ea typeface="ヒラギノ角ゴ Pro W3"/>
              </a:rPr>
              <a:t>transient fission gas release</a:t>
            </a:r>
          </a:p>
          <a:p>
            <a:pPr marL="287020" indent="-287020"/>
            <a:r>
              <a:rPr lang="en-US" sz="2000" dirty="0">
                <a:ea typeface="ヒラギノ角ゴ Pro W3"/>
              </a:rPr>
              <a:t>Dark zone formation models are under development </a:t>
            </a:r>
          </a:p>
        </p:txBody>
      </p:sp>
      <p:pic>
        <p:nvPicPr>
          <p:cNvPr id="15" name="Graphic 14" descr="Checkbox Checked with solid fill">
            <a:extLst>
              <a:ext uri="{FF2B5EF4-FFF2-40B4-BE49-F238E27FC236}">
                <a16:creationId xmlns:a16="http://schemas.microsoft.com/office/drawing/2014/main" id="{F0C3CBE8-7B87-2863-EA83-CA00310F6F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79680" y="2169498"/>
            <a:ext cx="516142" cy="516142"/>
          </a:xfrm>
          <a:prstGeom prst="rect">
            <a:avLst/>
          </a:prstGeom>
        </p:spPr>
      </p:pic>
      <p:pic>
        <p:nvPicPr>
          <p:cNvPr id="16" name="Graphic 15" descr="Checkbox Checked with solid fill">
            <a:extLst>
              <a:ext uri="{FF2B5EF4-FFF2-40B4-BE49-F238E27FC236}">
                <a16:creationId xmlns:a16="http://schemas.microsoft.com/office/drawing/2014/main" id="{73210706-DD73-0371-7BF5-EB3D79DB9D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18750" y="2169498"/>
            <a:ext cx="516142" cy="516142"/>
          </a:xfrm>
          <a:prstGeom prst="rect">
            <a:avLst/>
          </a:prstGeom>
        </p:spPr>
      </p:pic>
      <p:pic>
        <p:nvPicPr>
          <p:cNvPr id="17" name="Graphic 16" descr="Checkbox Checked with solid fill">
            <a:extLst>
              <a:ext uri="{FF2B5EF4-FFF2-40B4-BE49-F238E27FC236}">
                <a16:creationId xmlns:a16="http://schemas.microsoft.com/office/drawing/2014/main" id="{43F16E72-4782-E9BB-8309-A3B953B833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457820" y="2169498"/>
            <a:ext cx="516142" cy="516142"/>
          </a:xfrm>
          <a:prstGeom prst="rect">
            <a:avLst/>
          </a:prstGeom>
        </p:spPr>
      </p:pic>
      <p:sp>
        <p:nvSpPr>
          <p:cNvPr id="18" name="TextBox 17">
            <a:extLst>
              <a:ext uri="{FF2B5EF4-FFF2-40B4-BE49-F238E27FC236}">
                <a16:creationId xmlns:a16="http://schemas.microsoft.com/office/drawing/2014/main" id="{8C25691F-AA01-CEE4-5FEA-7364100FD2F7}"/>
              </a:ext>
            </a:extLst>
          </p:cNvPr>
          <p:cNvSpPr txBox="1"/>
          <p:nvPr/>
        </p:nvSpPr>
        <p:spPr>
          <a:xfrm>
            <a:off x="1973661" y="6334344"/>
            <a:ext cx="4932362" cy="430887"/>
          </a:xfrm>
          <a:prstGeom prst="rect">
            <a:avLst/>
          </a:prstGeom>
          <a:noFill/>
        </p:spPr>
        <p:txBody>
          <a:bodyPr wrap="square">
            <a:spAutoFit/>
          </a:bodyPr>
          <a:lstStyle/>
          <a:p>
            <a:r>
              <a:rPr lang="en-US" sz="1100" b="0" dirty="0">
                <a:solidFill>
                  <a:schemeClr val="tx1">
                    <a:lumMod val="50000"/>
                    <a:lumOff val="50000"/>
                  </a:schemeClr>
                </a:solidFill>
              </a:rPr>
              <a:t>P.-C. A. Simon et al., Technical Report INL/EXT-24-05038, Idaho National Laboratory, September 2024</a:t>
            </a:r>
            <a:endParaRPr lang="en-US" sz="1100" dirty="0">
              <a:solidFill>
                <a:schemeClr val="tx1">
                  <a:lumMod val="50000"/>
                  <a:lumOff val="50000"/>
                </a:schemeClr>
              </a:solidFill>
            </a:endParaRPr>
          </a:p>
        </p:txBody>
      </p:sp>
      <p:pic>
        <p:nvPicPr>
          <p:cNvPr id="19" name="Graphic 18" descr="Checkbox Checked with solid fill">
            <a:extLst>
              <a:ext uri="{FF2B5EF4-FFF2-40B4-BE49-F238E27FC236}">
                <a16:creationId xmlns:a16="http://schemas.microsoft.com/office/drawing/2014/main" id="{5BDE7AD8-D810-1D7C-79A5-98E4E8B185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37929" y="4703278"/>
            <a:ext cx="516142" cy="516142"/>
          </a:xfrm>
          <a:prstGeom prst="rect">
            <a:avLst/>
          </a:prstGeom>
        </p:spPr>
      </p:pic>
      <p:pic>
        <p:nvPicPr>
          <p:cNvPr id="20" name="Graphic 19" descr="Checkbox Checked with solid fill">
            <a:extLst>
              <a:ext uri="{FF2B5EF4-FFF2-40B4-BE49-F238E27FC236}">
                <a16:creationId xmlns:a16="http://schemas.microsoft.com/office/drawing/2014/main" id="{C66434E1-3753-D0E8-9DCA-FEAEA727BA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40099" y="4758509"/>
            <a:ext cx="516142" cy="516142"/>
          </a:xfrm>
          <a:prstGeom prst="rect">
            <a:avLst/>
          </a:prstGeom>
        </p:spPr>
      </p:pic>
      <p:pic>
        <p:nvPicPr>
          <p:cNvPr id="21" name="Graphic 20" descr="Checkbox Checked with solid fill">
            <a:extLst>
              <a:ext uri="{FF2B5EF4-FFF2-40B4-BE49-F238E27FC236}">
                <a16:creationId xmlns:a16="http://schemas.microsoft.com/office/drawing/2014/main" id="{6E110B40-FAA9-84DD-8516-A3A87DB71E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400143" y="4860525"/>
            <a:ext cx="516142" cy="516142"/>
          </a:xfrm>
          <a:prstGeom prst="rect">
            <a:avLst/>
          </a:prstGeom>
        </p:spPr>
      </p:pic>
      <p:sp>
        <p:nvSpPr>
          <p:cNvPr id="22" name="TextBox 21">
            <a:extLst>
              <a:ext uri="{FF2B5EF4-FFF2-40B4-BE49-F238E27FC236}">
                <a16:creationId xmlns:a16="http://schemas.microsoft.com/office/drawing/2014/main" id="{F41DDD13-F1D6-3BFF-EDB6-873648B35284}"/>
              </a:ext>
            </a:extLst>
          </p:cNvPr>
          <p:cNvSpPr txBox="1"/>
          <p:nvPr/>
        </p:nvSpPr>
        <p:spPr>
          <a:xfrm>
            <a:off x="5155047" y="2903101"/>
            <a:ext cx="1350050" cy="307777"/>
          </a:xfrm>
          <a:prstGeom prst="rect">
            <a:avLst/>
          </a:prstGeom>
          <a:noFill/>
        </p:spPr>
        <p:txBody>
          <a:bodyPr wrap="none" rtlCol="0">
            <a:spAutoFit/>
          </a:bodyPr>
          <a:lstStyle/>
          <a:p>
            <a:r>
              <a:rPr lang="en-US" sz="1400" dirty="0"/>
              <a:t>HBS formation</a:t>
            </a:r>
          </a:p>
        </p:txBody>
      </p:sp>
      <p:sp>
        <p:nvSpPr>
          <p:cNvPr id="23" name="TextBox 22">
            <a:extLst>
              <a:ext uri="{FF2B5EF4-FFF2-40B4-BE49-F238E27FC236}">
                <a16:creationId xmlns:a16="http://schemas.microsoft.com/office/drawing/2014/main" id="{430BFC7C-A561-6CFC-7866-2161F7B46F6E}"/>
              </a:ext>
            </a:extLst>
          </p:cNvPr>
          <p:cNvSpPr txBox="1"/>
          <p:nvPr/>
        </p:nvSpPr>
        <p:spPr>
          <a:xfrm rot="18819239">
            <a:off x="8306511" y="1470797"/>
            <a:ext cx="1231427" cy="307777"/>
          </a:xfrm>
          <a:prstGeom prst="rect">
            <a:avLst/>
          </a:prstGeom>
          <a:noFill/>
        </p:spPr>
        <p:txBody>
          <a:bodyPr wrap="none" rtlCol="0">
            <a:spAutoFit/>
          </a:bodyPr>
          <a:lstStyle/>
          <a:p>
            <a:r>
              <a:rPr lang="en-US" sz="1400" dirty="0">
                <a:solidFill>
                  <a:srgbClr val="FF2F3E"/>
                </a:solidFill>
              </a:rPr>
              <a:t>HBS bubbles</a:t>
            </a:r>
          </a:p>
        </p:txBody>
      </p:sp>
      <p:sp>
        <p:nvSpPr>
          <p:cNvPr id="24" name="TextBox 23">
            <a:extLst>
              <a:ext uri="{FF2B5EF4-FFF2-40B4-BE49-F238E27FC236}">
                <a16:creationId xmlns:a16="http://schemas.microsoft.com/office/drawing/2014/main" id="{3D059A84-F1A1-74A6-3183-7015A2472AD6}"/>
              </a:ext>
            </a:extLst>
          </p:cNvPr>
          <p:cNvSpPr txBox="1"/>
          <p:nvPr/>
        </p:nvSpPr>
        <p:spPr>
          <a:xfrm>
            <a:off x="8575218" y="2787565"/>
            <a:ext cx="671979" cy="307777"/>
          </a:xfrm>
          <a:prstGeom prst="rect">
            <a:avLst/>
          </a:prstGeom>
          <a:noFill/>
        </p:spPr>
        <p:txBody>
          <a:bodyPr wrap="none" rtlCol="0">
            <a:spAutoFit/>
          </a:bodyPr>
          <a:lstStyle/>
          <a:p>
            <a:r>
              <a:rPr lang="en-US" sz="1400" dirty="0">
                <a:solidFill>
                  <a:srgbClr val="04A02F"/>
                </a:solidFill>
              </a:rPr>
              <a:t>matrix</a:t>
            </a:r>
          </a:p>
        </p:txBody>
      </p:sp>
      <p:sp>
        <p:nvSpPr>
          <p:cNvPr id="25" name="TextBox 24">
            <a:extLst>
              <a:ext uri="{FF2B5EF4-FFF2-40B4-BE49-F238E27FC236}">
                <a16:creationId xmlns:a16="http://schemas.microsoft.com/office/drawing/2014/main" id="{CE7E06D9-FC11-663C-6659-A5680EC3BC2F}"/>
              </a:ext>
            </a:extLst>
          </p:cNvPr>
          <p:cNvSpPr txBox="1"/>
          <p:nvPr/>
        </p:nvSpPr>
        <p:spPr>
          <a:xfrm>
            <a:off x="10786970" y="2723094"/>
            <a:ext cx="990977" cy="307777"/>
          </a:xfrm>
          <a:prstGeom prst="rect">
            <a:avLst/>
          </a:prstGeom>
          <a:noFill/>
        </p:spPr>
        <p:txBody>
          <a:bodyPr wrap="none" rtlCol="0">
            <a:spAutoFit/>
          </a:bodyPr>
          <a:lstStyle/>
          <a:p>
            <a:r>
              <a:rPr lang="en-US" sz="1400" dirty="0"/>
              <a:t>Grain size</a:t>
            </a:r>
          </a:p>
        </p:txBody>
      </p:sp>
      <p:sp>
        <p:nvSpPr>
          <p:cNvPr id="26" name="TextBox 25">
            <a:extLst>
              <a:ext uri="{FF2B5EF4-FFF2-40B4-BE49-F238E27FC236}">
                <a16:creationId xmlns:a16="http://schemas.microsoft.com/office/drawing/2014/main" id="{0DA09BA6-11E6-3012-B116-22BB0D9CB9A3}"/>
              </a:ext>
            </a:extLst>
          </p:cNvPr>
          <p:cNvSpPr txBox="1"/>
          <p:nvPr/>
        </p:nvSpPr>
        <p:spPr>
          <a:xfrm>
            <a:off x="11015013" y="5341854"/>
            <a:ext cx="853119" cy="307777"/>
          </a:xfrm>
          <a:prstGeom prst="rect">
            <a:avLst/>
          </a:prstGeom>
          <a:noFill/>
        </p:spPr>
        <p:txBody>
          <a:bodyPr wrap="none" rtlCol="0">
            <a:spAutoFit/>
          </a:bodyPr>
          <a:lstStyle/>
          <a:p>
            <a:r>
              <a:rPr lang="en-US" sz="1400" dirty="0"/>
              <a:t>Swelling</a:t>
            </a:r>
          </a:p>
        </p:txBody>
      </p:sp>
      <p:sp>
        <p:nvSpPr>
          <p:cNvPr id="27" name="TextBox 26">
            <a:extLst>
              <a:ext uri="{FF2B5EF4-FFF2-40B4-BE49-F238E27FC236}">
                <a16:creationId xmlns:a16="http://schemas.microsoft.com/office/drawing/2014/main" id="{2B46CB10-4F7B-10A8-0BEF-7806FAF58A0B}"/>
              </a:ext>
            </a:extLst>
          </p:cNvPr>
          <p:cNvSpPr txBox="1"/>
          <p:nvPr/>
        </p:nvSpPr>
        <p:spPr>
          <a:xfrm>
            <a:off x="7163298" y="4310135"/>
            <a:ext cx="1279517" cy="307777"/>
          </a:xfrm>
          <a:prstGeom prst="rect">
            <a:avLst/>
          </a:prstGeom>
          <a:noFill/>
        </p:spPr>
        <p:txBody>
          <a:bodyPr wrap="none" rtlCol="0">
            <a:spAutoFit/>
          </a:bodyPr>
          <a:lstStyle/>
          <a:p>
            <a:r>
              <a:rPr lang="en-US" sz="1400" dirty="0"/>
              <a:t>Bubble radius</a:t>
            </a:r>
          </a:p>
        </p:txBody>
      </p:sp>
      <p:sp>
        <p:nvSpPr>
          <p:cNvPr id="28" name="TextBox 27">
            <a:extLst>
              <a:ext uri="{FF2B5EF4-FFF2-40B4-BE49-F238E27FC236}">
                <a16:creationId xmlns:a16="http://schemas.microsoft.com/office/drawing/2014/main" id="{298E7B5E-C736-1188-FD2A-E77AABB3C1A1}"/>
              </a:ext>
            </a:extLst>
          </p:cNvPr>
          <p:cNvSpPr txBox="1"/>
          <p:nvPr/>
        </p:nvSpPr>
        <p:spPr>
          <a:xfrm>
            <a:off x="5263688" y="4281057"/>
            <a:ext cx="1390124" cy="307777"/>
          </a:xfrm>
          <a:prstGeom prst="rect">
            <a:avLst/>
          </a:prstGeom>
          <a:noFill/>
        </p:spPr>
        <p:txBody>
          <a:bodyPr wrap="none" rtlCol="0">
            <a:spAutoFit/>
          </a:bodyPr>
          <a:lstStyle/>
          <a:p>
            <a:r>
              <a:rPr lang="en-US" sz="1400" dirty="0"/>
              <a:t>Bubble Density</a:t>
            </a:r>
          </a:p>
        </p:txBody>
      </p:sp>
    </p:spTree>
    <p:extLst>
      <p:ext uri="{BB962C8B-B14F-4D97-AF65-F5344CB8AC3E}">
        <p14:creationId xmlns:p14="http://schemas.microsoft.com/office/powerpoint/2010/main" val="3325652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1FC12-8A2C-53AA-5518-20FB07FCA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6B4AF1-7EFA-00FD-281F-D47F1D2E4702}"/>
              </a:ext>
            </a:extLst>
          </p:cNvPr>
          <p:cNvSpPr>
            <a:spLocks noGrp="1"/>
          </p:cNvSpPr>
          <p:nvPr>
            <p:ph type="title"/>
          </p:nvPr>
        </p:nvSpPr>
        <p:spPr>
          <a:xfrm>
            <a:off x="274200" y="600"/>
            <a:ext cx="10515600" cy="1004887"/>
          </a:xfrm>
        </p:spPr>
        <p:txBody>
          <a:bodyPr lIns="91440" tIns="45720" rIns="91440" bIns="45720" anchor="t"/>
          <a:lstStyle/>
          <a:p>
            <a:r>
              <a:rPr lang="en-US" dirty="0">
                <a:latin typeface="STIX Two Text"/>
                <a:ea typeface="ヒラギノ角ゴ Pro W3"/>
              </a:rPr>
              <a:t>Mechanistic modeling of transient FGR at high burnup</a:t>
            </a:r>
            <a:endParaRPr lang="en-US" dirty="0"/>
          </a:p>
        </p:txBody>
      </p:sp>
      <p:pic>
        <p:nvPicPr>
          <p:cNvPr id="8" name="Picture 7">
            <a:extLst>
              <a:ext uri="{FF2B5EF4-FFF2-40B4-BE49-F238E27FC236}">
                <a16:creationId xmlns:a16="http://schemas.microsoft.com/office/drawing/2014/main" id="{703C02B9-1008-9773-D3BD-CDC6396C0863}"/>
              </a:ext>
            </a:extLst>
          </p:cNvPr>
          <p:cNvPicPr>
            <a:picLocks noChangeAspect="1"/>
          </p:cNvPicPr>
          <p:nvPr/>
        </p:nvPicPr>
        <p:blipFill>
          <a:blip r:embed="rId2"/>
          <a:stretch>
            <a:fillRect/>
          </a:stretch>
        </p:blipFill>
        <p:spPr>
          <a:xfrm>
            <a:off x="3250250" y="3710166"/>
            <a:ext cx="3260603" cy="2479415"/>
          </a:xfrm>
          <a:prstGeom prst="rect">
            <a:avLst/>
          </a:prstGeom>
        </p:spPr>
      </p:pic>
      <p:sp>
        <p:nvSpPr>
          <p:cNvPr id="9" name="Content Placeholder 2">
            <a:extLst>
              <a:ext uri="{FF2B5EF4-FFF2-40B4-BE49-F238E27FC236}">
                <a16:creationId xmlns:a16="http://schemas.microsoft.com/office/drawing/2014/main" id="{59F952D2-CA7F-6F64-075F-8BE3F0E88623}"/>
              </a:ext>
            </a:extLst>
          </p:cNvPr>
          <p:cNvSpPr txBox="1">
            <a:spLocks/>
          </p:cNvSpPr>
          <p:nvPr/>
        </p:nvSpPr>
        <p:spPr>
          <a:xfrm>
            <a:off x="190572" y="1260045"/>
            <a:ext cx="11827258" cy="4380461"/>
          </a:xfrm>
          <a:prstGeom prst="rect">
            <a:avLst/>
          </a:prstGeom>
        </p:spPr>
        <p:txBody>
          <a:bodyPr>
            <a:normAutofit/>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Model derived from the </a:t>
            </a:r>
            <a:r>
              <a:rPr lang="en-US" sz="2400" dirty="0">
                <a:solidFill>
                  <a:srgbClr val="0070C0"/>
                </a:solidFill>
              </a:rPr>
              <a:t>lower length scale efforts </a:t>
            </a:r>
            <a:r>
              <a:rPr lang="en-US" sz="2400" dirty="0"/>
              <a:t>for HBS pulverization </a:t>
            </a:r>
            <a:r>
              <a:rPr lang="en-US" sz="2400" dirty="0">
                <a:solidFill>
                  <a:srgbClr val="0070C0"/>
                </a:solidFill>
              </a:rPr>
              <a:t>provide mechanistic predictions </a:t>
            </a:r>
            <a:r>
              <a:rPr lang="en-US" sz="2400" dirty="0"/>
              <a:t>in BISON</a:t>
            </a:r>
          </a:p>
          <a:p>
            <a:r>
              <a:rPr lang="en-US" sz="2400" dirty="0"/>
              <a:t>When pulverization occurs, </a:t>
            </a:r>
            <a:r>
              <a:rPr lang="en-US" sz="2400" dirty="0" err="1"/>
              <a:t>tFGR</a:t>
            </a:r>
            <a:r>
              <a:rPr lang="en-US" sz="2400" dirty="0"/>
              <a:t> is assumed to originate from the bubbles exposed at the surface of fuel fragments</a:t>
            </a:r>
          </a:p>
        </p:txBody>
      </p:sp>
      <p:sp>
        <p:nvSpPr>
          <p:cNvPr id="10" name="TextBox 9">
            <a:extLst>
              <a:ext uri="{FF2B5EF4-FFF2-40B4-BE49-F238E27FC236}">
                <a16:creationId xmlns:a16="http://schemas.microsoft.com/office/drawing/2014/main" id="{F469CC19-6C50-6E74-866B-63D32032DB3E}"/>
              </a:ext>
            </a:extLst>
          </p:cNvPr>
          <p:cNvSpPr txBox="1"/>
          <p:nvPr/>
        </p:nvSpPr>
        <p:spPr>
          <a:xfrm>
            <a:off x="1862138" y="6464205"/>
            <a:ext cx="6588252" cy="261610"/>
          </a:xfrm>
          <a:prstGeom prst="rect">
            <a:avLst/>
          </a:prstGeom>
          <a:noFill/>
        </p:spPr>
        <p:txBody>
          <a:bodyPr wrap="square">
            <a:spAutoFit/>
          </a:bodyPr>
          <a:lstStyle/>
          <a:p>
            <a:r>
              <a:rPr lang="en-US" sz="1100" b="0" dirty="0">
                <a:solidFill>
                  <a:schemeClr val="tx1">
                    <a:lumMod val="50000"/>
                    <a:lumOff val="50000"/>
                  </a:schemeClr>
                </a:solidFill>
              </a:rPr>
              <a:t>P.-C. A. Simon et al., Technical Report INL/EXT-23-75026, Idaho National Laboratory, September 2023</a:t>
            </a:r>
            <a:endParaRPr lang="en-US" sz="1100" dirty="0">
              <a:solidFill>
                <a:schemeClr val="tx1">
                  <a:lumMod val="50000"/>
                  <a:lumOff val="50000"/>
                </a:schemeClr>
              </a:solidFill>
            </a:endParaRPr>
          </a:p>
        </p:txBody>
      </p:sp>
      <p:pic>
        <p:nvPicPr>
          <p:cNvPr id="11" name="Picture 5" descr="Picture 5">
            <a:extLst>
              <a:ext uri="{FF2B5EF4-FFF2-40B4-BE49-F238E27FC236}">
                <a16:creationId xmlns:a16="http://schemas.microsoft.com/office/drawing/2014/main" id="{B2B20976-57D0-85B3-71EB-745C8903198C}"/>
              </a:ext>
            </a:extLst>
          </p:cNvPr>
          <p:cNvPicPr>
            <a:picLocks noChangeAspect="1"/>
          </p:cNvPicPr>
          <p:nvPr/>
        </p:nvPicPr>
        <p:blipFill>
          <a:blip r:embed="rId3"/>
          <a:stretch>
            <a:fillRect/>
          </a:stretch>
        </p:blipFill>
        <p:spPr>
          <a:xfrm>
            <a:off x="30703" y="3686956"/>
            <a:ext cx="2516201" cy="2048570"/>
          </a:xfrm>
          <a:prstGeom prst="rect">
            <a:avLst/>
          </a:prstGeom>
          <a:ln w="12700">
            <a:miter lim="400000"/>
          </a:ln>
        </p:spPr>
      </p:pic>
      <p:sp>
        <p:nvSpPr>
          <p:cNvPr id="12" name="TextBox 11">
            <a:extLst>
              <a:ext uri="{FF2B5EF4-FFF2-40B4-BE49-F238E27FC236}">
                <a16:creationId xmlns:a16="http://schemas.microsoft.com/office/drawing/2014/main" id="{4F94B76B-54FD-04AF-0193-400F2BEF1B54}"/>
              </a:ext>
            </a:extLst>
          </p:cNvPr>
          <p:cNvSpPr txBox="1"/>
          <p:nvPr/>
        </p:nvSpPr>
        <p:spPr>
          <a:xfrm>
            <a:off x="192885" y="2932299"/>
            <a:ext cx="1758815" cy="738664"/>
          </a:xfrm>
          <a:prstGeom prst="rect">
            <a:avLst/>
          </a:prstGeom>
          <a:noFill/>
        </p:spPr>
        <p:txBody>
          <a:bodyPr wrap="none" lIns="91440" tIns="45720" rIns="91440" bIns="45720" rtlCol="0" anchor="t">
            <a:spAutoFit/>
          </a:bodyPr>
          <a:lstStyle/>
          <a:p>
            <a:pPr algn="ctr"/>
            <a:r>
              <a:rPr lang="en-US" sz="1400" dirty="0">
                <a:latin typeface="Arial"/>
                <a:ea typeface="ヒラギノ角ゴ Pro W3"/>
              </a:rPr>
              <a:t>Determine </a:t>
            </a:r>
            <a:br>
              <a:rPr lang="en-US" sz="1400" dirty="0"/>
            </a:br>
            <a:r>
              <a:rPr lang="en-US" sz="1400" dirty="0">
                <a:latin typeface="Arial"/>
                <a:ea typeface="ヒラギノ角ゴ Pro W3"/>
              </a:rPr>
              <a:t>HBS/pulverized fuel</a:t>
            </a:r>
          </a:p>
          <a:p>
            <a:pPr algn="ctr"/>
            <a:r>
              <a:rPr lang="en-US" sz="1400" dirty="0">
                <a:latin typeface="Arial"/>
                <a:ea typeface="ヒラギノ角ゴ Pro W3"/>
              </a:rPr>
              <a:t>using LLS models</a:t>
            </a:r>
          </a:p>
        </p:txBody>
      </p:sp>
      <p:sp>
        <p:nvSpPr>
          <p:cNvPr id="13" name="TextBox 12">
            <a:extLst>
              <a:ext uri="{FF2B5EF4-FFF2-40B4-BE49-F238E27FC236}">
                <a16:creationId xmlns:a16="http://schemas.microsoft.com/office/drawing/2014/main" id="{72D5BEBF-D4DA-C317-C70F-BDAE3F22CB5D}"/>
              </a:ext>
            </a:extLst>
          </p:cNvPr>
          <p:cNvSpPr txBox="1"/>
          <p:nvPr/>
        </p:nvSpPr>
        <p:spPr>
          <a:xfrm>
            <a:off x="3249559" y="2972156"/>
            <a:ext cx="2854435" cy="738664"/>
          </a:xfrm>
          <a:prstGeom prst="rect">
            <a:avLst/>
          </a:prstGeom>
          <a:noFill/>
        </p:spPr>
        <p:txBody>
          <a:bodyPr wrap="square" lIns="91440" tIns="45720" rIns="91440" bIns="45720" anchor="t">
            <a:spAutoFit/>
          </a:bodyPr>
          <a:lstStyle/>
          <a:p>
            <a:pPr algn="ctr"/>
            <a:r>
              <a:rPr lang="en-US" sz="1400" dirty="0">
                <a:latin typeface="Arial"/>
                <a:ea typeface="ヒラギノ角ゴ Pro W3"/>
              </a:rPr>
              <a:t>Some bubbles get exposed to free surfaces and suddenly release FG</a:t>
            </a:r>
          </a:p>
        </p:txBody>
      </p:sp>
      <p:cxnSp>
        <p:nvCxnSpPr>
          <p:cNvPr id="14" name="Straight Arrow Connector 13">
            <a:extLst>
              <a:ext uri="{FF2B5EF4-FFF2-40B4-BE49-F238E27FC236}">
                <a16:creationId xmlns:a16="http://schemas.microsoft.com/office/drawing/2014/main" id="{9DD46E20-FB03-28A0-9979-270A96C25203}"/>
              </a:ext>
            </a:extLst>
          </p:cNvPr>
          <p:cNvCxnSpPr>
            <a:cxnSpLocks/>
          </p:cNvCxnSpPr>
          <p:nvPr/>
        </p:nvCxnSpPr>
        <p:spPr>
          <a:xfrm flipV="1">
            <a:off x="3252655" y="3842818"/>
            <a:ext cx="1401742" cy="8586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2FB7E5D-6B55-6A06-7C5D-6B2AAAEA90F4}"/>
              </a:ext>
            </a:extLst>
          </p:cNvPr>
          <p:cNvSpPr txBox="1"/>
          <p:nvPr/>
        </p:nvSpPr>
        <p:spPr>
          <a:xfrm>
            <a:off x="2285724" y="3744014"/>
            <a:ext cx="966931" cy="369332"/>
          </a:xfrm>
          <a:prstGeom prst="rect">
            <a:avLst/>
          </a:prstGeom>
          <a:noFill/>
        </p:spPr>
        <p:txBody>
          <a:bodyPr wrap="none" rtlCol="0">
            <a:spAutoFit/>
          </a:bodyPr>
          <a:lstStyle/>
          <a:p>
            <a:r>
              <a:rPr lang="en-US" dirty="0">
                <a:solidFill>
                  <a:srgbClr val="C00000"/>
                </a:solidFill>
              </a:rPr>
              <a:t>Exposed</a:t>
            </a:r>
          </a:p>
        </p:txBody>
      </p:sp>
      <p:cxnSp>
        <p:nvCxnSpPr>
          <p:cNvPr id="16" name="Straight Arrow Connector 15">
            <a:extLst>
              <a:ext uri="{FF2B5EF4-FFF2-40B4-BE49-F238E27FC236}">
                <a16:creationId xmlns:a16="http://schemas.microsoft.com/office/drawing/2014/main" id="{E2175525-B6AC-17E7-E6F9-050D0EE53877}"/>
              </a:ext>
            </a:extLst>
          </p:cNvPr>
          <p:cNvCxnSpPr>
            <a:cxnSpLocks/>
          </p:cNvCxnSpPr>
          <p:nvPr/>
        </p:nvCxnSpPr>
        <p:spPr>
          <a:xfrm flipV="1">
            <a:off x="3452802" y="5227862"/>
            <a:ext cx="848530" cy="368767"/>
          </a:xfrm>
          <a:prstGeom prst="straightConnector1">
            <a:avLst/>
          </a:prstGeom>
          <a:ln>
            <a:solidFill>
              <a:srgbClr val="0600AE"/>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529E2CE-A8B8-94D6-7E92-7E6C6119E3B6}"/>
              </a:ext>
            </a:extLst>
          </p:cNvPr>
          <p:cNvSpPr txBox="1"/>
          <p:nvPr/>
        </p:nvSpPr>
        <p:spPr>
          <a:xfrm>
            <a:off x="2173734" y="5273463"/>
            <a:ext cx="1279068" cy="646331"/>
          </a:xfrm>
          <a:prstGeom prst="rect">
            <a:avLst/>
          </a:prstGeom>
          <a:noFill/>
        </p:spPr>
        <p:txBody>
          <a:bodyPr wrap="none" rtlCol="0">
            <a:spAutoFit/>
          </a:bodyPr>
          <a:lstStyle/>
          <a:p>
            <a:r>
              <a:rPr lang="en-US" dirty="0">
                <a:solidFill>
                  <a:srgbClr val="0600AE"/>
                </a:solidFill>
              </a:rPr>
              <a:t>Contained</a:t>
            </a:r>
          </a:p>
          <a:p>
            <a:r>
              <a:rPr lang="en-US" dirty="0">
                <a:solidFill>
                  <a:srgbClr val="0600AE"/>
                </a:solidFill>
              </a:rPr>
              <a:t>In fragment</a:t>
            </a:r>
          </a:p>
        </p:txBody>
      </p:sp>
      <p:sp>
        <p:nvSpPr>
          <p:cNvPr id="18" name="Rounded Rectangle 17">
            <a:extLst>
              <a:ext uri="{FF2B5EF4-FFF2-40B4-BE49-F238E27FC236}">
                <a16:creationId xmlns:a16="http://schemas.microsoft.com/office/drawing/2014/main" id="{7CAC5C0F-1674-9579-9ECB-1CE33718F75B}"/>
              </a:ext>
            </a:extLst>
          </p:cNvPr>
          <p:cNvSpPr/>
          <p:nvPr/>
        </p:nvSpPr>
        <p:spPr>
          <a:xfrm>
            <a:off x="6510853" y="4965765"/>
            <a:ext cx="5650445" cy="1219152"/>
          </a:xfrm>
          <a:prstGeom prst="roundRect">
            <a:avLst/>
          </a:prstGeom>
          <a:solidFill>
            <a:srgbClr val="E5F2FF"/>
          </a:solidFill>
          <a:ln>
            <a:solidFill>
              <a:srgbClr val="E5F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This mechanistic model in BISON accounts for </a:t>
            </a:r>
            <a:r>
              <a:rPr lang="en-US" dirty="0" err="1">
                <a:solidFill>
                  <a:schemeClr val="tx1"/>
                </a:solidFill>
              </a:rPr>
              <a:t>tFGR</a:t>
            </a:r>
            <a:r>
              <a:rPr lang="en-US" dirty="0">
                <a:solidFill>
                  <a:schemeClr val="tx1"/>
                </a:solidFill>
              </a:rPr>
              <a:t> due to HBS pulverization.</a:t>
            </a:r>
          </a:p>
          <a:p>
            <a:pPr algn="ctr"/>
            <a:r>
              <a:rPr lang="en-US" dirty="0">
                <a:solidFill>
                  <a:schemeClr val="tx1"/>
                </a:solidFill>
              </a:rPr>
              <a:t>We are investigating other contributing mechanisms.</a:t>
            </a:r>
          </a:p>
        </p:txBody>
      </p:sp>
      <p:sp>
        <p:nvSpPr>
          <p:cNvPr id="19" name="TextBox 18">
            <a:extLst>
              <a:ext uri="{FF2B5EF4-FFF2-40B4-BE49-F238E27FC236}">
                <a16:creationId xmlns:a16="http://schemas.microsoft.com/office/drawing/2014/main" id="{C5E784B8-143C-D10C-EF4F-5C3C49F1A4D3}"/>
              </a:ext>
            </a:extLst>
          </p:cNvPr>
          <p:cNvSpPr txBox="1"/>
          <p:nvPr/>
        </p:nvSpPr>
        <p:spPr>
          <a:xfrm>
            <a:off x="7682463" y="4262256"/>
            <a:ext cx="4425545" cy="523220"/>
          </a:xfrm>
          <a:prstGeom prst="rect">
            <a:avLst/>
          </a:prstGeom>
          <a:noFill/>
        </p:spPr>
        <p:txBody>
          <a:bodyPr wrap="square" lIns="0" tIns="0" rIns="0" bIns="0" rtlCol="0">
            <a:spAutoFit/>
          </a:bodyPr>
          <a:lstStyle/>
          <a:p>
            <a:r>
              <a:rPr lang="en-US" sz="1700" dirty="0">
                <a:solidFill>
                  <a:schemeClr val="tx1"/>
                </a:solidFill>
              </a:rPr>
              <a:t>Fraction of open bubble volume as a function of porosity and bubble/fragment size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2CAD98A-0EA3-158D-9D24-31B0F1230E0A}"/>
                  </a:ext>
                </a:extLst>
              </p:cNvPr>
              <p:cNvSpPr txBox="1"/>
              <p:nvPr/>
            </p:nvSpPr>
            <p:spPr>
              <a:xfrm>
                <a:off x="6599104" y="2774356"/>
                <a:ext cx="5467417" cy="703782"/>
              </a:xfrm>
              <a:prstGeom prst="rect">
                <a:avLst/>
              </a:prstGeom>
              <a:noFill/>
            </p:spPr>
            <p:txBody>
              <a:bodyPr wrap="square">
                <a:spAutoFit/>
              </a:bodyPr>
              <a:lstStyle/>
              <a:p>
                <a:r>
                  <a:rPr lang="en-US" dirty="0"/>
                  <a:t>The amount of </a:t>
                </a:r>
                <a:r>
                  <a:rPr lang="en-US" dirty="0" err="1"/>
                  <a:t>tFGR</a:t>
                </a:r>
                <a:r>
                  <a:rPr lang="en-US" dirty="0"/>
                  <a:t> is therefore determined as</a:t>
                </a:r>
              </a:p>
              <a:p>
                <a:pPr algn="ctr"/>
                <a14:m>
                  <m:oMathPara xmlns:m="http://schemas.openxmlformats.org/officeDocument/2006/math">
                    <m:oMathParaPr>
                      <m:jc m:val="left"/>
                    </m:oMathParaPr>
                    <m:oMath xmlns:m="http://schemas.openxmlformats.org/officeDocument/2006/math">
                      <m:sSubSup>
                        <m:sSubSupPr>
                          <m:ctrlPr>
                            <a:rPr lang="en-US" sz="1800" b="0" i="1" smtClean="0">
                              <a:latin typeface="Cambria Math" panose="02040503050406030204" pitchFamily="18" charset="0"/>
                            </a:rPr>
                          </m:ctrlPr>
                        </m:sSubSupPr>
                        <m:e>
                          <m:r>
                            <a:rPr lang="en-US" sz="1800" i="1">
                              <a:latin typeface="Cambria Math" panose="02040503050406030204" pitchFamily="18" charset="0"/>
                            </a:rPr>
                            <m:t>𝑛</m:t>
                          </m:r>
                        </m:e>
                        <m:sub>
                          <m:r>
                            <a:rPr lang="en-US" sz="1800" b="0" i="1" smtClean="0">
                              <a:latin typeface="Cambria Math" panose="02040503050406030204" pitchFamily="18" charset="0"/>
                            </a:rPr>
                            <m:t>𝑡</m:t>
                          </m:r>
                          <m:r>
                            <a:rPr lang="en-US" sz="1800" i="1">
                              <a:latin typeface="Cambria Math" panose="02040503050406030204" pitchFamily="18" charset="0"/>
                            </a:rPr>
                            <m:t>𝐹𝐺𝑅</m:t>
                          </m:r>
                        </m:sub>
                        <m:sup>
                          <m:r>
                            <a:rPr lang="en-US" sz="1800" b="0" i="1" smtClean="0">
                              <a:latin typeface="Cambria Math" panose="02040503050406030204" pitchFamily="18" charset="0"/>
                            </a:rPr>
                            <m:t>𝑝𝑢𝑙</m:t>
                          </m:r>
                        </m:sup>
                      </m:sSubSup>
                      <m:r>
                        <a:rPr lang="en-US" sz="1800"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𝑉</m:t>
                          </m:r>
                        </m:sub>
                        <m:sup>
                          <m:r>
                            <a:rPr lang="en-US" i="1">
                              <a:latin typeface="Cambria Math" panose="02040503050406030204" pitchFamily="18" charset="0"/>
                            </a:rPr>
                            <m:t>𝑝𝑢𝑙</m:t>
                          </m:r>
                        </m:sup>
                      </m:sSubSup>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𝑝𝑢𝑙</m:t>
                          </m:r>
                        </m:sup>
                      </m:sSup>
                      <m:sSub>
                        <m:sSubPr>
                          <m:ctrlPr>
                            <a:rPr lang="en-US" sz="1800" i="1">
                              <a:latin typeface="Cambria Math" panose="02040503050406030204" pitchFamily="18" charset="0"/>
                            </a:rPr>
                          </m:ctrlPr>
                        </m:sSubPr>
                        <m:e>
                          <m:r>
                            <a:rPr lang="en-US" sz="1800" i="1">
                              <a:latin typeface="Cambria Math" panose="02040503050406030204" pitchFamily="18" charset="0"/>
                            </a:rPr>
                            <m:t>𝑛</m:t>
                          </m:r>
                        </m:e>
                        <m:sub>
                          <m:r>
                            <a:rPr lang="en-US" sz="1800" i="1">
                              <a:latin typeface="Cambria Math" panose="02040503050406030204" pitchFamily="18" charset="0"/>
                            </a:rPr>
                            <m:t>𝐹𝐺</m:t>
                          </m:r>
                        </m:sub>
                      </m:sSub>
                    </m:oMath>
                  </m:oMathPara>
                </a14:m>
                <a:endParaRPr lang="en-US" dirty="0"/>
              </a:p>
            </p:txBody>
          </p:sp>
        </mc:Choice>
        <mc:Fallback xmlns="">
          <p:sp>
            <p:nvSpPr>
              <p:cNvPr id="20" name="TextBox 19">
                <a:extLst>
                  <a:ext uri="{FF2B5EF4-FFF2-40B4-BE49-F238E27FC236}">
                    <a16:creationId xmlns:a16="http://schemas.microsoft.com/office/drawing/2014/main" id="{12CAD98A-0EA3-158D-9D24-31B0F1230E0A}"/>
                  </a:ext>
                </a:extLst>
              </p:cNvPr>
              <p:cNvSpPr txBox="1">
                <a:spLocks noRot="1" noChangeAspect="1" noMove="1" noResize="1" noEditPoints="1" noAdjustHandles="1" noChangeArrowheads="1" noChangeShapeType="1" noTextEdit="1"/>
              </p:cNvSpPr>
              <p:nvPr/>
            </p:nvSpPr>
            <p:spPr>
              <a:xfrm>
                <a:off x="6599104" y="2774356"/>
                <a:ext cx="5467417" cy="703782"/>
              </a:xfrm>
              <a:prstGeom prst="rect">
                <a:avLst/>
              </a:prstGeom>
              <a:blipFill>
                <a:blip r:embed="rId4"/>
                <a:stretch>
                  <a:fillRect l="-928" t="-3509" b="-3509"/>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910B3409-5F29-AC7E-AAA1-79D57A1D0EBF}"/>
              </a:ext>
            </a:extLst>
          </p:cNvPr>
          <p:cNvSpPr txBox="1"/>
          <p:nvPr/>
        </p:nvSpPr>
        <p:spPr>
          <a:xfrm>
            <a:off x="8601618" y="3603119"/>
            <a:ext cx="2712696" cy="261610"/>
          </a:xfrm>
          <a:prstGeom prst="rect">
            <a:avLst/>
          </a:prstGeom>
          <a:noFill/>
        </p:spPr>
        <p:txBody>
          <a:bodyPr wrap="square" lIns="0" tIns="0" rIns="0" bIns="0" rtlCol="0">
            <a:spAutoFit/>
          </a:bodyPr>
          <a:lstStyle/>
          <a:p>
            <a:r>
              <a:rPr lang="en-US" sz="1700" dirty="0">
                <a:solidFill>
                  <a:schemeClr val="tx1"/>
                </a:solidFill>
              </a:rPr>
              <a:t>Bubble fission gas content</a:t>
            </a:r>
          </a:p>
        </p:txBody>
      </p:sp>
      <p:sp>
        <p:nvSpPr>
          <p:cNvPr id="22" name="TextBox 21">
            <a:extLst>
              <a:ext uri="{FF2B5EF4-FFF2-40B4-BE49-F238E27FC236}">
                <a16:creationId xmlns:a16="http://schemas.microsoft.com/office/drawing/2014/main" id="{CCC49647-6AFB-DA19-0B48-3346A19B98FC}"/>
              </a:ext>
            </a:extLst>
          </p:cNvPr>
          <p:cNvSpPr txBox="1"/>
          <p:nvPr/>
        </p:nvSpPr>
        <p:spPr>
          <a:xfrm>
            <a:off x="8102218" y="3941948"/>
            <a:ext cx="2190738" cy="261610"/>
          </a:xfrm>
          <a:prstGeom prst="rect">
            <a:avLst/>
          </a:prstGeom>
          <a:noFill/>
        </p:spPr>
        <p:txBody>
          <a:bodyPr wrap="square" lIns="0" tIns="0" rIns="0" bIns="0" rtlCol="0">
            <a:spAutoFit/>
          </a:bodyPr>
          <a:lstStyle/>
          <a:p>
            <a:r>
              <a:rPr lang="en-US" sz="1700" dirty="0">
                <a:solidFill>
                  <a:schemeClr val="tx1"/>
                </a:solidFill>
              </a:rPr>
              <a:t>Pulverized volume</a:t>
            </a:r>
          </a:p>
        </p:txBody>
      </p:sp>
      <p:cxnSp>
        <p:nvCxnSpPr>
          <p:cNvPr id="23" name="Straight Connector 22">
            <a:extLst>
              <a:ext uri="{FF2B5EF4-FFF2-40B4-BE49-F238E27FC236}">
                <a16:creationId xmlns:a16="http://schemas.microsoft.com/office/drawing/2014/main" id="{6EE70E69-115D-98B8-EA73-B2C30CD46B68}"/>
              </a:ext>
            </a:extLst>
          </p:cNvPr>
          <p:cNvCxnSpPr>
            <a:cxnSpLocks/>
          </p:cNvCxnSpPr>
          <p:nvPr/>
        </p:nvCxnSpPr>
        <p:spPr>
          <a:xfrm>
            <a:off x="8491881" y="3475416"/>
            <a:ext cx="0" cy="38844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81EE65-C110-A148-62C8-EEE58D575392}"/>
              </a:ext>
            </a:extLst>
          </p:cNvPr>
          <p:cNvCxnSpPr>
            <a:cxnSpLocks/>
          </p:cNvCxnSpPr>
          <p:nvPr/>
        </p:nvCxnSpPr>
        <p:spPr>
          <a:xfrm>
            <a:off x="7986444" y="3475416"/>
            <a:ext cx="0" cy="7281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19FA04A-2ECF-4A1D-49DF-B66AE41F2A0E}"/>
              </a:ext>
            </a:extLst>
          </p:cNvPr>
          <p:cNvCxnSpPr>
            <a:cxnSpLocks/>
          </p:cNvCxnSpPr>
          <p:nvPr/>
        </p:nvCxnSpPr>
        <p:spPr>
          <a:xfrm>
            <a:off x="7571170" y="3475416"/>
            <a:ext cx="0" cy="129507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251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59368-4534-25D0-5E27-32A942FC4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E77DA-53D0-32CF-033E-640F174AC1AA}"/>
              </a:ext>
            </a:extLst>
          </p:cNvPr>
          <p:cNvSpPr>
            <a:spLocks noGrp="1"/>
          </p:cNvSpPr>
          <p:nvPr>
            <p:ph type="title"/>
          </p:nvPr>
        </p:nvSpPr>
        <p:spPr>
          <a:xfrm>
            <a:off x="405245" y="124691"/>
            <a:ext cx="10515600" cy="1004887"/>
          </a:xfrm>
        </p:spPr>
        <p:txBody>
          <a:bodyPr lIns="91440" tIns="45720" rIns="91440" bIns="45720" anchor="t"/>
          <a:lstStyle/>
          <a:p>
            <a:r>
              <a:rPr lang="en-US" dirty="0">
                <a:latin typeface="STIX Two Text"/>
                <a:ea typeface="ヒラギノ角ゴ Pro W3"/>
              </a:rPr>
              <a:t>Blind performance evaluation of selected high burnup experiments   </a:t>
            </a:r>
            <a:endParaRPr lang="en-US" dirty="0">
              <a:ea typeface="ヒラギノ角ゴ Pro W3"/>
            </a:endParaRPr>
          </a:p>
        </p:txBody>
      </p:sp>
      <p:sp>
        <p:nvSpPr>
          <p:cNvPr id="4" name="Content Placeholder 2">
            <a:extLst>
              <a:ext uri="{FF2B5EF4-FFF2-40B4-BE49-F238E27FC236}">
                <a16:creationId xmlns:a16="http://schemas.microsoft.com/office/drawing/2014/main" id="{2877ED24-E78B-E963-2628-4A0B61482635}"/>
              </a:ext>
            </a:extLst>
          </p:cNvPr>
          <p:cNvSpPr txBox="1">
            <a:spLocks/>
          </p:cNvSpPr>
          <p:nvPr/>
        </p:nvSpPr>
        <p:spPr>
          <a:xfrm>
            <a:off x="182371" y="1676400"/>
            <a:ext cx="11827258" cy="4380461"/>
          </a:xfrm>
          <a:prstGeom prst="rect">
            <a:avLst/>
          </a:prstGeom>
        </p:spPr>
        <p:txBody>
          <a:bodyPr>
            <a:normAutofit lnSpcReduction="10000"/>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High-burnup commercial fuel irradiated in </a:t>
            </a:r>
            <a:r>
              <a:rPr lang="en-US" sz="2400" dirty="0">
                <a:solidFill>
                  <a:srgbClr val="0070C0"/>
                </a:solidFill>
              </a:rPr>
              <a:t>Byron</a:t>
            </a:r>
            <a:r>
              <a:rPr lang="en-US" sz="2400" dirty="0"/>
              <a:t> NPP </a:t>
            </a:r>
          </a:p>
          <a:p>
            <a:r>
              <a:rPr lang="en-US" sz="2400" dirty="0">
                <a:solidFill>
                  <a:srgbClr val="0070C0"/>
                </a:solidFill>
              </a:rPr>
              <a:t>Integrated steady-state and transient BISON simulations </a:t>
            </a:r>
            <a:r>
              <a:rPr lang="en-US" sz="2400" dirty="0"/>
              <a:t>for commercial fuel irradiation and testing </a:t>
            </a:r>
          </a:p>
          <a:p>
            <a:pPr lvl="1"/>
            <a:r>
              <a:rPr lang="en-US" sz="2000" dirty="0"/>
              <a:t>Automated mesh refabrication to ensure continuity of properties (FG, microstructure, deformation history) </a:t>
            </a:r>
          </a:p>
          <a:p>
            <a:pPr lvl="1"/>
            <a:r>
              <a:rPr lang="en-US" sz="2000" dirty="0"/>
              <a:t>Blind analysis of future transient tests </a:t>
            </a:r>
          </a:p>
          <a:p>
            <a:r>
              <a:rPr lang="en-US" sz="2400" dirty="0">
                <a:solidFill>
                  <a:srgbClr val="0070C0"/>
                </a:solidFill>
              </a:rPr>
              <a:t>Blind prediction </a:t>
            </a:r>
            <a:r>
              <a:rPr lang="en-US" sz="2400" dirty="0"/>
              <a:t>of microstructure using mesoscale methods coupled to BISON </a:t>
            </a:r>
          </a:p>
          <a:p>
            <a:r>
              <a:rPr lang="en-US" sz="2400" dirty="0"/>
              <a:t>BISON to provide steady-state irradiation conditions MARMOT to analyze fuel at future PIE locations </a:t>
            </a:r>
          </a:p>
          <a:p>
            <a:r>
              <a:rPr lang="en-US" sz="2400" dirty="0"/>
              <a:t>Framework development is ongoing and expected late-FY25.</a:t>
            </a:r>
          </a:p>
        </p:txBody>
      </p:sp>
    </p:spTree>
    <p:extLst>
      <p:ext uri="{BB962C8B-B14F-4D97-AF65-F5344CB8AC3E}">
        <p14:creationId xmlns:p14="http://schemas.microsoft.com/office/powerpoint/2010/main" val="1578885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1002C-21D2-1274-A474-0D3AC30BAC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7983B5-2E75-32AE-AC46-EEA9D7CF4AE6}"/>
              </a:ext>
            </a:extLst>
          </p:cNvPr>
          <p:cNvSpPr>
            <a:spLocks noGrp="1"/>
          </p:cNvSpPr>
          <p:nvPr>
            <p:ph type="ctrTitle"/>
          </p:nvPr>
        </p:nvSpPr>
        <p:spPr/>
        <p:txBody>
          <a:bodyPr lIns="91440" tIns="45720" rIns="91440" bIns="45720" anchor="b"/>
          <a:lstStyle/>
          <a:p>
            <a:r>
              <a:rPr lang="en-US" dirty="0">
                <a:latin typeface="STIX Two Text"/>
                <a:ea typeface="ヒラギノ角ゴ Pro W3"/>
              </a:rPr>
              <a:t>Bonding and axial gas communication </a:t>
            </a:r>
          </a:p>
        </p:txBody>
      </p:sp>
      <p:sp>
        <p:nvSpPr>
          <p:cNvPr id="3" name="Subtitle 2">
            <a:extLst>
              <a:ext uri="{FF2B5EF4-FFF2-40B4-BE49-F238E27FC236}">
                <a16:creationId xmlns:a16="http://schemas.microsoft.com/office/drawing/2014/main" id="{BA8176E9-50BE-D0B5-C3BD-7B33629B9148}"/>
              </a:ext>
            </a:extLst>
          </p:cNvPr>
          <p:cNvSpPr>
            <a:spLocks noGrp="1"/>
          </p:cNvSpPr>
          <p:nvPr>
            <p:ph type="subTitle" idx="1"/>
          </p:nvPr>
        </p:nvSpPr>
        <p:spPr/>
        <p:txBody>
          <a:bodyPr/>
          <a:lstStyle/>
          <a:p>
            <a:r>
              <a:rPr lang="en-US" dirty="0"/>
              <a:t>Model axial gas communication and bonding to better capture ballooning </a:t>
            </a:r>
          </a:p>
        </p:txBody>
      </p:sp>
    </p:spTree>
    <p:extLst>
      <p:ext uri="{BB962C8B-B14F-4D97-AF65-F5344CB8AC3E}">
        <p14:creationId xmlns:p14="http://schemas.microsoft.com/office/powerpoint/2010/main" val="3326903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DAE9A-11A0-B5CD-84A7-8B31A60DF6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5A4AE-7BAF-62D2-009D-11A382CE31E7}"/>
              </a:ext>
            </a:extLst>
          </p:cNvPr>
          <p:cNvSpPr>
            <a:spLocks noGrp="1"/>
          </p:cNvSpPr>
          <p:nvPr>
            <p:ph type="title"/>
          </p:nvPr>
        </p:nvSpPr>
        <p:spPr>
          <a:xfrm>
            <a:off x="412532" y="228600"/>
            <a:ext cx="11393212" cy="1004887"/>
          </a:xfrm>
        </p:spPr>
        <p:txBody>
          <a:bodyPr lIns="91440" tIns="45720" rIns="91440" bIns="45720" anchor="t"/>
          <a:lstStyle/>
          <a:p>
            <a:r>
              <a:rPr lang="en-US" dirty="0">
                <a:latin typeface="STIX Two Text"/>
                <a:ea typeface="ヒラギノ角ゴ Pro W3"/>
              </a:rPr>
              <a:t>Gas Communication Study on Full Length Rod</a:t>
            </a:r>
          </a:p>
        </p:txBody>
      </p:sp>
      <p:sp>
        <p:nvSpPr>
          <p:cNvPr id="3" name="Content Placeholder 2">
            <a:extLst>
              <a:ext uri="{FF2B5EF4-FFF2-40B4-BE49-F238E27FC236}">
                <a16:creationId xmlns:a16="http://schemas.microsoft.com/office/drawing/2014/main" id="{D1DCE360-CCD4-0771-EA45-F10326D344BE}"/>
              </a:ext>
            </a:extLst>
          </p:cNvPr>
          <p:cNvSpPr txBox="1">
            <a:spLocks/>
          </p:cNvSpPr>
          <p:nvPr/>
        </p:nvSpPr>
        <p:spPr>
          <a:xfrm>
            <a:off x="411655" y="1447800"/>
            <a:ext cx="7022663" cy="4876800"/>
          </a:xfrm>
          <a:prstGeom prst="rect">
            <a:avLst/>
          </a:prstGeom>
        </p:spPr>
        <p:txBody>
          <a:bodyPr lIns="91440" tIns="45720" rIns="91440" bIns="45720" anchor="t"/>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7020" indent="-287020"/>
            <a:r>
              <a:rPr lang="en-US" sz="2200" dirty="0">
                <a:solidFill>
                  <a:srgbClr val="0070C0"/>
                </a:solidFill>
                <a:ea typeface="ヒラギノ角ゴ Pro W3"/>
                <a:cs typeface="+mn-lt"/>
              </a:rPr>
              <a:t>Axial gas communication </a:t>
            </a:r>
            <a:r>
              <a:rPr lang="en-US" sz="2200" dirty="0">
                <a:ea typeface="ヒラギノ角ゴ Pro W3"/>
                <a:cs typeface="+mn-lt"/>
              </a:rPr>
              <a:t>is often assumed to be </a:t>
            </a:r>
            <a:r>
              <a:rPr lang="en-US" sz="2200" dirty="0">
                <a:solidFill>
                  <a:srgbClr val="0070C0"/>
                </a:solidFill>
                <a:ea typeface="ヒラギノ角ゴ Pro W3"/>
                <a:cs typeface="+mn-lt"/>
              </a:rPr>
              <a:t>instantaneous</a:t>
            </a:r>
            <a:r>
              <a:rPr lang="en-US" sz="2200" dirty="0">
                <a:ea typeface="ヒラギノ角ゴ Pro W3"/>
                <a:cs typeface="+mn-lt"/>
              </a:rPr>
              <a:t>, but </a:t>
            </a:r>
            <a:r>
              <a:rPr lang="en-US" sz="2200" dirty="0">
                <a:solidFill>
                  <a:srgbClr val="0070C0"/>
                </a:solidFill>
                <a:ea typeface="ヒラギノ角ゴ Pro W3"/>
                <a:cs typeface="+mn-lt"/>
              </a:rPr>
              <a:t>new models capture the kinetics</a:t>
            </a:r>
            <a:r>
              <a:rPr lang="en-US" sz="2200" dirty="0">
                <a:ea typeface="ヒラギノ角ゴ Pro W3"/>
                <a:cs typeface="+mn-lt"/>
              </a:rPr>
              <a:t>, including when gas communication is restricted.</a:t>
            </a:r>
          </a:p>
          <a:p>
            <a:pPr marL="287020" indent="-287020"/>
            <a:r>
              <a:rPr lang="en-US" sz="2200" dirty="0">
                <a:ea typeface="ヒラギノ角ゴ Pro W3"/>
                <a:cs typeface="+mn-lt"/>
              </a:rPr>
              <a:t>Demonstration problem:</a:t>
            </a:r>
          </a:p>
          <a:p>
            <a:pPr marL="575945" lvl="1" indent="-287020"/>
            <a:r>
              <a:rPr lang="en-US" sz="2000" dirty="0">
                <a:ea typeface="ヒラギノ角ゴ Pro W3"/>
                <a:cs typeface="+mn-lt"/>
              </a:rPr>
              <a:t>Full-length rod subjected to a provided LOCA temperature transient</a:t>
            </a:r>
          </a:p>
          <a:p>
            <a:pPr marL="575945" lvl="1" indent="-287020"/>
            <a:r>
              <a:rPr lang="en-US" sz="2000" dirty="0">
                <a:ea typeface="ヒラギノ角ゴ Pro W3"/>
                <a:cs typeface="+mn-lt"/>
              </a:rPr>
              <a:t>Considered two cases: small plenum and large plenum</a:t>
            </a:r>
          </a:p>
          <a:p>
            <a:pPr marL="575945" lvl="1" indent="-287020"/>
            <a:r>
              <a:rPr lang="en-US" sz="2000" dirty="0">
                <a:ea typeface="ヒラギノ角ゴ Pro W3"/>
                <a:cs typeface="+mn-lt"/>
              </a:rPr>
              <a:t>Initial pressure of 24.4 MPa at LOCA start</a:t>
            </a:r>
            <a:endParaRPr lang="en-US" sz="2000" dirty="0"/>
          </a:p>
          <a:p>
            <a:pPr marL="575945" lvl="1" indent="-287020"/>
            <a:r>
              <a:rPr lang="en-US" sz="2000" dirty="0">
                <a:ea typeface="ヒラギノ角ゴ Pro W3"/>
                <a:cs typeface="+mn-lt"/>
              </a:rPr>
              <a:t>Plastic instability failure criterion assumed</a:t>
            </a:r>
            <a:endParaRPr lang="en-US" sz="2200" dirty="0">
              <a:cs typeface="+mn-lt"/>
            </a:endParaRPr>
          </a:p>
          <a:p>
            <a:pPr marL="287020"/>
            <a:r>
              <a:rPr lang="en-US" sz="2200" dirty="0">
                <a:ea typeface="ヒラギノ角ゴ Pro W3"/>
                <a:cs typeface="+mn-lt"/>
              </a:rPr>
              <a:t>Induces ballooning at upper portion of the fuel rod.</a:t>
            </a:r>
            <a:endParaRPr lang="en-US" sz="2200" dirty="0">
              <a:cs typeface="Arial"/>
            </a:endParaRPr>
          </a:p>
        </p:txBody>
      </p:sp>
      <p:pic>
        <p:nvPicPr>
          <p:cNvPr id="4" name="Picture 3">
            <a:extLst>
              <a:ext uri="{FF2B5EF4-FFF2-40B4-BE49-F238E27FC236}">
                <a16:creationId xmlns:a16="http://schemas.microsoft.com/office/drawing/2014/main" id="{F2DE0750-B8BE-67E7-FCE3-4055AF62B929}"/>
              </a:ext>
            </a:extLst>
          </p:cNvPr>
          <p:cNvPicPr>
            <a:picLocks noChangeAspect="1"/>
          </p:cNvPicPr>
          <p:nvPr/>
        </p:nvPicPr>
        <p:blipFill>
          <a:blip r:embed="rId2"/>
          <a:stretch>
            <a:fillRect/>
          </a:stretch>
        </p:blipFill>
        <p:spPr>
          <a:xfrm>
            <a:off x="7437383" y="1714500"/>
            <a:ext cx="4585138" cy="3812628"/>
          </a:xfrm>
          <a:prstGeom prst="rect">
            <a:avLst/>
          </a:prstGeom>
        </p:spPr>
      </p:pic>
      <p:sp>
        <p:nvSpPr>
          <p:cNvPr id="5" name="TextBox 4">
            <a:extLst>
              <a:ext uri="{FF2B5EF4-FFF2-40B4-BE49-F238E27FC236}">
                <a16:creationId xmlns:a16="http://schemas.microsoft.com/office/drawing/2014/main" id="{A23BA832-DBC4-6F22-F49C-CDDB170B9F26}"/>
              </a:ext>
            </a:extLst>
          </p:cNvPr>
          <p:cNvSpPr txBox="1"/>
          <p:nvPr/>
        </p:nvSpPr>
        <p:spPr>
          <a:xfrm>
            <a:off x="7856483" y="5528441"/>
            <a:ext cx="40727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rgbClr val="595959"/>
                </a:solidFill>
                <a:latin typeface="Arial"/>
                <a:ea typeface="+mn-ea"/>
                <a:cs typeface="Arial"/>
              </a:rPr>
              <a:t>Temperature variation as a function of time at different axial heights for representative full-length rod LOCA transient</a:t>
            </a:r>
          </a:p>
        </p:txBody>
      </p:sp>
    </p:spTree>
    <p:extLst>
      <p:ext uri="{BB962C8B-B14F-4D97-AF65-F5344CB8AC3E}">
        <p14:creationId xmlns:p14="http://schemas.microsoft.com/office/powerpoint/2010/main" val="3442858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E7B9B63-9384-9954-9620-07ADFBCA5CE1}"/>
              </a:ext>
            </a:extLst>
          </p:cNvPr>
          <p:cNvSpPr txBox="1">
            <a:spLocks/>
          </p:cNvSpPr>
          <p:nvPr/>
        </p:nvSpPr>
        <p:spPr>
          <a:xfrm>
            <a:off x="411655" y="914400"/>
            <a:ext cx="7055945" cy="5194738"/>
          </a:xfrm>
          <a:prstGeom prst="rect">
            <a:avLst/>
          </a:prstGeom>
        </p:spPr>
        <p:txBody>
          <a:bodyPr lIns="91440" tIns="45720" rIns="91440" bIns="45720" anchor="t"/>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7020" indent="-287020"/>
            <a:r>
              <a:rPr lang="en-US" sz="1800" dirty="0">
                <a:ea typeface="ヒラギノ角ゴ Pro W3"/>
                <a:cs typeface="+mn-lt"/>
              </a:rPr>
              <a:t>Stored energy heating (SEH) loading causes rupture at small balloon sizes</a:t>
            </a:r>
            <a:endParaRPr lang="en-US" sz="1800" dirty="0">
              <a:cs typeface="Arial"/>
            </a:endParaRPr>
          </a:p>
          <a:p>
            <a:pPr marL="287020" indent="-287020"/>
            <a:r>
              <a:rPr lang="en-US" sz="1800" dirty="0">
                <a:ea typeface="ヒラギノ角ゴ Pro W3"/>
                <a:cs typeface="+mn-lt"/>
              </a:rPr>
              <a:t>The gap becomes sufficiently large that instantaneous and time varying gas communication are effectively equivalent, but bonding and fuel relocation could affect gas communication</a:t>
            </a:r>
            <a:endParaRPr lang="en-US" sz="1800" dirty="0"/>
          </a:p>
          <a:p>
            <a:pPr marL="287020" indent="-287020"/>
            <a:endParaRPr lang="en-US" sz="2200" dirty="0">
              <a:cs typeface="Arial"/>
            </a:endParaRPr>
          </a:p>
          <a:p>
            <a:pPr marL="287020" indent="-287020"/>
            <a:endParaRPr lang="en-US" dirty="0">
              <a:cs typeface="Arial"/>
            </a:endParaRPr>
          </a:p>
        </p:txBody>
      </p:sp>
      <p:sp>
        <p:nvSpPr>
          <p:cNvPr id="9" name="Title 1">
            <a:extLst>
              <a:ext uri="{FF2B5EF4-FFF2-40B4-BE49-F238E27FC236}">
                <a16:creationId xmlns:a16="http://schemas.microsoft.com/office/drawing/2014/main" id="{F298B260-ED2F-D7FB-45CA-EB445C9F7512}"/>
              </a:ext>
            </a:extLst>
          </p:cNvPr>
          <p:cNvSpPr txBox="1">
            <a:spLocks/>
          </p:cNvSpPr>
          <p:nvPr/>
        </p:nvSpPr>
        <p:spPr>
          <a:xfrm>
            <a:off x="412532" y="228600"/>
            <a:ext cx="11393212" cy="1004887"/>
          </a:xfrm>
          <a:prstGeom prst="rect">
            <a:avLst/>
          </a:prstGeom>
        </p:spPr>
        <p:txBody>
          <a:bodyPr lIns="91440" tIns="45720" rIns="91440" bIns="45720" anchor="t"/>
          <a:lstStyle>
            <a:lvl1pPr algn="l" defTabSz="457200" rtl="0" eaLnBrk="1" fontAlgn="base" hangingPunct="1">
              <a:spcBef>
                <a:spcPct val="0"/>
              </a:spcBef>
              <a:spcAft>
                <a:spcPct val="0"/>
              </a:spcAft>
              <a:defRPr sz="4000" b="1" i="1" kern="1200">
                <a:solidFill>
                  <a:srgbClr val="213E9A"/>
                </a:solidFill>
                <a:latin typeface="STIX Two Text" pitchFamily="2" charset="0"/>
                <a:ea typeface="ヒラギノ角ゴ Pro W3" charset="-128"/>
                <a:cs typeface="ヒラギノ角ゴ Pro W3" charset="-128"/>
              </a:defRPr>
            </a:lvl1pPr>
            <a:lvl2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2pPr>
            <a:lvl3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3pPr>
            <a:lvl4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4pPr>
            <a:lvl5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5pPr>
            <a:lvl6pPr marL="4572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6pPr>
            <a:lvl7pPr marL="9144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7pPr>
            <a:lvl8pPr marL="13716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8pPr>
            <a:lvl9pPr marL="18288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9pPr>
          </a:lstStyle>
          <a:p>
            <a:r>
              <a:rPr lang="en-US" dirty="0">
                <a:latin typeface="STIX Two Text"/>
                <a:ea typeface="ヒラギノ角ゴ Pro W3"/>
              </a:rPr>
              <a:t>Gas Communication Study on Full Length Rod</a:t>
            </a:r>
          </a:p>
        </p:txBody>
      </p:sp>
      <p:pic>
        <p:nvPicPr>
          <p:cNvPr id="12" name="Picture 11">
            <a:extLst>
              <a:ext uri="{FF2B5EF4-FFF2-40B4-BE49-F238E27FC236}">
                <a16:creationId xmlns:a16="http://schemas.microsoft.com/office/drawing/2014/main" id="{6261179C-555D-F105-6D44-BE1E44B41648}"/>
              </a:ext>
            </a:extLst>
          </p:cNvPr>
          <p:cNvPicPr>
            <a:picLocks noChangeAspect="1"/>
          </p:cNvPicPr>
          <p:nvPr/>
        </p:nvPicPr>
        <p:blipFill>
          <a:blip r:embed="rId2"/>
          <a:stretch>
            <a:fillRect/>
          </a:stretch>
        </p:blipFill>
        <p:spPr>
          <a:xfrm>
            <a:off x="7327023" y="853497"/>
            <a:ext cx="4478721" cy="3566948"/>
          </a:xfrm>
          <a:prstGeom prst="rect">
            <a:avLst/>
          </a:prstGeom>
        </p:spPr>
      </p:pic>
      <p:pic>
        <p:nvPicPr>
          <p:cNvPr id="16" name="Picture 15">
            <a:extLst>
              <a:ext uri="{FF2B5EF4-FFF2-40B4-BE49-F238E27FC236}">
                <a16:creationId xmlns:a16="http://schemas.microsoft.com/office/drawing/2014/main" id="{1496D0A8-E58F-167D-4870-8670CCA2300D}"/>
              </a:ext>
            </a:extLst>
          </p:cNvPr>
          <p:cNvPicPr>
            <a:picLocks noChangeAspect="1"/>
          </p:cNvPicPr>
          <p:nvPr/>
        </p:nvPicPr>
        <p:blipFill>
          <a:blip r:embed="rId3"/>
          <a:stretch>
            <a:fillRect/>
          </a:stretch>
        </p:blipFill>
        <p:spPr>
          <a:xfrm>
            <a:off x="234184" y="2514600"/>
            <a:ext cx="5469978" cy="4114800"/>
          </a:xfrm>
          <a:prstGeom prst="rect">
            <a:avLst/>
          </a:prstGeom>
        </p:spPr>
      </p:pic>
      <p:sp>
        <p:nvSpPr>
          <p:cNvPr id="18" name="TextBox 17">
            <a:extLst>
              <a:ext uri="{FF2B5EF4-FFF2-40B4-BE49-F238E27FC236}">
                <a16:creationId xmlns:a16="http://schemas.microsoft.com/office/drawing/2014/main" id="{D8788EFD-13EF-DC67-25BD-BD67BA2814CC}"/>
              </a:ext>
            </a:extLst>
          </p:cNvPr>
          <p:cNvSpPr txBox="1"/>
          <p:nvPr/>
        </p:nvSpPr>
        <p:spPr>
          <a:xfrm>
            <a:off x="5638799" y="6364014"/>
            <a:ext cx="35840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595959"/>
                </a:solidFill>
                <a:ea typeface="+mn-ea"/>
                <a:cs typeface="+mn-cs"/>
              </a:rPr>
              <a:t>Scaled axially by 0.1 and radially by 10. Only the top portion of the fuel rod is shown. </a:t>
            </a:r>
          </a:p>
        </p:txBody>
      </p:sp>
      <p:graphicFrame>
        <p:nvGraphicFramePr>
          <p:cNvPr id="19" name="Table 18">
            <a:extLst>
              <a:ext uri="{FF2B5EF4-FFF2-40B4-BE49-F238E27FC236}">
                <a16:creationId xmlns:a16="http://schemas.microsoft.com/office/drawing/2014/main" id="{5770C173-B579-3A47-D98A-3B0F8C7392E9}"/>
              </a:ext>
            </a:extLst>
          </p:cNvPr>
          <p:cNvGraphicFramePr>
            <a:graphicFrameLocks noGrp="1"/>
          </p:cNvGraphicFramePr>
          <p:nvPr>
            <p:extLst>
              <p:ext uri="{D42A27DB-BD31-4B8C-83A1-F6EECF244321}">
                <p14:modId xmlns:p14="http://schemas.microsoft.com/office/powerpoint/2010/main" val="1938827350"/>
              </p:ext>
            </p:extLst>
          </p:nvPr>
        </p:nvGraphicFramePr>
        <p:xfrm>
          <a:off x="6053718" y="4431331"/>
          <a:ext cx="5730255" cy="731520"/>
        </p:xfrm>
        <a:graphic>
          <a:graphicData uri="http://schemas.openxmlformats.org/drawingml/2006/table">
            <a:tbl>
              <a:tblPr firstRow="1" bandRow="1">
                <a:tableStyleId>{5C22544A-7EE6-4342-B048-85BDC9FD1C3A}</a:tableStyleId>
              </a:tblPr>
              <a:tblGrid>
                <a:gridCol w="1910085">
                  <a:extLst>
                    <a:ext uri="{9D8B030D-6E8A-4147-A177-3AD203B41FA5}">
                      <a16:colId xmlns:a16="http://schemas.microsoft.com/office/drawing/2014/main" val="24326272"/>
                    </a:ext>
                  </a:extLst>
                </a:gridCol>
                <a:gridCol w="1910085">
                  <a:extLst>
                    <a:ext uri="{9D8B030D-6E8A-4147-A177-3AD203B41FA5}">
                      <a16:colId xmlns:a16="http://schemas.microsoft.com/office/drawing/2014/main" val="3748016355"/>
                    </a:ext>
                  </a:extLst>
                </a:gridCol>
                <a:gridCol w="1910085">
                  <a:extLst>
                    <a:ext uri="{9D8B030D-6E8A-4147-A177-3AD203B41FA5}">
                      <a16:colId xmlns:a16="http://schemas.microsoft.com/office/drawing/2014/main" val="1317916181"/>
                    </a:ext>
                  </a:extLst>
                </a:gridCol>
              </a:tblGrid>
              <a:tr h="201036">
                <a:tc>
                  <a:txBody>
                    <a:bodyPr/>
                    <a:lstStyle/>
                    <a:p>
                      <a:pPr algn="ctr"/>
                      <a:endParaRPr lang="en-US"/>
                    </a:p>
                  </a:txBody>
                  <a:tcPr/>
                </a:tc>
                <a:tc>
                  <a:txBody>
                    <a:bodyPr/>
                    <a:lstStyle/>
                    <a:p>
                      <a:pPr lvl="0" algn="ctr">
                        <a:buNone/>
                      </a:pPr>
                      <a:r>
                        <a:rPr lang="en-US" dirty="0"/>
                        <a:t>Large</a:t>
                      </a:r>
                    </a:p>
                  </a:txBody>
                  <a:tcPr/>
                </a:tc>
                <a:tc>
                  <a:txBody>
                    <a:bodyPr/>
                    <a:lstStyle/>
                    <a:p>
                      <a:pPr lvl="0" algn="ctr">
                        <a:buNone/>
                      </a:pPr>
                      <a:r>
                        <a:rPr lang="en-US" dirty="0"/>
                        <a:t>Small</a:t>
                      </a:r>
                    </a:p>
                  </a:txBody>
                  <a:tcPr/>
                </a:tc>
                <a:extLst>
                  <a:ext uri="{0D108BD9-81ED-4DB2-BD59-A6C34878D82A}">
                    <a16:rowId xmlns:a16="http://schemas.microsoft.com/office/drawing/2014/main" val="1537049129"/>
                  </a:ext>
                </a:extLst>
              </a:tr>
              <a:tr h="201036">
                <a:tc>
                  <a:txBody>
                    <a:bodyPr/>
                    <a:lstStyle/>
                    <a:p>
                      <a:pPr lvl="0" algn="ctr">
                        <a:buNone/>
                      </a:pPr>
                      <a:r>
                        <a:rPr lang="en-US" sz="1800" b="0" i="0" u="none" strike="noStrike" noProof="0" dirty="0">
                          <a:solidFill>
                            <a:srgbClr val="000000"/>
                          </a:solidFill>
                          <a:latin typeface="Arial"/>
                        </a:rPr>
                        <a:t>Hoop Strain (%)</a:t>
                      </a:r>
                      <a:endParaRPr lang="en-US" dirty="0"/>
                    </a:p>
                  </a:txBody>
                  <a:tcPr/>
                </a:tc>
                <a:tc>
                  <a:txBody>
                    <a:bodyPr/>
                    <a:lstStyle/>
                    <a:p>
                      <a:pPr marL="0" lvl="0" indent="0" algn="ctr">
                        <a:lnSpc>
                          <a:spcPct val="100000"/>
                        </a:lnSpc>
                        <a:buNone/>
                      </a:pPr>
                      <a:r>
                        <a:rPr lang="en-US" sz="1800" b="0" i="0" u="none" strike="noStrike" baseline="0" noProof="0" dirty="0">
                          <a:solidFill>
                            <a:srgbClr val="000000"/>
                          </a:solidFill>
                          <a:latin typeface="Arial"/>
                        </a:rPr>
                        <a:t>6.38</a:t>
                      </a:r>
                      <a:endParaRPr lang="en-US" dirty="0"/>
                    </a:p>
                  </a:txBody>
                  <a:tcPr/>
                </a:tc>
                <a:tc>
                  <a:txBody>
                    <a:bodyPr/>
                    <a:lstStyle/>
                    <a:p>
                      <a:pPr marL="0" lvl="0" indent="0" algn="ctr">
                        <a:lnSpc>
                          <a:spcPct val="100000"/>
                        </a:lnSpc>
                        <a:buNone/>
                      </a:pPr>
                      <a:r>
                        <a:rPr lang="en-US" sz="1800" b="0" i="0" u="none" strike="noStrike" baseline="0" noProof="0" dirty="0">
                          <a:solidFill>
                            <a:srgbClr val="000000"/>
                          </a:solidFill>
                          <a:latin typeface="Arial"/>
                        </a:rPr>
                        <a:t>3.54</a:t>
                      </a:r>
                      <a:endParaRPr lang="en-US" dirty="0"/>
                    </a:p>
                  </a:txBody>
                  <a:tcPr/>
                </a:tc>
                <a:extLst>
                  <a:ext uri="{0D108BD9-81ED-4DB2-BD59-A6C34878D82A}">
                    <a16:rowId xmlns:a16="http://schemas.microsoft.com/office/drawing/2014/main" val="2550652575"/>
                  </a:ext>
                </a:extLst>
              </a:tr>
            </a:tbl>
          </a:graphicData>
        </a:graphic>
      </p:graphicFrame>
      <p:sp>
        <p:nvSpPr>
          <p:cNvPr id="3" name="Rounded Rectangle 2">
            <a:extLst>
              <a:ext uri="{FF2B5EF4-FFF2-40B4-BE49-F238E27FC236}">
                <a16:creationId xmlns:a16="http://schemas.microsoft.com/office/drawing/2014/main" id="{EFC77576-77D8-7D3F-D8AA-2CD2DB4EE557}"/>
              </a:ext>
            </a:extLst>
          </p:cNvPr>
          <p:cNvSpPr/>
          <p:nvPr/>
        </p:nvSpPr>
        <p:spPr>
          <a:xfrm>
            <a:off x="6137748" y="5337974"/>
            <a:ext cx="5562194" cy="850917"/>
          </a:xfrm>
          <a:prstGeom prst="roundRect">
            <a:avLst/>
          </a:prstGeom>
          <a:solidFill>
            <a:srgbClr val="E5F2FF"/>
          </a:solidFill>
          <a:ln>
            <a:solidFill>
              <a:srgbClr val="E5F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Axial gas communication, bonding, and fuel relocation development are enhancing predictive modeling capabilities for LOCA</a:t>
            </a:r>
          </a:p>
        </p:txBody>
      </p:sp>
    </p:spTree>
    <p:extLst>
      <p:ext uri="{BB962C8B-B14F-4D97-AF65-F5344CB8AC3E}">
        <p14:creationId xmlns:p14="http://schemas.microsoft.com/office/powerpoint/2010/main" val="1584121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B0B3A-DC77-467E-CC24-C55B49C611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691AC-1476-715E-D1F6-763535C9F63C}"/>
              </a:ext>
            </a:extLst>
          </p:cNvPr>
          <p:cNvSpPr>
            <a:spLocks noGrp="1"/>
          </p:cNvSpPr>
          <p:nvPr>
            <p:ph type="title"/>
          </p:nvPr>
        </p:nvSpPr>
        <p:spPr>
          <a:xfrm>
            <a:off x="838200" y="228600"/>
            <a:ext cx="10515600" cy="1004887"/>
          </a:xfrm>
        </p:spPr>
        <p:txBody>
          <a:bodyPr/>
          <a:lstStyle/>
          <a:p>
            <a:r>
              <a:rPr lang="en-US" dirty="0"/>
              <a:t>Main goals and challenges being tackled</a:t>
            </a:r>
          </a:p>
        </p:txBody>
      </p:sp>
      <p:sp>
        <p:nvSpPr>
          <p:cNvPr id="3" name="Content Placeholder 2">
            <a:extLst>
              <a:ext uri="{FF2B5EF4-FFF2-40B4-BE49-F238E27FC236}">
                <a16:creationId xmlns:a16="http://schemas.microsoft.com/office/drawing/2014/main" id="{BF2D7AF0-0C81-1FBC-046B-2F4C4699C5A8}"/>
              </a:ext>
            </a:extLst>
          </p:cNvPr>
          <p:cNvSpPr txBox="1">
            <a:spLocks/>
          </p:cNvSpPr>
          <p:nvPr/>
        </p:nvSpPr>
        <p:spPr>
          <a:xfrm>
            <a:off x="406400" y="838200"/>
            <a:ext cx="11379200" cy="5388114"/>
          </a:xfrm>
          <a:prstGeom prst="rect">
            <a:avLst/>
          </a:prstGeom>
        </p:spPr>
        <p:txBody>
          <a:bodyPr lIns="91440" tIns="45720" rIns="91440" bIns="45720" anchor="t"/>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7020" indent="-287020"/>
            <a:r>
              <a:rPr lang="en-US" b="1" dirty="0">
                <a:ea typeface="ヒラギノ角ゴ Pro W3"/>
              </a:rPr>
              <a:t>Goal</a:t>
            </a:r>
            <a:r>
              <a:rPr lang="en-US" dirty="0">
                <a:ea typeface="ヒラギノ角ゴ Pro W3"/>
              </a:rPr>
              <a:t>: Provide </a:t>
            </a:r>
            <a:r>
              <a:rPr lang="en-US" dirty="0">
                <a:solidFill>
                  <a:srgbClr val="0070C0"/>
                </a:solidFill>
                <a:ea typeface="ヒラギノ角ゴ Pro W3"/>
              </a:rPr>
              <a:t>predictive fuel performance models</a:t>
            </a:r>
            <a:r>
              <a:rPr lang="en-US" dirty="0">
                <a:ea typeface="ヒラギノ角ゴ Pro W3"/>
              </a:rPr>
              <a:t> for conditions </a:t>
            </a:r>
            <a:r>
              <a:rPr lang="en-US" dirty="0">
                <a:solidFill>
                  <a:srgbClr val="0070C0"/>
                </a:solidFill>
                <a:ea typeface="ヒラギノ角ゴ Pro W3"/>
              </a:rPr>
              <a:t>relevant to industry </a:t>
            </a:r>
            <a:r>
              <a:rPr lang="en-US" dirty="0">
                <a:ea typeface="ヒラギノ角ゴ Pro W3"/>
              </a:rPr>
              <a:t>where </a:t>
            </a:r>
            <a:r>
              <a:rPr lang="en-US" dirty="0">
                <a:solidFill>
                  <a:srgbClr val="0070C0"/>
                </a:solidFill>
                <a:ea typeface="ヒラギノ角ゴ Pro W3"/>
              </a:rPr>
              <a:t>experimental data is scarce </a:t>
            </a:r>
            <a:r>
              <a:rPr lang="en-US" dirty="0">
                <a:ea typeface="ヒラギノ角ゴ Pro W3"/>
              </a:rPr>
              <a:t>and challenging to obtain and </a:t>
            </a:r>
            <a:r>
              <a:rPr lang="en-US" dirty="0">
                <a:solidFill>
                  <a:srgbClr val="0070C0"/>
                </a:solidFill>
                <a:ea typeface="ヒラギノ角ゴ Pro W3"/>
              </a:rPr>
              <a:t>safety margins are large</a:t>
            </a:r>
            <a:r>
              <a:rPr lang="en-US" dirty="0">
                <a:ea typeface="ヒラギノ角ゴ Pro W3"/>
              </a:rPr>
              <a:t>.</a:t>
            </a:r>
          </a:p>
          <a:p>
            <a:pPr marL="287020" indent="-287020"/>
            <a:r>
              <a:rPr lang="en-US" b="1" dirty="0">
                <a:ea typeface="ヒラギノ角ゴ Pro W3"/>
              </a:rPr>
              <a:t>Key challenges</a:t>
            </a:r>
            <a:r>
              <a:rPr lang="en-US" dirty="0">
                <a:ea typeface="ヒラギノ角ゴ Pro W3"/>
              </a:rPr>
              <a:t>: </a:t>
            </a:r>
          </a:p>
          <a:p>
            <a:pPr marL="287020" indent="-287020"/>
            <a:endParaRPr lang="en-US" dirty="0">
              <a:ea typeface="ヒラギノ角ゴ Pro W3"/>
            </a:endParaRPr>
          </a:p>
          <a:p>
            <a:pPr marL="287020" indent="-287020"/>
            <a:endParaRPr lang="en-US" dirty="0">
              <a:ea typeface="ヒラギノ角ゴ Pro W3"/>
            </a:endParaRPr>
          </a:p>
          <a:p>
            <a:pPr marL="0" indent="0">
              <a:buNone/>
            </a:pPr>
            <a:endParaRPr lang="en-US" dirty="0">
              <a:ea typeface="ヒラギノ角ゴ Pro W3"/>
            </a:endParaRPr>
          </a:p>
          <a:p>
            <a:pPr marL="0" indent="0">
              <a:buNone/>
            </a:pPr>
            <a:endParaRPr lang="en-US" dirty="0">
              <a:ea typeface="ヒラギノ角ゴ Pro W3"/>
            </a:endParaRPr>
          </a:p>
          <a:p>
            <a:pPr marL="287020" indent="-287020"/>
            <a:endParaRPr lang="en-US" dirty="0">
              <a:ea typeface="ヒラギノ角ゴ Pro W3"/>
            </a:endParaRPr>
          </a:p>
          <a:p>
            <a:pPr marL="287020" indent="-287020"/>
            <a:endParaRPr lang="en-US" sz="800" dirty="0">
              <a:ea typeface="ヒラギノ角ゴ Pro W3"/>
            </a:endParaRPr>
          </a:p>
          <a:p>
            <a:pPr marL="287020" indent="-287020"/>
            <a:r>
              <a:rPr lang="en-US" dirty="0">
                <a:ea typeface="ヒラギノ角ゴ Pro W3"/>
              </a:rPr>
              <a:t>Validation against wide set of conditions</a:t>
            </a:r>
            <a:endParaRPr lang="en-US" dirty="0"/>
          </a:p>
        </p:txBody>
      </p:sp>
      <p:sp>
        <p:nvSpPr>
          <p:cNvPr id="6" name="Rectangle 5">
            <a:extLst>
              <a:ext uri="{FF2B5EF4-FFF2-40B4-BE49-F238E27FC236}">
                <a16:creationId xmlns:a16="http://schemas.microsoft.com/office/drawing/2014/main" id="{D3ECEB3F-D733-C944-0082-C609A748042E}"/>
              </a:ext>
            </a:extLst>
          </p:cNvPr>
          <p:cNvSpPr/>
          <p:nvPr/>
        </p:nvSpPr>
        <p:spPr>
          <a:xfrm>
            <a:off x="32657" y="2667000"/>
            <a:ext cx="3981581" cy="2971800"/>
          </a:xfrm>
          <a:prstGeom prst="rect">
            <a:avLst/>
          </a:prstGeom>
          <a:solidFill>
            <a:schemeClr val="bg1"/>
          </a:solidFill>
          <a:ln w="25400">
            <a:solidFill>
              <a:srgbClr val="93B1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a:extLst>
              <a:ext uri="{FF2B5EF4-FFF2-40B4-BE49-F238E27FC236}">
                <a16:creationId xmlns:a16="http://schemas.microsoft.com/office/drawing/2014/main" id="{C89A7783-B6B7-1455-3E0B-F33F40D1D06E}"/>
              </a:ext>
            </a:extLst>
          </p:cNvPr>
          <p:cNvSpPr/>
          <p:nvPr/>
        </p:nvSpPr>
        <p:spPr>
          <a:xfrm>
            <a:off x="45396" y="2667000"/>
            <a:ext cx="3968841" cy="544260"/>
          </a:xfrm>
          <a:prstGeom prst="rect">
            <a:avLst/>
          </a:prstGeom>
          <a:solidFill>
            <a:srgbClr val="C6D7DD"/>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err="1">
                <a:solidFill>
                  <a:schemeClr val="tx1"/>
                </a:solidFill>
              </a:rPr>
              <a:t>tFGR</a:t>
            </a:r>
            <a:r>
              <a:rPr lang="en-US" b="1" dirty="0">
                <a:solidFill>
                  <a:schemeClr val="tx1"/>
                </a:solidFill>
              </a:rPr>
              <a:t> &amp; High burnup extension</a:t>
            </a:r>
            <a:endParaRPr lang="en-US" b="1" baseline="-25000" dirty="0">
              <a:solidFill>
                <a:schemeClr val="tx1"/>
              </a:solidFill>
            </a:endParaRPr>
          </a:p>
        </p:txBody>
      </p:sp>
      <p:sp>
        <p:nvSpPr>
          <p:cNvPr id="13" name="Rectangle 12">
            <a:extLst>
              <a:ext uri="{FF2B5EF4-FFF2-40B4-BE49-F238E27FC236}">
                <a16:creationId xmlns:a16="http://schemas.microsoft.com/office/drawing/2014/main" id="{C713455D-FEC5-7D0E-A9B0-005D083CFE12}"/>
              </a:ext>
            </a:extLst>
          </p:cNvPr>
          <p:cNvSpPr/>
          <p:nvPr/>
        </p:nvSpPr>
        <p:spPr>
          <a:xfrm>
            <a:off x="4095618" y="2667000"/>
            <a:ext cx="3981581" cy="2971800"/>
          </a:xfrm>
          <a:prstGeom prst="rect">
            <a:avLst/>
          </a:prstGeom>
          <a:solidFill>
            <a:schemeClr val="bg1"/>
          </a:solidFill>
          <a:ln w="25400">
            <a:solidFill>
              <a:srgbClr val="93B1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ectangle 13">
            <a:extLst>
              <a:ext uri="{FF2B5EF4-FFF2-40B4-BE49-F238E27FC236}">
                <a16:creationId xmlns:a16="http://schemas.microsoft.com/office/drawing/2014/main" id="{B1F72EB0-C429-2149-D5EF-AA986E3F390B}"/>
              </a:ext>
            </a:extLst>
          </p:cNvPr>
          <p:cNvSpPr/>
          <p:nvPr/>
        </p:nvSpPr>
        <p:spPr>
          <a:xfrm>
            <a:off x="4108358" y="2667000"/>
            <a:ext cx="3968842" cy="544260"/>
          </a:xfrm>
          <a:prstGeom prst="rect">
            <a:avLst/>
          </a:prstGeom>
          <a:solidFill>
            <a:srgbClr val="C6D7DD"/>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chemeClr val="tx1"/>
                </a:solidFill>
              </a:rPr>
              <a:t>Bonding and axial gas comm.</a:t>
            </a:r>
            <a:endParaRPr lang="en-US" b="1" baseline="-25000" dirty="0">
              <a:solidFill>
                <a:schemeClr val="tx1"/>
              </a:solidFill>
            </a:endParaRPr>
          </a:p>
        </p:txBody>
      </p:sp>
      <p:sp>
        <p:nvSpPr>
          <p:cNvPr id="15" name="Rectangle 14">
            <a:extLst>
              <a:ext uri="{FF2B5EF4-FFF2-40B4-BE49-F238E27FC236}">
                <a16:creationId xmlns:a16="http://schemas.microsoft.com/office/drawing/2014/main" id="{C8D01827-6A65-282D-2D31-BA6ACC1F5572}"/>
              </a:ext>
            </a:extLst>
          </p:cNvPr>
          <p:cNvSpPr/>
          <p:nvPr/>
        </p:nvSpPr>
        <p:spPr>
          <a:xfrm>
            <a:off x="8153400" y="2667000"/>
            <a:ext cx="3981581" cy="2971800"/>
          </a:xfrm>
          <a:prstGeom prst="rect">
            <a:avLst/>
          </a:prstGeom>
          <a:solidFill>
            <a:schemeClr val="bg1"/>
          </a:solidFill>
          <a:ln w="25400">
            <a:solidFill>
              <a:srgbClr val="93B1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Rectangle 15">
            <a:extLst>
              <a:ext uri="{FF2B5EF4-FFF2-40B4-BE49-F238E27FC236}">
                <a16:creationId xmlns:a16="http://schemas.microsoft.com/office/drawing/2014/main" id="{F425BD7F-BC1B-8A89-08CA-CEB393E6361F}"/>
              </a:ext>
            </a:extLst>
          </p:cNvPr>
          <p:cNvSpPr/>
          <p:nvPr/>
        </p:nvSpPr>
        <p:spPr>
          <a:xfrm>
            <a:off x="8166140" y="2667000"/>
            <a:ext cx="3968842" cy="544260"/>
          </a:xfrm>
          <a:prstGeom prst="rect">
            <a:avLst/>
          </a:prstGeom>
          <a:solidFill>
            <a:srgbClr val="C6D7DD"/>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chemeClr val="tx1"/>
                </a:solidFill>
              </a:rPr>
              <a:t>Doped fuel</a:t>
            </a:r>
            <a:endParaRPr lang="en-US" b="1" baseline="-25000" dirty="0">
              <a:solidFill>
                <a:schemeClr val="tx1"/>
              </a:solidFill>
            </a:endParaRPr>
          </a:p>
        </p:txBody>
      </p:sp>
      <p:pic>
        <p:nvPicPr>
          <p:cNvPr id="17" name="Picture 16">
            <a:extLst>
              <a:ext uri="{FF2B5EF4-FFF2-40B4-BE49-F238E27FC236}">
                <a16:creationId xmlns:a16="http://schemas.microsoft.com/office/drawing/2014/main" id="{53BDE508-3D15-98B7-D13F-813905B63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276601"/>
            <a:ext cx="1972069" cy="10277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aph with red and blue dots and black lines&#10;&#10;Description automatically generated">
            <a:extLst>
              <a:ext uri="{FF2B5EF4-FFF2-40B4-BE49-F238E27FC236}">
                <a16:creationId xmlns:a16="http://schemas.microsoft.com/office/drawing/2014/main" id="{592FAEE9-DFBC-37C1-7A5F-2A1F89E68270}"/>
              </a:ext>
            </a:extLst>
          </p:cNvPr>
          <p:cNvPicPr>
            <a:picLocks noChangeAspect="1"/>
          </p:cNvPicPr>
          <p:nvPr/>
        </p:nvPicPr>
        <p:blipFill>
          <a:blip r:embed="rId3"/>
          <a:stretch>
            <a:fillRect/>
          </a:stretch>
        </p:blipFill>
        <p:spPr>
          <a:xfrm>
            <a:off x="1676401" y="3737857"/>
            <a:ext cx="2232346" cy="1813781"/>
          </a:xfrm>
          <a:prstGeom prst="rect">
            <a:avLst/>
          </a:prstGeom>
        </p:spPr>
      </p:pic>
      <p:sp>
        <p:nvSpPr>
          <p:cNvPr id="19" name="TextBox 18">
            <a:extLst>
              <a:ext uri="{FF2B5EF4-FFF2-40B4-BE49-F238E27FC236}">
                <a16:creationId xmlns:a16="http://schemas.microsoft.com/office/drawing/2014/main" id="{100B823F-44FC-3E55-874D-786B7E2089DE}"/>
              </a:ext>
            </a:extLst>
          </p:cNvPr>
          <p:cNvSpPr txBox="1"/>
          <p:nvPr/>
        </p:nvSpPr>
        <p:spPr>
          <a:xfrm>
            <a:off x="1997159" y="3245619"/>
            <a:ext cx="2133918" cy="523220"/>
          </a:xfrm>
          <a:prstGeom prst="rect">
            <a:avLst/>
          </a:prstGeom>
          <a:noFill/>
        </p:spPr>
        <p:txBody>
          <a:bodyPr wrap="none" rtlCol="0">
            <a:spAutoFit/>
          </a:bodyPr>
          <a:lstStyle/>
          <a:p>
            <a:r>
              <a:rPr lang="en-US" sz="1400" dirty="0"/>
              <a:t>Large, unexplained</a:t>
            </a:r>
            <a:br>
              <a:rPr lang="en-US" sz="1400" dirty="0"/>
            </a:br>
            <a:r>
              <a:rPr lang="en-US" sz="1400" dirty="0"/>
              <a:t>microstructural changes.</a:t>
            </a:r>
          </a:p>
        </p:txBody>
      </p:sp>
      <p:sp>
        <p:nvSpPr>
          <p:cNvPr id="20" name="TextBox 19">
            <a:extLst>
              <a:ext uri="{FF2B5EF4-FFF2-40B4-BE49-F238E27FC236}">
                <a16:creationId xmlns:a16="http://schemas.microsoft.com/office/drawing/2014/main" id="{82F29429-488A-7364-4787-F62EBB05238E}"/>
              </a:ext>
            </a:extLst>
          </p:cNvPr>
          <p:cNvSpPr txBox="1"/>
          <p:nvPr/>
        </p:nvSpPr>
        <p:spPr>
          <a:xfrm>
            <a:off x="32656" y="4710343"/>
            <a:ext cx="1765227" cy="523220"/>
          </a:xfrm>
          <a:prstGeom prst="rect">
            <a:avLst/>
          </a:prstGeom>
          <a:noFill/>
        </p:spPr>
        <p:txBody>
          <a:bodyPr wrap="none" rtlCol="0">
            <a:spAutoFit/>
          </a:bodyPr>
          <a:lstStyle/>
          <a:p>
            <a:r>
              <a:rPr lang="en-US" sz="1400" dirty="0"/>
              <a:t>Large scatter in the </a:t>
            </a:r>
            <a:br>
              <a:rPr lang="en-US" sz="1400" dirty="0"/>
            </a:br>
            <a:r>
              <a:rPr lang="en-US" sz="1400" dirty="0" err="1"/>
              <a:t>tFGR</a:t>
            </a:r>
            <a:r>
              <a:rPr lang="en-US" sz="1400" dirty="0"/>
              <a:t> data.</a:t>
            </a:r>
          </a:p>
        </p:txBody>
      </p:sp>
      <p:pic>
        <p:nvPicPr>
          <p:cNvPr id="22" name="Picture 21" descr="Diagram of a gas flow diagram&#10;&#10;AI-generated content may be incorrect.">
            <a:extLst>
              <a:ext uri="{FF2B5EF4-FFF2-40B4-BE49-F238E27FC236}">
                <a16:creationId xmlns:a16="http://schemas.microsoft.com/office/drawing/2014/main" id="{94C7123C-730F-39C9-B80D-EFFA90109901}"/>
              </a:ext>
            </a:extLst>
          </p:cNvPr>
          <p:cNvPicPr>
            <a:picLocks noChangeAspect="1"/>
          </p:cNvPicPr>
          <p:nvPr/>
        </p:nvPicPr>
        <p:blipFill>
          <a:blip r:embed="rId4"/>
          <a:stretch>
            <a:fillRect/>
          </a:stretch>
        </p:blipFill>
        <p:spPr>
          <a:xfrm>
            <a:off x="4353470" y="3211260"/>
            <a:ext cx="1081344" cy="2380363"/>
          </a:xfrm>
          <a:prstGeom prst="rect">
            <a:avLst/>
          </a:prstGeom>
        </p:spPr>
      </p:pic>
      <p:sp>
        <p:nvSpPr>
          <p:cNvPr id="23" name="TextBox 22">
            <a:extLst>
              <a:ext uri="{FF2B5EF4-FFF2-40B4-BE49-F238E27FC236}">
                <a16:creationId xmlns:a16="http://schemas.microsoft.com/office/drawing/2014/main" id="{5BBCD880-A1E3-2543-C972-6B2863F712E5}"/>
              </a:ext>
            </a:extLst>
          </p:cNvPr>
          <p:cNvSpPr txBox="1"/>
          <p:nvPr/>
        </p:nvSpPr>
        <p:spPr>
          <a:xfrm>
            <a:off x="5516195" y="3532257"/>
            <a:ext cx="2450334" cy="1815882"/>
          </a:xfrm>
          <a:prstGeom prst="rect">
            <a:avLst/>
          </a:prstGeom>
          <a:noFill/>
        </p:spPr>
        <p:txBody>
          <a:bodyPr wrap="square" rtlCol="0">
            <a:spAutoFit/>
          </a:bodyPr>
          <a:lstStyle/>
          <a:p>
            <a:r>
              <a:rPr lang="en-US" sz="1400" dirty="0"/>
              <a:t>Predict fuel relocation, bonding, and axial gas communication to better model ballooning and performance during LOCA.</a:t>
            </a:r>
          </a:p>
          <a:p>
            <a:endParaRPr lang="en-US" sz="1400" dirty="0"/>
          </a:p>
          <a:p>
            <a:r>
              <a:rPr lang="en-US" sz="1400" dirty="0"/>
              <a:t>Key to following regulation guidance.</a:t>
            </a:r>
          </a:p>
        </p:txBody>
      </p:sp>
      <p:sp>
        <p:nvSpPr>
          <p:cNvPr id="24" name="TextBox 23">
            <a:extLst>
              <a:ext uri="{FF2B5EF4-FFF2-40B4-BE49-F238E27FC236}">
                <a16:creationId xmlns:a16="http://schemas.microsoft.com/office/drawing/2014/main" id="{28AD960E-E06A-9278-912F-442EF9B53844}"/>
              </a:ext>
            </a:extLst>
          </p:cNvPr>
          <p:cNvSpPr txBox="1"/>
          <p:nvPr/>
        </p:nvSpPr>
        <p:spPr>
          <a:xfrm>
            <a:off x="8235989" y="3371845"/>
            <a:ext cx="2279610" cy="1815882"/>
          </a:xfrm>
          <a:prstGeom prst="rect">
            <a:avLst/>
          </a:prstGeom>
          <a:noFill/>
        </p:spPr>
        <p:txBody>
          <a:bodyPr wrap="square" rtlCol="0">
            <a:spAutoFit/>
          </a:bodyPr>
          <a:lstStyle/>
          <a:p>
            <a:r>
              <a:rPr lang="en-US" sz="1400" dirty="0"/>
              <a:t>Dopants can positively affect fuel microstructure and properties, making doped fuels a great option for LWR advanced fuels.</a:t>
            </a:r>
          </a:p>
          <a:p>
            <a:endParaRPr lang="en-US" sz="1400" dirty="0"/>
          </a:p>
          <a:p>
            <a:r>
              <a:rPr lang="en-US" sz="1400" dirty="0"/>
              <a:t>But data is limited and uncertainty is high.</a:t>
            </a:r>
          </a:p>
        </p:txBody>
      </p:sp>
      <p:pic>
        <p:nvPicPr>
          <p:cNvPr id="25" name="Picture 24">
            <a:extLst>
              <a:ext uri="{FF2B5EF4-FFF2-40B4-BE49-F238E27FC236}">
                <a16:creationId xmlns:a16="http://schemas.microsoft.com/office/drawing/2014/main" id="{516A007D-BC87-BE1C-F7A0-085ACAD36EE9}"/>
              </a:ext>
            </a:extLst>
          </p:cNvPr>
          <p:cNvPicPr>
            <a:picLocks noChangeAspect="1"/>
          </p:cNvPicPr>
          <p:nvPr/>
        </p:nvPicPr>
        <p:blipFill>
          <a:blip r:embed="rId5"/>
          <a:stretch>
            <a:fillRect/>
          </a:stretch>
        </p:blipFill>
        <p:spPr>
          <a:xfrm>
            <a:off x="10775555" y="3234733"/>
            <a:ext cx="1156489" cy="958780"/>
          </a:xfrm>
          <a:prstGeom prst="rect">
            <a:avLst/>
          </a:prstGeom>
        </p:spPr>
      </p:pic>
      <p:pic>
        <p:nvPicPr>
          <p:cNvPr id="26" name="Picture 25">
            <a:extLst>
              <a:ext uri="{FF2B5EF4-FFF2-40B4-BE49-F238E27FC236}">
                <a16:creationId xmlns:a16="http://schemas.microsoft.com/office/drawing/2014/main" id="{B3937982-D30C-287F-7A5C-CD20FDA4516B}"/>
              </a:ext>
            </a:extLst>
          </p:cNvPr>
          <p:cNvPicPr>
            <a:picLocks noChangeAspect="1"/>
          </p:cNvPicPr>
          <p:nvPr/>
        </p:nvPicPr>
        <p:blipFill>
          <a:blip r:embed="rId6"/>
          <a:stretch>
            <a:fillRect/>
          </a:stretch>
        </p:blipFill>
        <p:spPr>
          <a:xfrm>
            <a:off x="10775555" y="4455545"/>
            <a:ext cx="1156489" cy="942560"/>
          </a:xfrm>
          <a:prstGeom prst="rect">
            <a:avLst/>
          </a:prstGeom>
        </p:spPr>
      </p:pic>
      <p:sp>
        <p:nvSpPr>
          <p:cNvPr id="27" name="TextBox 26">
            <a:extLst>
              <a:ext uri="{FF2B5EF4-FFF2-40B4-BE49-F238E27FC236}">
                <a16:creationId xmlns:a16="http://schemas.microsoft.com/office/drawing/2014/main" id="{78308D3B-461F-F82C-98E7-DF1A75AFF432}"/>
              </a:ext>
            </a:extLst>
          </p:cNvPr>
          <p:cNvSpPr txBox="1"/>
          <p:nvPr/>
        </p:nvSpPr>
        <p:spPr>
          <a:xfrm>
            <a:off x="11101203" y="4176084"/>
            <a:ext cx="609087" cy="307777"/>
          </a:xfrm>
          <a:prstGeom prst="rect">
            <a:avLst/>
          </a:prstGeom>
          <a:noFill/>
        </p:spPr>
        <p:txBody>
          <a:bodyPr wrap="square" rtlCol="0">
            <a:spAutoFit/>
          </a:bodyPr>
          <a:lstStyle/>
          <a:p>
            <a:r>
              <a:rPr lang="en-US" sz="1400" dirty="0"/>
              <a:t>UO</a:t>
            </a:r>
            <a:r>
              <a:rPr lang="en-US" sz="1400" baseline="-25000" dirty="0"/>
              <a:t>2</a:t>
            </a:r>
          </a:p>
        </p:txBody>
      </p:sp>
      <p:sp>
        <p:nvSpPr>
          <p:cNvPr id="28" name="TextBox 27">
            <a:extLst>
              <a:ext uri="{FF2B5EF4-FFF2-40B4-BE49-F238E27FC236}">
                <a16:creationId xmlns:a16="http://schemas.microsoft.com/office/drawing/2014/main" id="{7E1D8231-3B63-74DE-3472-BDAC4C583A6A}"/>
              </a:ext>
            </a:extLst>
          </p:cNvPr>
          <p:cNvSpPr txBox="1"/>
          <p:nvPr/>
        </p:nvSpPr>
        <p:spPr>
          <a:xfrm>
            <a:off x="10700886" y="5362471"/>
            <a:ext cx="1543180" cy="307777"/>
          </a:xfrm>
          <a:prstGeom prst="rect">
            <a:avLst/>
          </a:prstGeom>
          <a:noFill/>
        </p:spPr>
        <p:txBody>
          <a:bodyPr wrap="square" rtlCol="0">
            <a:spAutoFit/>
          </a:bodyPr>
          <a:lstStyle/>
          <a:p>
            <a:r>
              <a:rPr lang="en-US" sz="1400" dirty="0"/>
              <a:t>Cr-doped UO</a:t>
            </a:r>
            <a:r>
              <a:rPr lang="en-US" sz="1400" baseline="-25000" dirty="0"/>
              <a:t>2</a:t>
            </a:r>
          </a:p>
        </p:txBody>
      </p:sp>
    </p:spTree>
    <p:extLst>
      <p:ext uri="{BB962C8B-B14F-4D97-AF65-F5344CB8AC3E}">
        <p14:creationId xmlns:p14="http://schemas.microsoft.com/office/powerpoint/2010/main" val="3319654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DE871-6087-6FCC-90D9-5883020F32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3367B-B96C-9160-5833-52301BB9992B}"/>
              </a:ext>
            </a:extLst>
          </p:cNvPr>
          <p:cNvSpPr>
            <a:spLocks noGrp="1"/>
          </p:cNvSpPr>
          <p:nvPr>
            <p:ph type="ctrTitle"/>
          </p:nvPr>
        </p:nvSpPr>
        <p:spPr/>
        <p:txBody>
          <a:bodyPr/>
          <a:lstStyle/>
          <a:p>
            <a:r>
              <a:rPr lang="en-US" dirty="0"/>
              <a:t>Doped Fuels</a:t>
            </a:r>
          </a:p>
        </p:txBody>
      </p:sp>
      <p:sp>
        <p:nvSpPr>
          <p:cNvPr id="3" name="Subtitle 2">
            <a:extLst>
              <a:ext uri="{FF2B5EF4-FFF2-40B4-BE49-F238E27FC236}">
                <a16:creationId xmlns:a16="http://schemas.microsoft.com/office/drawing/2014/main" id="{78FF5F2F-A96D-1320-EDBA-41A3CE0EFE83}"/>
              </a:ext>
            </a:extLst>
          </p:cNvPr>
          <p:cNvSpPr>
            <a:spLocks noGrp="1"/>
          </p:cNvSpPr>
          <p:nvPr>
            <p:ph type="subTitle" idx="1"/>
          </p:nvPr>
        </p:nvSpPr>
        <p:spPr/>
        <p:txBody>
          <a:bodyPr/>
          <a:lstStyle/>
          <a:p>
            <a:r>
              <a:rPr lang="en-US" dirty="0"/>
              <a:t>Utilize mechanistic modeling to predict the effect of dopants on nuclear fuel performance</a:t>
            </a:r>
            <a:br>
              <a:rPr lang="en-US" dirty="0"/>
            </a:br>
            <a:r>
              <a:rPr lang="en-US" dirty="0"/>
              <a:t>and accelerate advanced fuel development</a:t>
            </a:r>
          </a:p>
        </p:txBody>
      </p:sp>
    </p:spTree>
    <p:extLst>
      <p:ext uri="{BB962C8B-B14F-4D97-AF65-F5344CB8AC3E}">
        <p14:creationId xmlns:p14="http://schemas.microsoft.com/office/powerpoint/2010/main" val="2815001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2C9E5-B19D-A0ED-560A-1298CA7875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AE69B3-729F-566C-07A9-106F21D5BE9A}"/>
              </a:ext>
            </a:extLst>
          </p:cNvPr>
          <p:cNvSpPr>
            <a:spLocks noGrp="1"/>
          </p:cNvSpPr>
          <p:nvPr>
            <p:ph type="title"/>
          </p:nvPr>
        </p:nvSpPr>
        <p:spPr>
          <a:xfrm>
            <a:off x="8466" y="30956"/>
            <a:ext cx="12183533" cy="592610"/>
          </a:xfrm>
        </p:spPr>
        <p:txBody>
          <a:bodyPr/>
          <a:lstStyle/>
          <a:p>
            <a:r>
              <a:rPr lang="en-US" sz="2800" dirty="0">
                <a:latin typeface="STIX Two Text"/>
                <a:ea typeface="ヒラギノ角ゴ Pro W3"/>
              </a:rPr>
              <a:t>Background</a:t>
            </a:r>
            <a:endParaRPr lang="en-US" sz="2800" i="0" dirty="0">
              <a:solidFill>
                <a:schemeClr val="tx1"/>
              </a:solidFill>
              <a:latin typeface="+mj-lt"/>
            </a:endParaRPr>
          </a:p>
        </p:txBody>
      </p:sp>
      <p:sp>
        <p:nvSpPr>
          <p:cNvPr id="81" name="Date Placeholder 2">
            <a:extLst>
              <a:ext uri="{FF2B5EF4-FFF2-40B4-BE49-F238E27FC236}">
                <a16:creationId xmlns:a16="http://schemas.microsoft.com/office/drawing/2014/main" id="{7A9BDE56-52B4-CA92-BD4E-217006BED6E4}"/>
              </a:ext>
            </a:extLst>
          </p:cNvPr>
          <p:cNvSpPr txBox="1">
            <a:spLocks/>
          </p:cNvSpPr>
          <p:nvPr/>
        </p:nvSpPr>
        <p:spPr>
          <a:xfrm>
            <a:off x="0" y="0"/>
            <a:ext cx="0" cy="0"/>
          </a:xfrm>
        </p:spPr>
        <p:txBody>
          <a:bodyPr/>
          <a:lstStyle>
            <a:defPPr>
              <a:defRPr lang="en-US"/>
            </a:defPPr>
            <a:lvl1pPr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1pPr>
            <a:lvl2pPr marL="4572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2pPr>
            <a:lvl3pPr marL="9144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3pPr>
            <a:lvl4pPr marL="13716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4pPr>
            <a:lvl5pPr marL="18288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kern="1200">
                <a:solidFill>
                  <a:schemeClr val="tx1"/>
                </a:solidFill>
                <a:latin typeface="Arial" charset="0"/>
                <a:ea typeface="ヒラギノ角ゴ Pro W3" charset="-128"/>
                <a:cs typeface="ヒラギノ角ゴ Pro W3" charset="-128"/>
              </a:defRPr>
            </a:lvl9pPr>
          </a:lstStyle>
          <a:p>
            <a:fld id="{3BB050BD-D5D4-004B-87E1-382D8D28594F}" type="datetime1">
              <a:rPr lang="en-US" smtClean="0"/>
              <a:pPr/>
              <a:t>5/7/25</a:t>
            </a:fld>
            <a:r>
              <a:rPr lang="en-US"/>
              <a:t>   |   </a:t>
            </a:r>
            <a:fld id="{5D01E7E5-6465-7A46-A26D-BAABC2D34D38}" type="slidenum">
              <a:rPr lang="en-US" smtClean="0"/>
              <a:pPr/>
              <a:t>21</a:t>
            </a:fld>
            <a:endParaRPr lang="en-US" dirty="0"/>
          </a:p>
        </p:txBody>
      </p:sp>
      <p:sp>
        <p:nvSpPr>
          <p:cNvPr id="82" name="Footer Placeholder 3">
            <a:extLst>
              <a:ext uri="{FF2B5EF4-FFF2-40B4-BE49-F238E27FC236}">
                <a16:creationId xmlns:a16="http://schemas.microsoft.com/office/drawing/2014/main" id="{D56D1641-09AE-531E-D304-5EB5D67EB785}"/>
              </a:ext>
            </a:extLst>
          </p:cNvPr>
          <p:cNvSpPr txBox="1">
            <a:spLocks/>
          </p:cNvSpPr>
          <p:nvPr/>
        </p:nvSpPr>
        <p:spPr>
          <a:xfrm>
            <a:off x="0" y="0"/>
            <a:ext cx="0" cy="0"/>
          </a:xfrm>
        </p:spPr>
        <p:txBody>
          <a:bodyPr/>
          <a:lstStyle>
            <a:defPPr>
              <a:defRPr lang="en-US"/>
            </a:defPPr>
            <a:lvl1pPr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1pPr>
            <a:lvl2pPr marL="4572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2pPr>
            <a:lvl3pPr marL="9144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3pPr>
            <a:lvl4pPr marL="13716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4pPr>
            <a:lvl5pPr marL="18288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kern="1200">
                <a:solidFill>
                  <a:schemeClr val="tx1"/>
                </a:solidFill>
                <a:latin typeface="Arial" charset="0"/>
                <a:ea typeface="ヒラギノ角ゴ Pro W3" charset="-128"/>
                <a:cs typeface="ヒラギノ角ゴ Pro W3" charset="-128"/>
              </a:defRPr>
            </a:lvl9pPr>
          </a:lstStyle>
          <a:p>
            <a:r>
              <a:rPr lang="en-US"/>
              <a:t>Los Alamos National Laboratory</a:t>
            </a:r>
            <a:endParaRPr lang="en-US" dirty="0"/>
          </a:p>
        </p:txBody>
      </p:sp>
      <p:sp>
        <p:nvSpPr>
          <p:cNvPr id="83" name="Rectangle 82">
            <a:extLst>
              <a:ext uri="{FF2B5EF4-FFF2-40B4-BE49-F238E27FC236}">
                <a16:creationId xmlns:a16="http://schemas.microsoft.com/office/drawing/2014/main" id="{9AECC583-E6D4-090D-864E-BA849598502B}"/>
              </a:ext>
            </a:extLst>
          </p:cNvPr>
          <p:cNvSpPr/>
          <p:nvPr/>
        </p:nvSpPr>
        <p:spPr>
          <a:xfrm>
            <a:off x="269973" y="633040"/>
            <a:ext cx="5463929" cy="2795960"/>
          </a:xfrm>
          <a:prstGeom prst="rect">
            <a:avLst/>
          </a:prstGeom>
          <a:solidFill>
            <a:schemeClr val="bg1"/>
          </a:solidFill>
          <a:ln w="25400">
            <a:solidFill>
              <a:srgbClr val="0030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9F096B8-F04E-E59B-5111-3DEA4663CEA9}"/>
              </a:ext>
            </a:extLst>
          </p:cNvPr>
          <p:cNvGrpSpPr/>
          <p:nvPr/>
        </p:nvGrpSpPr>
        <p:grpSpPr>
          <a:xfrm>
            <a:off x="3343795" y="3679439"/>
            <a:ext cx="6287332" cy="2352039"/>
            <a:chOff x="3375548" y="3751344"/>
            <a:chExt cx="6287332" cy="2352039"/>
          </a:xfrm>
        </p:grpSpPr>
        <p:sp>
          <p:nvSpPr>
            <p:cNvPr id="85" name="Rectangle 84">
              <a:extLst>
                <a:ext uri="{FF2B5EF4-FFF2-40B4-BE49-F238E27FC236}">
                  <a16:creationId xmlns:a16="http://schemas.microsoft.com/office/drawing/2014/main" id="{16DEBCF8-68B9-FFF3-DB11-696C990A3693}"/>
                </a:ext>
              </a:extLst>
            </p:cNvPr>
            <p:cNvSpPr/>
            <p:nvPr/>
          </p:nvSpPr>
          <p:spPr>
            <a:xfrm>
              <a:off x="3377041" y="3751344"/>
              <a:ext cx="6220839" cy="2352039"/>
            </a:xfrm>
            <a:prstGeom prst="rect">
              <a:avLst/>
            </a:prstGeom>
            <a:solidFill>
              <a:schemeClr val="bg1"/>
            </a:solidFill>
            <a:ln w="25400">
              <a:solidFill>
                <a:srgbClr val="0030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 name="Rectangle 85">
              <a:extLst>
                <a:ext uri="{FF2B5EF4-FFF2-40B4-BE49-F238E27FC236}">
                  <a16:creationId xmlns:a16="http://schemas.microsoft.com/office/drawing/2014/main" id="{01732199-16D3-C238-525A-D148908454A7}"/>
                </a:ext>
              </a:extLst>
            </p:cNvPr>
            <p:cNvSpPr/>
            <p:nvPr/>
          </p:nvSpPr>
          <p:spPr>
            <a:xfrm>
              <a:off x="3375548" y="3754085"/>
              <a:ext cx="6220839" cy="432899"/>
            </a:xfrm>
            <a:prstGeom prst="rect">
              <a:avLst/>
            </a:prstGeom>
            <a:solidFill>
              <a:srgbClr val="0030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chemeClr val="bg1"/>
                  </a:solidFill>
                </a:rPr>
                <a:t>Mechanistic models vs. Empirical models</a:t>
              </a:r>
              <a:endParaRPr lang="en-US" b="1" baseline="-25000" dirty="0">
                <a:solidFill>
                  <a:schemeClr val="bg1"/>
                </a:solidFill>
              </a:endParaRPr>
            </a:p>
          </p:txBody>
        </p:sp>
        <p:sp>
          <p:nvSpPr>
            <p:cNvPr id="87" name="Content Placeholder 2">
              <a:extLst>
                <a:ext uri="{FF2B5EF4-FFF2-40B4-BE49-F238E27FC236}">
                  <a16:creationId xmlns:a16="http://schemas.microsoft.com/office/drawing/2014/main" id="{65E9DA82-B544-1F54-DC55-92A372EAC570}"/>
                </a:ext>
              </a:extLst>
            </p:cNvPr>
            <p:cNvSpPr txBox="1">
              <a:spLocks/>
            </p:cNvSpPr>
            <p:nvPr/>
          </p:nvSpPr>
          <p:spPr>
            <a:xfrm>
              <a:off x="3414921" y="4225141"/>
              <a:ext cx="6247959" cy="18278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 typeface="Arial" panose="020B0604020202020204" pitchFamily="34" charset="0"/>
                <a:buChar char="•"/>
              </a:pPr>
              <a:r>
                <a:rPr lang="en-US" sz="1400" b="0" i="0" u="none" strike="noStrike" dirty="0">
                  <a:solidFill>
                    <a:srgbClr val="595959"/>
                  </a:solidFill>
                  <a:effectLst/>
                </a:rPr>
                <a:t>Require fewer data points</a:t>
              </a:r>
            </a:p>
            <a:p>
              <a:pPr algn="l">
                <a:buFont typeface="Arial" panose="020B0604020202020204" pitchFamily="34" charset="0"/>
                <a:buChar char="•"/>
              </a:pPr>
              <a:r>
                <a:rPr lang="en-US" sz="1400" b="0" i="0" u="none" strike="noStrike" dirty="0">
                  <a:solidFill>
                    <a:srgbClr val="595959"/>
                  </a:solidFill>
                  <a:effectLst/>
                </a:rPr>
                <a:t>Offer better extrapolation in data-scarce conditions </a:t>
              </a:r>
            </a:p>
            <a:p>
              <a:pPr lvl="1"/>
              <a:r>
                <a:rPr lang="en-US" sz="1400" b="1" i="0" u="none" strike="noStrike" dirty="0">
                  <a:solidFill>
                    <a:srgbClr val="595959"/>
                  </a:solidFill>
                  <a:effectLst/>
                </a:rPr>
                <a:t>Can improve engineering predictions under different conditions, e.g., higher burn-up, during transients</a:t>
              </a:r>
            </a:p>
            <a:p>
              <a:pPr algn="l">
                <a:buFont typeface="Arial" panose="020B0604020202020204" pitchFamily="34" charset="0"/>
                <a:buChar char="•"/>
              </a:pPr>
              <a:r>
                <a:rPr lang="en-US" sz="1400" b="0" i="0" u="none" strike="noStrike" dirty="0">
                  <a:solidFill>
                    <a:srgbClr val="595959"/>
                  </a:solidFill>
                  <a:effectLst/>
                </a:rPr>
                <a:t>Based on physical processes, enabling targeted testing of specific parameters</a:t>
              </a:r>
            </a:p>
            <a:p>
              <a:pPr algn="l">
                <a:buFont typeface="Arial" panose="020B0604020202020204" pitchFamily="34" charset="0"/>
                <a:buChar char="•"/>
              </a:pPr>
              <a:r>
                <a:rPr lang="en-US" sz="1400" dirty="0">
                  <a:solidFill>
                    <a:srgbClr val="595959"/>
                  </a:solidFill>
                </a:rPr>
                <a:t>LLS models can be validated against UO</a:t>
              </a:r>
              <a:r>
                <a:rPr lang="en-US" sz="1400" baseline="-25000" dirty="0">
                  <a:solidFill>
                    <a:srgbClr val="595959"/>
                  </a:solidFill>
                </a:rPr>
                <a:t>2 </a:t>
              </a:r>
              <a:r>
                <a:rPr lang="en-US" sz="1400" dirty="0">
                  <a:solidFill>
                    <a:srgbClr val="595959"/>
                  </a:solidFill>
                </a:rPr>
                <a:t>and once the underlying mechanisms identified, </a:t>
              </a:r>
              <a:r>
                <a:rPr lang="en-US" sz="1400" b="1" dirty="0">
                  <a:solidFill>
                    <a:srgbClr val="595959"/>
                  </a:solidFill>
                </a:rPr>
                <a:t>be applied to other fuel types</a:t>
              </a:r>
              <a:endParaRPr lang="en-US" sz="1400" b="1" i="0" u="none" strike="noStrike" baseline="-25000" dirty="0">
                <a:solidFill>
                  <a:srgbClr val="595959"/>
                </a:solidFill>
                <a:effectLst/>
              </a:endParaRPr>
            </a:p>
            <a:p>
              <a:endParaRPr lang="en-US" sz="2667" dirty="0"/>
            </a:p>
            <a:p>
              <a:endParaRPr lang="en-US" sz="2667" dirty="0"/>
            </a:p>
            <a:p>
              <a:pPr lvl="2"/>
              <a:endParaRPr lang="en-US" dirty="0"/>
            </a:p>
            <a:p>
              <a:pPr lvl="2"/>
              <a:endParaRPr lang="en-US" b="1" u="sng" dirty="0"/>
            </a:p>
            <a:p>
              <a:pPr lvl="2"/>
              <a:endParaRPr lang="en-US" dirty="0"/>
            </a:p>
            <a:p>
              <a:pPr lvl="2"/>
              <a:endParaRPr lang="en-US" dirty="0"/>
            </a:p>
            <a:p>
              <a:pPr lvl="2"/>
              <a:endParaRPr lang="en-US" dirty="0"/>
            </a:p>
          </p:txBody>
        </p:sp>
      </p:grpSp>
      <p:sp>
        <p:nvSpPr>
          <p:cNvPr id="88" name="Rectangle 87">
            <a:extLst>
              <a:ext uri="{FF2B5EF4-FFF2-40B4-BE49-F238E27FC236}">
                <a16:creationId xmlns:a16="http://schemas.microsoft.com/office/drawing/2014/main" id="{0957C8EF-E381-4EA1-4614-9757ADE2D449}"/>
              </a:ext>
            </a:extLst>
          </p:cNvPr>
          <p:cNvSpPr/>
          <p:nvPr/>
        </p:nvSpPr>
        <p:spPr>
          <a:xfrm>
            <a:off x="6487461" y="691317"/>
            <a:ext cx="2696133" cy="2737684"/>
          </a:xfrm>
          <a:prstGeom prst="rect">
            <a:avLst/>
          </a:prstGeom>
          <a:solidFill>
            <a:schemeClr val="bg1"/>
          </a:solidFill>
          <a:ln w="25400">
            <a:solidFill>
              <a:srgbClr val="0030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a:extLst>
              <a:ext uri="{FF2B5EF4-FFF2-40B4-BE49-F238E27FC236}">
                <a16:creationId xmlns:a16="http://schemas.microsoft.com/office/drawing/2014/main" id="{C0C76E5C-524A-67FE-CF2C-B35D77973D56}"/>
              </a:ext>
            </a:extLst>
          </p:cNvPr>
          <p:cNvSpPr/>
          <p:nvPr/>
        </p:nvSpPr>
        <p:spPr>
          <a:xfrm>
            <a:off x="9283074" y="678562"/>
            <a:ext cx="2696133" cy="2750438"/>
          </a:xfrm>
          <a:prstGeom prst="rect">
            <a:avLst/>
          </a:prstGeom>
          <a:solidFill>
            <a:schemeClr val="bg1"/>
          </a:solidFill>
          <a:ln w="25400">
            <a:solidFill>
              <a:srgbClr val="0030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0C64EC5-F7D7-66DA-6DA2-2C761E9C2423}"/>
              </a:ext>
            </a:extLst>
          </p:cNvPr>
          <p:cNvSpPr/>
          <p:nvPr/>
        </p:nvSpPr>
        <p:spPr>
          <a:xfrm>
            <a:off x="9896375" y="1275558"/>
            <a:ext cx="219636" cy="1954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409FAC8E-81CD-4AD2-37E2-61BEBBB971FB}"/>
              </a:ext>
            </a:extLst>
          </p:cNvPr>
          <p:cNvSpPr/>
          <p:nvPr/>
        </p:nvSpPr>
        <p:spPr>
          <a:xfrm>
            <a:off x="6496982" y="678563"/>
            <a:ext cx="2696133" cy="448395"/>
          </a:xfrm>
          <a:prstGeom prst="rect">
            <a:avLst/>
          </a:prstGeom>
          <a:solidFill>
            <a:srgbClr val="0030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chemeClr val="bg1"/>
                </a:solidFill>
              </a:rPr>
              <a:t>UO</a:t>
            </a:r>
            <a:r>
              <a:rPr lang="en-US" b="1" baseline="-25000" dirty="0">
                <a:solidFill>
                  <a:schemeClr val="bg1"/>
                </a:solidFill>
              </a:rPr>
              <a:t>2</a:t>
            </a:r>
          </a:p>
        </p:txBody>
      </p:sp>
      <p:sp>
        <p:nvSpPr>
          <p:cNvPr id="94" name="Rectangle 93">
            <a:extLst>
              <a:ext uri="{FF2B5EF4-FFF2-40B4-BE49-F238E27FC236}">
                <a16:creationId xmlns:a16="http://schemas.microsoft.com/office/drawing/2014/main" id="{57E8AA91-A702-8DDB-B4F9-064D498765DF}"/>
              </a:ext>
            </a:extLst>
          </p:cNvPr>
          <p:cNvSpPr/>
          <p:nvPr/>
        </p:nvSpPr>
        <p:spPr>
          <a:xfrm>
            <a:off x="9283074" y="667913"/>
            <a:ext cx="2686612" cy="475139"/>
          </a:xfrm>
          <a:prstGeom prst="rect">
            <a:avLst/>
          </a:prstGeom>
          <a:solidFill>
            <a:srgbClr val="0030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chemeClr val="bg1"/>
                </a:solidFill>
              </a:rPr>
              <a:t>Doped UO</a:t>
            </a:r>
            <a:r>
              <a:rPr lang="en-US" b="1" baseline="-25000" dirty="0">
                <a:solidFill>
                  <a:schemeClr val="bg1"/>
                </a:solidFill>
              </a:rPr>
              <a:t>2</a:t>
            </a:r>
          </a:p>
        </p:txBody>
      </p:sp>
      <p:sp>
        <p:nvSpPr>
          <p:cNvPr id="95" name="Rectangle 94">
            <a:extLst>
              <a:ext uri="{FF2B5EF4-FFF2-40B4-BE49-F238E27FC236}">
                <a16:creationId xmlns:a16="http://schemas.microsoft.com/office/drawing/2014/main" id="{F9B602CA-DAA8-FB62-B81A-9AB6C9F33357}"/>
              </a:ext>
            </a:extLst>
          </p:cNvPr>
          <p:cNvSpPr/>
          <p:nvPr/>
        </p:nvSpPr>
        <p:spPr>
          <a:xfrm>
            <a:off x="282909" y="623566"/>
            <a:ext cx="5450993" cy="407323"/>
          </a:xfrm>
          <a:prstGeom prst="rect">
            <a:avLst/>
          </a:prstGeom>
          <a:solidFill>
            <a:srgbClr val="0030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chemeClr val="bg1"/>
                </a:solidFill>
              </a:rPr>
              <a:t>Doped UO</a:t>
            </a:r>
            <a:r>
              <a:rPr lang="en-US" b="1" baseline="-25000" dirty="0">
                <a:solidFill>
                  <a:schemeClr val="bg1"/>
                </a:solidFill>
              </a:rPr>
              <a:t>2</a:t>
            </a:r>
          </a:p>
        </p:txBody>
      </p:sp>
      <p:sp>
        <p:nvSpPr>
          <p:cNvPr id="101" name="TextBox 100">
            <a:extLst>
              <a:ext uri="{FF2B5EF4-FFF2-40B4-BE49-F238E27FC236}">
                <a16:creationId xmlns:a16="http://schemas.microsoft.com/office/drawing/2014/main" id="{F1929072-7665-FAA0-E01E-8739B535A853}"/>
              </a:ext>
            </a:extLst>
          </p:cNvPr>
          <p:cNvSpPr txBox="1"/>
          <p:nvPr/>
        </p:nvSpPr>
        <p:spPr>
          <a:xfrm>
            <a:off x="9335237" y="3200400"/>
            <a:ext cx="2715216" cy="230832"/>
          </a:xfrm>
          <a:prstGeom prst="rect">
            <a:avLst/>
          </a:prstGeom>
          <a:noFill/>
        </p:spPr>
        <p:txBody>
          <a:bodyPr wrap="square" rtlCol="0">
            <a:spAutoFit/>
          </a:bodyPr>
          <a:lstStyle/>
          <a:p>
            <a:r>
              <a:rPr lang="en-US" sz="900" b="1" kern="0" dirty="0"/>
              <a:t>Larger grains compared to conventional UO</a:t>
            </a:r>
            <a:r>
              <a:rPr lang="en-US" sz="900" b="1" kern="0" baseline="-25000" dirty="0"/>
              <a:t>2</a:t>
            </a:r>
          </a:p>
        </p:txBody>
      </p:sp>
      <p:pic>
        <p:nvPicPr>
          <p:cNvPr id="121" name="Picture 120">
            <a:extLst>
              <a:ext uri="{FF2B5EF4-FFF2-40B4-BE49-F238E27FC236}">
                <a16:creationId xmlns:a16="http://schemas.microsoft.com/office/drawing/2014/main" id="{09C27B98-0C5B-1A7C-EBD1-B9CBC2D07975}"/>
              </a:ext>
            </a:extLst>
          </p:cNvPr>
          <p:cNvPicPr>
            <a:picLocks noChangeAspect="1"/>
          </p:cNvPicPr>
          <p:nvPr/>
        </p:nvPicPr>
        <p:blipFill>
          <a:blip r:embed="rId2"/>
          <a:stretch>
            <a:fillRect/>
          </a:stretch>
        </p:blipFill>
        <p:spPr>
          <a:xfrm>
            <a:off x="6639104" y="1197435"/>
            <a:ext cx="2452415" cy="2033161"/>
          </a:xfrm>
          <a:prstGeom prst="rect">
            <a:avLst/>
          </a:prstGeom>
        </p:spPr>
      </p:pic>
      <p:pic>
        <p:nvPicPr>
          <p:cNvPr id="122" name="Picture 121">
            <a:extLst>
              <a:ext uri="{FF2B5EF4-FFF2-40B4-BE49-F238E27FC236}">
                <a16:creationId xmlns:a16="http://schemas.microsoft.com/office/drawing/2014/main" id="{D5583B1E-601C-EA25-4F20-4D7E823B55B5}"/>
              </a:ext>
            </a:extLst>
          </p:cNvPr>
          <p:cNvPicPr>
            <a:picLocks noChangeAspect="1"/>
          </p:cNvPicPr>
          <p:nvPr/>
        </p:nvPicPr>
        <p:blipFill>
          <a:blip r:embed="rId3"/>
          <a:stretch>
            <a:fillRect/>
          </a:stretch>
        </p:blipFill>
        <p:spPr>
          <a:xfrm>
            <a:off x="9388378" y="1205499"/>
            <a:ext cx="2487310" cy="2027204"/>
          </a:xfrm>
          <a:prstGeom prst="rect">
            <a:avLst/>
          </a:prstGeom>
        </p:spPr>
      </p:pic>
      <p:sp>
        <p:nvSpPr>
          <p:cNvPr id="3" name="Content Placeholder 2">
            <a:extLst>
              <a:ext uri="{FF2B5EF4-FFF2-40B4-BE49-F238E27FC236}">
                <a16:creationId xmlns:a16="http://schemas.microsoft.com/office/drawing/2014/main" id="{E8A1949A-F0F9-AC81-1FD1-BAD1BBAF55A2}"/>
              </a:ext>
            </a:extLst>
          </p:cNvPr>
          <p:cNvSpPr txBox="1">
            <a:spLocks/>
          </p:cNvSpPr>
          <p:nvPr/>
        </p:nvSpPr>
        <p:spPr>
          <a:xfrm>
            <a:off x="238117" y="1030890"/>
            <a:ext cx="5647428" cy="23131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50"/>
              </a:spcBef>
              <a:spcAft>
                <a:spcPts val="0"/>
              </a:spcAft>
            </a:pPr>
            <a:r>
              <a:rPr lang="en-US" sz="1300" dirty="0">
                <a:solidFill>
                  <a:srgbClr val="595959"/>
                </a:solidFill>
              </a:rPr>
              <a:t>Doped UO</a:t>
            </a:r>
            <a:r>
              <a:rPr lang="en-US" sz="1300" baseline="-25000" dirty="0">
                <a:solidFill>
                  <a:srgbClr val="595959"/>
                </a:solidFill>
              </a:rPr>
              <a:t>2</a:t>
            </a:r>
            <a:r>
              <a:rPr lang="en-US" sz="1300" dirty="0">
                <a:solidFill>
                  <a:srgbClr val="595959"/>
                </a:solidFill>
              </a:rPr>
              <a:t> fuel advanced fuel candidate of light-water reactors (LWRs)</a:t>
            </a:r>
          </a:p>
          <a:p>
            <a:pPr marL="285750" indent="-285750">
              <a:lnSpc>
                <a:spcPct val="100000"/>
              </a:lnSpc>
              <a:spcBef>
                <a:spcPts val="50"/>
              </a:spcBef>
              <a:spcAft>
                <a:spcPts val="0"/>
              </a:spcAft>
            </a:pPr>
            <a:r>
              <a:rPr lang="en-US" sz="1300" dirty="0">
                <a:solidFill>
                  <a:srgbClr val="595959"/>
                </a:solidFill>
              </a:rPr>
              <a:t>Modify microstructure and mechanical properties to improve overall behavior</a:t>
            </a:r>
          </a:p>
          <a:p>
            <a:pPr marL="285750" indent="-285750">
              <a:lnSpc>
                <a:spcPct val="100000"/>
              </a:lnSpc>
              <a:spcBef>
                <a:spcPts val="50"/>
              </a:spcBef>
              <a:spcAft>
                <a:spcPts val="0"/>
              </a:spcAft>
            </a:pPr>
            <a:r>
              <a:rPr lang="en-US" sz="1300" b="1" dirty="0">
                <a:solidFill>
                  <a:srgbClr val="595959"/>
                </a:solidFill>
              </a:rPr>
              <a:t>L</a:t>
            </a:r>
            <a:r>
              <a:rPr lang="en-US" sz="1300" b="1" dirty="0">
                <a:solidFill>
                  <a:srgbClr val="595959"/>
                </a:solidFill>
                <a:effectLst/>
              </a:rPr>
              <a:t>arger grains compared to that of undoped UO</a:t>
            </a:r>
            <a:r>
              <a:rPr lang="en-US" sz="1300" b="1" baseline="-25000" dirty="0">
                <a:solidFill>
                  <a:srgbClr val="595959"/>
                </a:solidFill>
                <a:effectLst/>
              </a:rPr>
              <a:t>2</a:t>
            </a:r>
            <a:endParaRPr lang="en-US" sz="1300" b="1" baseline="-25000" dirty="0">
              <a:solidFill>
                <a:srgbClr val="595959"/>
              </a:solidFill>
            </a:endParaRPr>
          </a:p>
          <a:p>
            <a:pPr marL="285750" indent="-285750">
              <a:lnSpc>
                <a:spcPct val="100000"/>
              </a:lnSpc>
              <a:spcBef>
                <a:spcPts val="50"/>
              </a:spcBef>
              <a:spcAft>
                <a:spcPts val="0"/>
              </a:spcAft>
            </a:pPr>
            <a:r>
              <a:rPr lang="en-US" sz="1300" dirty="0">
                <a:solidFill>
                  <a:srgbClr val="595959"/>
                </a:solidFill>
              </a:rPr>
              <a:t>Better (softer) margins for pellet-cladding mechanical interactions</a:t>
            </a:r>
          </a:p>
          <a:p>
            <a:pPr marL="742950" lvl="1" indent="-285750">
              <a:lnSpc>
                <a:spcPct val="100000"/>
              </a:lnSpc>
              <a:spcBef>
                <a:spcPts val="50"/>
              </a:spcBef>
              <a:spcAft>
                <a:spcPts val="0"/>
              </a:spcAft>
            </a:pPr>
            <a:r>
              <a:rPr lang="en-US" sz="1300" b="1" dirty="0">
                <a:solidFill>
                  <a:srgbClr val="595959"/>
                </a:solidFill>
              </a:rPr>
              <a:t>Minimizing the strain exerted by the pellet on the cladding</a:t>
            </a:r>
            <a:r>
              <a:rPr lang="en-US" sz="1300" dirty="0">
                <a:solidFill>
                  <a:srgbClr val="595959"/>
                </a:solidFill>
              </a:rPr>
              <a:t>, cladding performance under accident conditions can be enhanced</a:t>
            </a:r>
          </a:p>
          <a:p>
            <a:pPr lvl="1">
              <a:lnSpc>
                <a:spcPct val="100000"/>
              </a:lnSpc>
              <a:spcBef>
                <a:spcPts val="50"/>
              </a:spcBef>
              <a:spcAft>
                <a:spcPts val="0"/>
              </a:spcAft>
            </a:pPr>
            <a:r>
              <a:rPr lang="en-US" sz="1300" dirty="0">
                <a:solidFill>
                  <a:srgbClr val="595959"/>
                </a:solidFill>
                <a:effectLst/>
              </a:rPr>
              <a:t>In the </a:t>
            </a:r>
            <a:r>
              <a:rPr lang="en-US" sz="1300" b="1" dirty="0">
                <a:solidFill>
                  <a:srgbClr val="595959"/>
                </a:solidFill>
                <a:effectLst/>
              </a:rPr>
              <a:t>case of a Loss of Coolant Accident (LOCA)</a:t>
            </a:r>
            <a:r>
              <a:rPr lang="en-US" sz="1300" dirty="0">
                <a:solidFill>
                  <a:srgbClr val="595959"/>
                </a:solidFill>
                <a:effectLst/>
              </a:rPr>
              <a:t> scenario, would </a:t>
            </a:r>
            <a:r>
              <a:rPr lang="en-US" sz="1300" b="1" dirty="0">
                <a:solidFill>
                  <a:srgbClr val="595959"/>
                </a:solidFill>
                <a:effectLst/>
              </a:rPr>
              <a:t>reduce the likelihood of cladding failure</a:t>
            </a:r>
            <a:endParaRPr lang="en-US" sz="1300" b="1" dirty="0">
              <a:solidFill>
                <a:srgbClr val="595959"/>
              </a:solidFill>
            </a:endParaRPr>
          </a:p>
          <a:p>
            <a:pPr marL="285750" indent="-285750">
              <a:lnSpc>
                <a:spcPct val="100000"/>
              </a:lnSpc>
              <a:spcBef>
                <a:spcPts val="50"/>
              </a:spcBef>
              <a:spcAft>
                <a:spcPts val="0"/>
              </a:spcAft>
            </a:pPr>
            <a:r>
              <a:rPr lang="en-US" sz="1300" b="1" dirty="0">
                <a:solidFill>
                  <a:srgbClr val="595959"/>
                </a:solidFill>
              </a:rPr>
              <a:t>Help reduce margins</a:t>
            </a:r>
          </a:p>
        </p:txBody>
      </p:sp>
    </p:spTree>
    <p:extLst>
      <p:ext uri="{BB962C8B-B14F-4D97-AF65-F5344CB8AC3E}">
        <p14:creationId xmlns:p14="http://schemas.microsoft.com/office/powerpoint/2010/main" val="2845805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5338F-89AF-FF90-59DE-9B5B646A1C7B}"/>
            </a:ext>
          </a:extLst>
        </p:cNvPr>
        <p:cNvGrpSpPr/>
        <p:nvPr/>
      </p:nvGrpSpPr>
      <p:grpSpPr>
        <a:xfrm>
          <a:off x="0" y="0"/>
          <a:ext cx="0" cy="0"/>
          <a:chOff x="0" y="0"/>
          <a:chExt cx="0" cy="0"/>
        </a:xfrm>
      </p:grpSpPr>
      <p:sp>
        <p:nvSpPr>
          <p:cNvPr id="50" name="Rectangle 49">
            <a:extLst>
              <a:ext uri="{FF2B5EF4-FFF2-40B4-BE49-F238E27FC236}">
                <a16:creationId xmlns:a16="http://schemas.microsoft.com/office/drawing/2014/main" id="{5B8D4635-8A76-4EAA-D462-BD6248C53DCE}"/>
              </a:ext>
            </a:extLst>
          </p:cNvPr>
          <p:cNvSpPr/>
          <p:nvPr/>
        </p:nvSpPr>
        <p:spPr>
          <a:xfrm>
            <a:off x="6096004" y="914400"/>
            <a:ext cx="5083879" cy="5070554"/>
          </a:xfrm>
          <a:prstGeom prst="rect">
            <a:avLst/>
          </a:prstGeom>
          <a:solidFill>
            <a:schemeClr val="bg1"/>
          </a:solidFill>
          <a:ln>
            <a:solidFill>
              <a:srgbClr val="003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41D8C4-E58F-1E8B-4141-A3B03C2B95AE}"/>
              </a:ext>
            </a:extLst>
          </p:cNvPr>
          <p:cNvSpPr>
            <a:spLocks noGrp="1"/>
          </p:cNvSpPr>
          <p:nvPr>
            <p:ph type="title"/>
          </p:nvPr>
        </p:nvSpPr>
        <p:spPr>
          <a:xfrm>
            <a:off x="8466" y="30956"/>
            <a:ext cx="12183533" cy="558978"/>
          </a:xfrm>
        </p:spPr>
        <p:txBody>
          <a:bodyPr/>
          <a:lstStyle/>
          <a:p>
            <a:r>
              <a:rPr lang="en-US" sz="2800" dirty="0">
                <a:latin typeface="STIX Two Text"/>
                <a:ea typeface="ヒラギノ角ゴ Pro W3"/>
              </a:rPr>
              <a:t>Diffusional creep mechanistic model</a:t>
            </a:r>
            <a:endParaRPr lang="en-US" sz="2800" i="0" dirty="0">
              <a:solidFill>
                <a:schemeClr val="tx1"/>
              </a:solidFill>
              <a:latin typeface="+mn-lt"/>
            </a:endParaRPr>
          </a:p>
        </p:txBody>
      </p:sp>
      <p:sp>
        <p:nvSpPr>
          <p:cNvPr id="4" name="Text Placeholder 4">
            <a:extLst>
              <a:ext uri="{FF2B5EF4-FFF2-40B4-BE49-F238E27FC236}">
                <a16:creationId xmlns:a16="http://schemas.microsoft.com/office/drawing/2014/main" id="{16076228-AB1C-C598-3FE7-6788C75CB898}"/>
              </a:ext>
            </a:extLst>
          </p:cNvPr>
          <p:cNvSpPr txBox="1">
            <a:spLocks/>
          </p:cNvSpPr>
          <p:nvPr/>
        </p:nvSpPr>
        <p:spPr>
          <a:xfrm>
            <a:off x="1029443" y="1324742"/>
            <a:ext cx="4439856" cy="2443820"/>
          </a:xfrm>
        </p:spPr>
        <p:txBody>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Analytical creep equations </a:t>
            </a:r>
            <a:r>
              <a:rPr lang="en-US" sz="2000" b="1" dirty="0"/>
              <a:t>informed using atomistic simulations</a:t>
            </a:r>
            <a:r>
              <a:rPr lang="en-US" sz="2000" dirty="0"/>
              <a:t>.</a:t>
            </a:r>
          </a:p>
          <a:p>
            <a:pPr marL="0" indent="0">
              <a:buNone/>
            </a:pPr>
            <a:r>
              <a:rPr lang="en-US" sz="2000" dirty="0"/>
              <a:t>Shown that </a:t>
            </a:r>
            <a:r>
              <a:rPr lang="en-US" sz="2000" b="1" dirty="0"/>
              <a:t>dominant creep diffusional mechanism </a:t>
            </a:r>
            <a:r>
              <a:rPr lang="en-US" sz="2000" dirty="0"/>
              <a:t>was grain boundary (Coble). </a:t>
            </a:r>
          </a:p>
          <a:p>
            <a:endParaRPr lang="en-US" dirty="0"/>
          </a:p>
        </p:txBody>
      </p:sp>
      <p:grpSp>
        <p:nvGrpSpPr>
          <p:cNvPr id="5" name="Group 4">
            <a:extLst>
              <a:ext uri="{FF2B5EF4-FFF2-40B4-BE49-F238E27FC236}">
                <a16:creationId xmlns:a16="http://schemas.microsoft.com/office/drawing/2014/main" id="{C7887A74-7DE5-75A9-CAEF-400A46223C70}"/>
              </a:ext>
            </a:extLst>
          </p:cNvPr>
          <p:cNvGrpSpPr/>
          <p:nvPr/>
        </p:nvGrpSpPr>
        <p:grpSpPr>
          <a:xfrm>
            <a:off x="6814701" y="1317227"/>
            <a:ext cx="3280146" cy="2238147"/>
            <a:chOff x="6483160" y="362473"/>
            <a:chExt cx="4917513" cy="3575411"/>
          </a:xfrm>
        </p:grpSpPr>
        <p:grpSp>
          <p:nvGrpSpPr>
            <p:cNvPr id="6" name="Group 5">
              <a:extLst>
                <a:ext uri="{FF2B5EF4-FFF2-40B4-BE49-F238E27FC236}">
                  <a16:creationId xmlns:a16="http://schemas.microsoft.com/office/drawing/2014/main" id="{FE036047-1950-5309-00DB-34931EC8BFA1}"/>
                </a:ext>
              </a:extLst>
            </p:cNvPr>
            <p:cNvGrpSpPr/>
            <p:nvPr/>
          </p:nvGrpSpPr>
          <p:grpSpPr>
            <a:xfrm>
              <a:off x="7771901" y="362473"/>
              <a:ext cx="3628772" cy="3575411"/>
              <a:chOff x="1720078" y="-966512"/>
              <a:chExt cx="8785751" cy="8656559"/>
            </a:xfrm>
          </p:grpSpPr>
          <p:sp>
            <p:nvSpPr>
              <p:cNvPr id="19" name="TextBox 18">
                <a:extLst>
                  <a:ext uri="{FF2B5EF4-FFF2-40B4-BE49-F238E27FC236}">
                    <a16:creationId xmlns:a16="http://schemas.microsoft.com/office/drawing/2014/main" id="{585EF10A-D7B5-9C60-9726-E694A4D4B132}"/>
                  </a:ext>
                </a:extLst>
              </p:cNvPr>
              <p:cNvSpPr txBox="1"/>
              <p:nvPr/>
            </p:nvSpPr>
            <p:spPr>
              <a:xfrm>
                <a:off x="9247233" y="2669176"/>
                <a:ext cx="1258596" cy="1341305"/>
              </a:xfrm>
              <a:prstGeom prst="rect">
                <a:avLst/>
              </a:prstGeom>
              <a:noFill/>
            </p:spPr>
            <p:txBody>
              <a:bodyPr wrap="square" rtlCol="0">
                <a:spAutoFit/>
              </a:bodyPr>
              <a:lstStyle/>
              <a:p>
                <a:r>
                  <a:rPr lang="en-US" sz="3000" dirty="0"/>
                  <a:t>𝝈</a:t>
                </a:r>
              </a:p>
            </p:txBody>
          </p:sp>
          <p:sp>
            <p:nvSpPr>
              <p:cNvPr id="20" name="TextBox 19">
                <a:extLst>
                  <a:ext uri="{FF2B5EF4-FFF2-40B4-BE49-F238E27FC236}">
                    <a16:creationId xmlns:a16="http://schemas.microsoft.com/office/drawing/2014/main" id="{5956015B-FDAA-EA03-57E4-92BD4ECF64F4}"/>
                  </a:ext>
                </a:extLst>
              </p:cNvPr>
              <p:cNvSpPr txBox="1"/>
              <p:nvPr/>
            </p:nvSpPr>
            <p:spPr>
              <a:xfrm>
                <a:off x="1720078" y="2669176"/>
                <a:ext cx="1270373" cy="1341305"/>
              </a:xfrm>
              <a:prstGeom prst="rect">
                <a:avLst/>
              </a:prstGeom>
              <a:noFill/>
            </p:spPr>
            <p:txBody>
              <a:bodyPr wrap="square" rtlCol="0">
                <a:spAutoFit/>
              </a:bodyPr>
              <a:lstStyle/>
              <a:p>
                <a:r>
                  <a:rPr lang="en-US" sz="3000" dirty="0"/>
                  <a:t>𝝈</a:t>
                </a:r>
              </a:p>
            </p:txBody>
          </p:sp>
          <p:sp>
            <p:nvSpPr>
              <p:cNvPr id="21" name="Hexagon 20">
                <a:extLst>
                  <a:ext uri="{FF2B5EF4-FFF2-40B4-BE49-F238E27FC236}">
                    <a16:creationId xmlns:a16="http://schemas.microsoft.com/office/drawing/2014/main" id="{7068238A-A016-0765-79F5-E9A80EE44179}"/>
                  </a:ext>
                </a:extLst>
              </p:cNvPr>
              <p:cNvSpPr>
                <a:spLocks/>
              </p:cNvSpPr>
              <p:nvPr/>
            </p:nvSpPr>
            <p:spPr>
              <a:xfrm>
                <a:off x="4151186" y="1698631"/>
                <a:ext cx="3850716" cy="3418854"/>
              </a:xfrm>
              <a:prstGeom prst="hexagon">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Hexagon 21">
                <a:extLst>
                  <a:ext uri="{FF2B5EF4-FFF2-40B4-BE49-F238E27FC236}">
                    <a16:creationId xmlns:a16="http://schemas.microsoft.com/office/drawing/2014/main" id="{4558F7E1-9D91-6A2A-378F-42B11048BE3F}"/>
                  </a:ext>
                </a:extLst>
              </p:cNvPr>
              <p:cNvSpPr>
                <a:spLocks/>
              </p:cNvSpPr>
              <p:nvPr/>
            </p:nvSpPr>
            <p:spPr>
              <a:xfrm>
                <a:off x="4774929" y="1449421"/>
                <a:ext cx="2603231" cy="3927609"/>
              </a:xfrm>
              <a:prstGeom prst="hexagon">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3" name="Group 22">
                <a:extLst>
                  <a:ext uri="{FF2B5EF4-FFF2-40B4-BE49-F238E27FC236}">
                    <a16:creationId xmlns:a16="http://schemas.microsoft.com/office/drawing/2014/main" id="{DFC020E6-AA2D-8562-BB9C-80ED6DC21DDD}"/>
                  </a:ext>
                </a:extLst>
              </p:cNvPr>
              <p:cNvGrpSpPr/>
              <p:nvPr/>
            </p:nvGrpSpPr>
            <p:grpSpPr>
              <a:xfrm>
                <a:off x="5105399" y="525644"/>
                <a:ext cx="2007140" cy="738776"/>
                <a:chOff x="5088619" y="924478"/>
                <a:chExt cx="2007140" cy="738776"/>
              </a:xfrm>
            </p:grpSpPr>
            <p:cxnSp>
              <p:nvCxnSpPr>
                <p:cNvPr id="36" name="Straight Arrow Connector 35">
                  <a:extLst>
                    <a:ext uri="{FF2B5EF4-FFF2-40B4-BE49-F238E27FC236}">
                      <a16:creationId xmlns:a16="http://schemas.microsoft.com/office/drawing/2014/main" id="{B315E9A4-B555-BF6C-7E0C-7A87E5FC1F08}"/>
                    </a:ext>
                  </a:extLst>
                </p:cNvPr>
                <p:cNvCxnSpPr>
                  <a:cxnSpLocks/>
                </p:cNvCxnSpPr>
                <p:nvPr/>
              </p:nvCxnSpPr>
              <p:spPr>
                <a:xfrm flipV="1">
                  <a:off x="5088619" y="924478"/>
                  <a:ext cx="0" cy="72904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1790A85-3F0B-CCC8-5EE4-06D7DDBBBFFC}"/>
                    </a:ext>
                  </a:extLst>
                </p:cNvPr>
                <p:cNvCxnSpPr>
                  <a:cxnSpLocks/>
                </p:cNvCxnSpPr>
                <p:nvPr/>
              </p:nvCxnSpPr>
              <p:spPr>
                <a:xfrm flipV="1">
                  <a:off x="6096000" y="924478"/>
                  <a:ext cx="0" cy="72904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3A7556F-8D6F-D945-02CF-4C2E50ADCCF0}"/>
                    </a:ext>
                  </a:extLst>
                </p:cNvPr>
                <p:cNvCxnSpPr>
                  <a:cxnSpLocks/>
                </p:cNvCxnSpPr>
                <p:nvPr/>
              </p:nvCxnSpPr>
              <p:spPr>
                <a:xfrm flipV="1">
                  <a:off x="7095759" y="934205"/>
                  <a:ext cx="0" cy="72904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659E5C0-0D8B-8EF2-B3BF-75AE78E01EE7}"/>
                  </a:ext>
                </a:extLst>
              </p:cNvPr>
              <p:cNvGrpSpPr/>
              <p:nvPr/>
            </p:nvGrpSpPr>
            <p:grpSpPr>
              <a:xfrm rot="10800000">
                <a:off x="5105400" y="5619695"/>
                <a:ext cx="2007140" cy="738776"/>
                <a:chOff x="5088619" y="924478"/>
                <a:chExt cx="2007140" cy="738776"/>
              </a:xfrm>
            </p:grpSpPr>
            <p:cxnSp>
              <p:nvCxnSpPr>
                <p:cNvPr id="33" name="Straight Arrow Connector 32">
                  <a:extLst>
                    <a:ext uri="{FF2B5EF4-FFF2-40B4-BE49-F238E27FC236}">
                      <a16:creationId xmlns:a16="http://schemas.microsoft.com/office/drawing/2014/main" id="{1254DD69-34DC-EDA6-2C04-E4D77550ED30}"/>
                    </a:ext>
                  </a:extLst>
                </p:cNvPr>
                <p:cNvCxnSpPr>
                  <a:cxnSpLocks/>
                </p:cNvCxnSpPr>
                <p:nvPr/>
              </p:nvCxnSpPr>
              <p:spPr>
                <a:xfrm flipV="1">
                  <a:off x="5088619" y="924478"/>
                  <a:ext cx="0" cy="72904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BD5DBCD-C179-681D-E328-375E2E52906F}"/>
                    </a:ext>
                  </a:extLst>
                </p:cNvPr>
                <p:cNvCxnSpPr>
                  <a:cxnSpLocks/>
                </p:cNvCxnSpPr>
                <p:nvPr/>
              </p:nvCxnSpPr>
              <p:spPr>
                <a:xfrm flipV="1">
                  <a:off x="6096000" y="924478"/>
                  <a:ext cx="0" cy="72904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48CD223-8876-C462-1307-D66986334D00}"/>
                    </a:ext>
                  </a:extLst>
                </p:cNvPr>
                <p:cNvCxnSpPr>
                  <a:cxnSpLocks/>
                </p:cNvCxnSpPr>
                <p:nvPr/>
              </p:nvCxnSpPr>
              <p:spPr>
                <a:xfrm flipV="1">
                  <a:off x="7095759" y="934205"/>
                  <a:ext cx="0" cy="72904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a:extLst>
                  <a:ext uri="{FF2B5EF4-FFF2-40B4-BE49-F238E27FC236}">
                    <a16:creationId xmlns:a16="http://schemas.microsoft.com/office/drawing/2014/main" id="{01252920-B61A-AD26-B223-587413004A69}"/>
                  </a:ext>
                </a:extLst>
              </p:cNvPr>
              <p:cNvCxnSpPr>
                <a:cxnSpLocks/>
              </p:cNvCxnSpPr>
              <p:nvPr/>
            </p:nvCxnSpPr>
            <p:spPr>
              <a:xfrm rot="5400000" flipH="1" flipV="1">
                <a:off x="3253901" y="3032137"/>
                <a:ext cx="0" cy="72904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2DE8714-7EF5-25B1-D224-5BF630BF2FAB}"/>
                  </a:ext>
                </a:extLst>
              </p:cNvPr>
              <p:cNvCxnSpPr>
                <a:cxnSpLocks/>
              </p:cNvCxnSpPr>
              <p:nvPr/>
            </p:nvCxnSpPr>
            <p:spPr>
              <a:xfrm rot="16200000" flipV="1">
                <a:off x="8737061" y="3032137"/>
                <a:ext cx="0" cy="729049"/>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E1DA7F9-02F9-96EE-3160-FB6B3FD87D6E}"/>
                  </a:ext>
                </a:extLst>
              </p:cNvPr>
              <p:cNvSpPr txBox="1"/>
              <p:nvPr/>
            </p:nvSpPr>
            <p:spPr>
              <a:xfrm>
                <a:off x="5604267" y="-966512"/>
                <a:ext cx="1001780" cy="1341305"/>
              </a:xfrm>
              <a:prstGeom prst="rect">
                <a:avLst/>
              </a:prstGeom>
              <a:noFill/>
            </p:spPr>
            <p:txBody>
              <a:bodyPr wrap="square" rtlCol="0">
                <a:spAutoFit/>
              </a:bodyPr>
              <a:lstStyle/>
              <a:p>
                <a:r>
                  <a:rPr lang="en-US" sz="3000" dirty="0"/>
                  <a:t>𝝈</a:t>
                </a:r>
              </a:p>
            </p:txBody>
          </p:sp>
          <p:sp>
            <p:nvSpPr>
              <p:cNvPr id="28" name="TextBox 27">
                <a:extLst>
                  <a:ext uri="{FF2B5EF4-FFF2-40B4-BE49-F238E27FC236}">
                    <a16:creationId xmlns:a16="http://schemas.microsoft.com/office/drawing/2014/main" id="{95482D31-5C27-A244-3271-EE216ECA979F}"/>
                  </a:ext>
                </a:extLst>
              </p:cNvPr>
              <p:cNvSpPr txBox="1"/>
              <p:nvPr/>
            </p:nvSpPr>
            <p:spPr>
              <a:xfrm>
                <a:off x="5581088" y="6348742"/>
                <a:ext cx="1055763" cy="1341305"/>
              </a:xfrm>
              <a:prstGeom prst="rect">
                <a:avLst/>
              </a:prstGeom>
              <a:noFill/>
            </p:spPr>
            <p:txBody>
              <a:bodyPr wrap="square" rtlCol="0">
                <a:spAutoFit/>
              </a:bodyPr>
              <a:lstStyle/>
              <a:p>
                <a:r>
                  <a:rPr lang="en-US" sz="3000" dirty="0"/>
                  <a:t>𝝈</a:t>
                </a:r>
              </a:p>
            </p:txBody>
          </p:sp>
          <p:sp>
            <p:nvSpPr>
              <p:cNvPr id="29" name="Freeform 28">
                <a:extLst>
                  <a:ext uri="{FF2B5EF4-FFF2-40B4-BE49-F238E27FC236}">
                    <a16:creationId xmlns:a16="http://schemas.microsoft.com/office/drawing/2014/main" id="{1EEF434F-5BE4-8271-E392-4FAFE2AEE04E}"/>
                  </a:ext>
                </a:extLst>
              </p:cNvPr>
              <p:cNvSpPr/>
              <p:nvPr/>
            </p:nvSpPr>
            <p:spPr>
              <a:xfrm>
                <a:off x="5038928" y="3618690"/>
                <a:ext cx="801554" cy="1264595"/>
              </a:xfrm>
              <a:custGeom>
                <a:avLst/>
                <a:gdLst>
                  <a:gd name="connsiteX0" fmla="*/ 0 w 801554"/>
                  <a:gd name="connsiteY0" fmla="*/ 0 h 1264595"/>
                  <a:gd name="connsiteX1" fmla="*/ 680936 w 801554"/>
                  <a:gd name="connsiteY1" fmla="*/ 418289 h 1264595"/>
                  <a:gd name="connsiteX2" fmla="*/ 797668 w 801554"/>
                  <a:gd name="connsiteY2" fmla="*/ 1264595 h 1264595"/>
                </a:gdLst>
                <a:ahLst/>
                <a:cxnLst>
                  <a:cxn ang="0">
                    <a:pos x="connsiteX0" y="connsiteY0"/>
                  </a:cxn>
                  <a:cxn ang="0">
                    <a:pos x="connsiteX1" y="connsiteY1"/>
                  </a:cxn>
                  <a:cxn ang="0">
                    <a:pos x="connsiteX2" y="connsiteY2"/>
                  </a:cxn>
                </a:cxnLst>
                <a:rect l="l" t="t" r="r" b="b"/>
                <a:pathLst>
                  <a:path w="801554" h="1264595">
                    <a:moveTo>
                      <a:pt x="0" y="0"/>
                    </a:moveTo>
                    <a:cubicBezTo>
                      <a:pt x="273995" y="103761"/>
                      <a:pt x="547991" y="207523"/>
                      <a:pt x="680936" y="418289"/>
                    </a:cubicBezTo>
                    <a:cubicBezTo>
                      <a:pt x="813881" y="629055"/>
                      <a:pt x="805774" y="946825"/>
                      <a:pt x="797668" y="1264595"/>
                    </a:cubicBezTo>
                  </a:path>
                </a:pathLst>
              </a:custGeom>
              <a:ln w="5715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30" name="Freeform 29">
                <a:extLst>
                  <a:ext uri="{FF2B5EF4-FFF2-40B4-BE49-F238E27FC236}">
                    <a16:creationId xmlns:a16="http://schemas.microsoft.com/office/drawing/2014/main" id="{C622757E-72B2-B82B-8140-DA58EAECACF2}"/>
                  </a:ext>
                </a:extLst>
              </p:cNvPr>
              <p:cNvSpPr/>
              <p:nvPr/>
            </p:nvSpPr>
            <p:spPr>
              <a:xfrm flipH="1">
                <a:off x="6365132" y="3618690"/>
                <a:ext cx="801554" cy="1264595"/>
              </a:xfrm>
              <a:custGeom>
                <a:avLst/>
                <a:gdLst>
                  <a:gd name="connsiteX0" fmla="*/ 0 w 801554"/>
                  <a:gd name="connsiteY0" fmla="*/ 0 h 1264595"/>
                  <a:gd name="connsiteX1" fmla="*/ 680936 w 801554"/>
                  <a:gd name="connsiteY1" fmla="*/ 418289 h 1264595"/>
                  <a:gd name="connsiteX2" fmla="*/ 797668 w 801554"/>
                  <a:gd name="connsiteY2" fmla="*/ 1264595 h 1264595"/>
                </a:gdLst>
                <a:ahLst/>
                <a:cxnLst>
                  <a:cxn ang="0">
                    <a:pos x="connsiteX0" y="connsiteY0"/>
                  </a:cxn>
                  <a:cxn ang="0">
                    <a:pos x="connsiteX1" y="connsiteY1"/>
                  </a:cxn>
                  <a:cxn ang="0">
                    <a:pos x="connsiteX2" y="connsiteY2"/>
                  </a:cxn>
                </a:cxnLst>
                <a:rect l="l" t="t" r="r" b="b"/>
                <a:pathLst>
                  <a:path w="801554" h="1264595">
                    <a:moveTo>
                      <a:pt x="0" y="0"/>
                    </a:moveTo>
                    <a:cubicBezTo>
                      <a:pt x="273995" y="103761"/>
                      <a:pt x="547991" y="207523"/>
                      <a:pt x="680936" y="418289"/>
                    </a:cubicBezTo>
                    <a:cubicBezTo>
                      <a:pt x="813881" y="629055"/>
                      <a:pt x="805774" y="946825"/>
                      <a:pt x="797668" y="1264595"/>
                    </a:cubicBezTo>
                  </a:path>
                </a:pathLst>
              </a:custGeom>
              <a:ln w="5715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1" name="Freeform 30">
                <a:extLst>
                  <a:ext uri="{FF2B5EF4-FFF2-40B4-BE49-F238E27FC236}">
                    <a16:creationId xmlns:a16="http://schemas.microsoft.com/office/drawing/2014/main" id="{3F3E160D-1AEE-48A8-1DBA-5DB556F3054D}"/>
                  </a:ext>
                </a:extLst>
              </p:cNvPr>
              <p:cNvSpPr/>
              <p:nvPr/>
            </p:nvSpPr>
            <p:spPr>
              <a:xfrm flipV="1">
                <a:off x="5038928" y="1864468"/>
                <a:ext cx="801554" cy="1264595"/>
              </a:xfrm>
              <a:custGeom>
                <a:avLst/>
                <a:gdLst>
                  <a:gd name="connsiteX0" fmla="*/ 0 w 801554"/>
                  <a:gd name="connsiteY0" fmla="*/ 0 h 1264595"/>
                  <a:gd name="connsiteX1" fmla="*/ 680936 w 801554"/>
                  <a:gd name="connsiteY1" fmla="*/ 418289 h 1264595"/>
                  <a:gd name="connsiteX2" fmla="*/ 797668 w 801554"/>
                  <a:gd name="connsiteY2" fmla="*/ 1264595 h 1264595"/>
                </a:gdLst>
                <a:ahLst/>
                <a:cxnLst>
                  <a:cxn ang="0">
                    <a:pos x="connsiteX0" y="connsiteY0"/>
                  </a:cxn>
                  <a:cxn ang="0">
                    <a:pos x="connsiteX1" y="connsiteY1"/>
                  </a:cxn>
                  <a:cxn ang="0">
                    <a:pos x="connsiteX2" y="connsiteY2"/>
                  </a:cxn>
                </a:cxnLst>
                <a:rect l="l" t="t" r="r" b="b"/>
                <a:pathLst>
                  <a:path w="801554" h="1264595">
                    <a:moveTo>
                      <a:pt x="0" y="0"/>
                    </a:moveTo>
                    <a:cubicBezTo>
                      <a:pt x="273995" y="103761"/>
                      <a:pt x="547991" y="207523"/>
                      <a:pt x="680936" y="418289"/>
                    </a:cubicBezTo>
                    <a:cubicBezTo>
                      <a:pt x="813881" y="629055"/>
                      <a:pt x="805774" y="946825"/>
                      <a:pt x="797668" y="1264595"/>
                    </a:cubicBezTo>
                  </a:path>
                </a:pathLst>
              </a:custGeom>
              <a:ln w="5715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32" name="Freeform 31">
                <a:extLst>
                  <a:ext uri="{FF2B5EF4-FFF2-40B4-BE49-F238E27FC236}">
                    <a16:creationId xmlns:a16="http://schemas.microsoft.com/office/drawing/2014/main" id="{1E63A761-AEB7-957D-5D29-11E9DF035543}"/>
                  </a:ext>
                </a:extLst>
              </p:cNvPr>
              <p:cNvSpPr/>
              <p:nvPr/>
            </p:nvSpPr>
            <p:spPr>
              <a:xfrm flipH="1" flipV="1">
                <a:off x="6365132" y="1864468"/>
                <a:ext cx="801554" cy="1264595"/>
              </a:xfrm>
              <a:custGeom>
                <a:avLst/>
                <a:gdLst>
                  <a:gd name="connsiteX0" fmla="*/ 0 w 801554"/>
                  <a:gd name="connsiteY0" fmla="*/ 0 h 1264595"/>
                  <a:gd name="connsiteX1" fmla="*/ 680936 w 801554"/>
                  <a:gd name="connsiteY1" fmla="*/ 418289 h 1264595"/>
                  <a:gd name="connsiteX2" fmla="*/ 797668 w 801554"/>
                  <a:gd name="connsiteY2" fmla="*/ 1264595 h 1264595"/>
                </a:gdLst>
                <a:ahLst/>
                <a:cxnLst>
                  <a:cxn ang="0">
                    <a:pos x="connsiteX0" y="connsiteY0"/>
                  </a:cxn>
                  <a:cxn ang="0">
                    <a:pos x="connsiteX1" y="connsiteY1"/>
                  </a:cxn>
                  <a:cxn ang="0">
                    <a:pos x="connsiteX2" y="connsiteY2"/>
                  </a:cxn>
                </a:cxnLst>
                <a:rect l="l" t="t" r="r" b="b"/>
                <a:pathLst>
                  <a:path w="801554" h="1264595">
                    <a:moveTo>
                      <a:pt x="0" y="0"/>
                    </a:moveTo>
                    <a:cubicBezTo>
                      <a:pt x="273995" y="103761"/>
                      <a:pt x="547991" y="207523"/>
                      <a:pt x="680936" y="418289"/>
                    </a:cubicBezTo>
                    <a:cubicBezTo>
                      <a:pt x="813881" y="629055"/>
                      <a:pt x="805774" y="946825"/>
                      <a:pt x="797668" y="1264595"/>
                    </a:cubicBezTo>
                  </a:path>
                </a:pathLst>
              </a:custGeom>
              <a:ln w="5715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cxnSp>
          <p:nvCxnSpPr>
            <p:cNvPr id="7" name="Straight Arrow Connector 6">
              <a:extLst>
                <a:ext uri="{FF2B5EF4-FFF2-40B4-BE49-F238E27FC236}">
                  <a16:creationId xmlns:a16="http://schemas.microsoft.com/office/drawing/2014/main" id="{07F68B64-DE18-C665-8BD1-BE87EE2854CD}"/>
                </a:ext>
              </a:extLst>
            </p:cNvPr>
            <p:cNvCxnSpPr>
              <a:cxnSpLocks/>
            </p:cNvCxnSpPr>
            <p:nvPr/>
          </p:nvCxnSpPr>
          <p:spPr>
            <a:xfrm flipH="1">
              <a:off x="9732545" y="1463254"/>
              <a:ext cx="266600"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1334758-98BA-7C63-7D40-2BEFC0AED7BB}"/>
                </a:ext>
              </a:extLst>
            </p:cNvPr>
            <p:cNvCxnSpPr>
              <a:cxnSpLocks/>
            </p:cNvCxnSpPr>
            <p:nvPr/>
          </p:nvCxnSpPr>
          <p:spPr>
            <a:xfrm flipH="1">
              <a:off x="9732545" y="2872001"/>
              <a:ext cx="266600"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3A3D2F4-34AF-907C-63EF-667D7C17A3BA}"/>
                </a:ext>
              </a:extLst>
            </p:cNvPr>
            <p:cNvCxnSpPr>
              <a:cxnSpLocks/>
            </p:cNvCxnSpPr>
            <p:nvPr/>
          </p:nvCxnSpPr>
          <p:spPr>
            <a:xfrm>
              <a:off x="9142683" y="2864921"/>
              <a:ext cx="266600"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AF80E9-3612-0C5D-095F-D8E4D261EFA9}"/>
                </a:ext>
              </a:extLst>
            </p:cNvPr>
            <p:cNvCxnSpPr>
              <a:cxnSpLocks/>
            </p:cNvCxnSpPr>
            <p:nvPr/>
          </p:nvCxnSpPr>
          <p:spPr>
            <a:xfrm>
              <a:off x="9142683" y="1463254"/>
              <a:ext cx="266600"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9B51891-CE95-8CA0-4560-0DAA7183D615}"/>
                </a:ext>
              </a:extLst>
            </p:cNvPr>
            <p:cNvCxnSpPr>
              <a:cxnSpLocks/>
            </p:cNvCxnSpPr>
            <p:nvPr/>
          </p:nvCxnSpPr>
          <p:spPr>
            <a:xfrm flipH="1" flipV="1">
              <a:off x="10071209" y="1558487"/>
              <a:ext cx="213506" cy="45182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106DCE2-C140-D608-9E0E-9620AB4AE33C}"/>
                </a:ext>
              </a:extLst>
            </p:cNvPr>
            <p:cNvCxnSpPr>
              <a:cxnSpLocks/>
            </p:cNvCxnSpPr>
            <p:nvPr/>
          </p:nvCxnSpPr>
          <p:spPr>
            <a:xfrm flipV="1">
              <a:off x="8854740" y="1558487"/>
              <a:ext cx="213506" cy="45182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86B5998-4A80-DFAC-4250-19D01BB21256}"/>
                </a:ext>
              </a:extLst>
            </p:cNvPr>
            <p:cNvCxnSpPr>
              <a:cxnSpLocks/>
            </p:cNvCxnSpPr>
            <p:nvPr/>
          </p:nvCxnSpPr>
          <p:spPr>
            <a:xfrm flipV="1">
              <a:off x="10081903" y="2304799"/>
              <a:ext cx="213506" cy="45182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1B4294-10B5-E54C-96C1-11275FBB6D73}"/>
                </a:ext>
              </a:extLst>
            </p:cNvPr>
            <p:cNvSpPr txBox="1"/>
            <p:nvPr/>
          </p:nvSpPr>
          <p:spPr>
            <a:xfrm>
              <a:off x="6483160" y="992532"/>
              <a:ext cx="2549813" cy="722256"/>
            </a:xfrm>
            <a:prstGeom prst="rect">
              <a:avLst/>
            </a:prstGeom>
            <a:noFill/>
          </p:spPr>
          <p:txBody>
            <a:bodyPr wrap="square" rtlCol="0">
              <a:spAutoFit/>
            </a:bodyPr>
            <a:lstStyle/>
            <a:p>
              <a:r>
                <a:rPr lang="en-US" sz="1400" b="1" dirty="0">
                  <a:solidFill>
                    <a:schemeClr val="accent2">
                      <a:lumMod val="75000"/>
                    </a:schemeClr>
                  </a:solidFill>
                </a:rPr>
                <a:t>Grain boundary</a:t>
              </a:r>
            </a:p>
            <a:p>
              <a:r>
                <a:rPr lang="en-US" sz="1400" b="1" dirty="0">
                  <a:solidFill>
                    <a:schemeClr val="accent2">
                      <a:lumMod val="75000"/>
                    </a:schemeClr>
                  </a:solidFill>
                </a:rPr>
                <a:t>self-diffusion </a:t>
              </a:r>
            </a:p>
          </p:txBody>
        </p:sp>
        <p:sp>
          <p:nvSpPr>
            <p:cNvPr id="15" name="TextBox 14">
              <a:extLst>
                <a:ext uri="{FF2B5EF4-FFF2-40B4-BE49-F238E27FC236}">
                  <a16:creationId xmlns:a16="http://schemas.microsoft.com/office/drawing/2014/main" id="{7EA76431-A70A-7490-239A-8BBA4DC9004C}"/>
                </a:ext>
              </a:extLst>
            </p:cNvPr>
            <p:cNvSpPr txBox="1"/>
            <p:nvPr/>
          </p:nvSpPr>
          <p:spPr>
            <a:xfrm>
              <a:off x="6894439" y="2744468"/>
              <a:ext cx="2146888" cy="722256"/>
            </a:xfrm>
            <a:prstGeom prst="rect">
              <a:avLst/>
            </a:prstGeom>
            <a:noFill/>
          </p:spPr>
          <p:txBody>
            <a:bodyPr wrap="square" rtlCol="0">
              <a:spAutoFit/>
            </a:bodyPr>
            <a:lstStyle/>
            <a:p>
              <a:r>
                <a:rPr lang="en-US" sz="1400" b="1" dirty="0">
                  <a:solidFill>
                    <a:schemeClr val="accent6">
                      <a:lumMod val="75000"/>
                    </a:schemeClr>
                  </a:solidFill>
                </a:rPr>
                <a:t>Bulk lattice</a:t>
              </a:r>
            </a:p>
            <a:p>
              <a:r>
                <a:rPr lang="en-US" sz="1400" b="1" dirty="0">
                  <a:solidFill>
                    <a:schemeClr val="accent6">
                      <a:lumMod val="75000"/>
                    </a:schemeClr>
                  </a:solidFill>
                </a:rPr>
                <a:t>self-diffusion </a:t>
              </a:r>
            </a:p>
          </p:txBody>
        </p:sp>
        <p:cxnSp>
          <p:nvCxnSpPr>
            <p:cNvPr id="16" name="Straight Arrow Connector 15">
              <a:extLst>
                <a:ext uri="{FF2B5EF4-FFF2-40B4-BE49-F238E27FC236}">
                  <a16:creationId xmlns:a16="http://schemas.microsoft.com/office/drawing/2014/main" id="{04CDF100-3A9E-855B-A5CE-1C184AF8FE17}"/>
                </a:ext>
              </a:extLst>
            </p:cNvPr>
            <p:cNvCxnSpPr>
              <a:cxnSpLocks/>
            </p:cNvCxnSpPr>
            <p:nvPr/>
          </p:nvCxnSpPr>
          <p:spPr>
            <a:xfrm flipV="1">
              <a:off x="8709381" y="2495188"/>
              <a:ext cx="617140" cy="487352"/>
            </a:xfrm>
            <a:prstGeom prst="straightConnector1">
              <a:avLst/>
            </a:prstGeom>
            <a:ln w="38100">
              <a:solidFill>
                <a:schemeClr val="accent6">
                  <a:lumMod val="75000"/>
                </a:schemeClr>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ADA5710D-973E-4F9A-2034-7E2720AE9786}"/>
                </a:ext>
              </a:extLst>
            </p:cNvPr>
            <p:cNvCxnSpPr>
              <a:cxnSpLocks/>
            </p:cNvCxnSpPr>
            <p:nvPr/>
          </p:nvCxnSpPr>
          <p:spPr>
            <a:xfrm>
              <a:off x="8296430" y="1463254"/>
              <a:ext cx="584216" cy="362440"/>
            </a:xfrm>
            <a:prstGeom prst="straightConnector1">
              <a:avLst/>
            </a:prstGeom>
            <a:ln w="38100">
              <a:solidFill>
                <a:schemeClr val="accent2">
                  <a:lumMod val="75000"/>
                </a:schemeClr>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78409397-01C4-60C2-32CD-89F824623F51}"/>
                </a:ext>
              </a:extLst>
            </p:cNvPr>
            <p:cNvCxnSpPr>
              <a:cxnSpLocks/>
            </p:cNvCxnSpPr>
            <p:nvPr/>
          </p:nvCxnSpPr>
          <p:spPr>
            <a:xfrm flipH="1" flipV="1">
              <a:off x="8849376" y="2303780"/>
              <a:ext cx="213506" cy="45182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228F36F-56CA-F309-902C-24F7E87F4C16}"/>
              </a:ext>
            </a:extLst>
          </p:cNvPr>
          <p:cNvGrpSpPr/>
          <p:nvPr/>
        </p:nvGrpSpPr>
        <p:grpSpPr>
          <a:xfrm>
            <a:off x="6652702" y="3671958"/>
            <a:ext cx="3871608" cy="2293316"/>
            <a:chOff x="7467600" y="3655247"/>
            <a:chExt cx="3871608" cy="2293316"/>
          </a:xfrm>
        </p:grpSpPr>
        <p:pic>
          <p:nvPicPr>
            <p:cNvPr id="39" name="Picture 38">
              <a:extLst>
                <a:ext uri="{FF2B5EF4-FFF2-40B4-BE49-F238E27FC236}">
                  <a16:creationId xmlns:a16="http://schemas.microsoft.com/office/drawing/2014/main" id="{15326F59-BE8A-F524-40C9-E30274DDF82F}"/>
                </a:ext>
              </a:extLst>
            </p:cNvPr>
            <p:cNvPicPr>
              <a:picLocks noChangeAspect="1"/>
            </p:cNvPicPr>
            <p:nvPr/>
          </p:nvPicPr>
          <p:blipFill>
            <a:blip r:embed="rId2"/>
            <a:srcRect l="339" t="6192" r="2656" b="2916"/>
            <a:stretch/>
          </p:blipFill>
          <p:spPr>
            <a:xfrm>
              <a:off x="7467600" y="3655247"/>
              <a:ext cx="3721936" cy="2293316"/>
            </a:xfrm>
            <a:prstGeom prst="rect">
              <a:avLst/>
            </a:prstGeom>
          </p:spPr>
        </p:pic>
        <p:cxnSp>
          <p:nvCxnSpPr>
            <p:cNvPr id="40" name="Straight Connector 39">
              <a:extLst>
                <a:ext uri="{FF2B5EF4-FFF2-40B4-BE49-F238E27FC236}">
                  <a16:creationId xmlns:a16="http://schemas.microsoft.com/office/drawing/2014/main" id="{5B05BCC3-569D-A976-A871-312627EBCB3A}"/>
                </a:ext>
              </a:extLst>
            </p:cNvPr>
            <p:cNvCxnSpPr>
              <a:cxnSpLocks/>
            </p:cNvCxnSpPr>
            <p:nvPr/>
          </p:nvCxnSpPr>
          <p:spPr>
            <a:xfrm>
              <a:off x="8190715" y="4083352"/>
              <a:ext cx="1336077" cy="57631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592D749-3B43-601F-D786-08CFB92D77A6}"/>
                </a:ext>
              </a:extLst>
            </p:cNvPr>
            <p:cNvCxnSpPr>
              <a:cxnSpLocks/>
            </p:cNvCxnSpPr>
            <p:nvPr/>
          </p:nvCxnSpPr>
          <p:spPr>
            <a:xfrm>
              <a:off x="8182528" y="5086464"/>
              <a:ext cx="1344264" cy="364603"/>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E145746-5B1C-52E7-8060-4706905E85C8}"/>
                </a:ext>
              </a:extLst>
            </p:cNvPr>
            <p:cNvSpPr txBox="1"/>
            <p:nvPr/>
          </p:nvSpPr>
          <p:spPr>
            <a:xfrm rot="862640">
              <a:off x="8266941" y="4970131"/>
              <a:ext cx="979863" cy="307777"/>
            </a:xfrm>
            <a:prstGeom prst="rect">
              <a:avLst/>
            </a:prstGeom>
            <a:noFill/>
          </p:spPr>
          <p:txBody>
            <a:bodyPr wrap="square" rtlCol="0">
              <a:spAutoFit/>
            </a:bodyPr>
            <a:lstStyle/>
            <a:p>
              <a:r>
                <a:rPr lang="en-US" sz="1400" dirty="0">
                  <a:solidFill>
                    <a:schemeClr val="accent6">
                      <a:lumMod val="75000"/>
                    </a:schemeClr>
                  </a:solidFill>
                </a:rPr>
                <a:t>Bulk creep</a:t>
              </a:r>
            </a:p>
          </p:txBody>
        </p:sp>
        <p:sp>
          <p:nvSpPr>
            <p:cNvPr id="43" name="TextBox 42">
              <a:extLst>
                <a:ext uri="{FF2B5EF4-FFF2-40B4-BE49-F238E27FC236}">
                  <a16:creationId xmlns:a16="http://schemas.microsoft.com/office/drawing/2014/main" id="{FE9A4AC4-266B-37BA-154D-838C0ACDAF2A}"/>
                </a:ext>
              </a:extLst>
            </p:cNvPr>
            <p:cNvSpPr txBox="1"/>
            <p:nvPr/>
          </p:nvSpPr>
          <p:spPr>
            <a:xfrm rot="1110658">
              <a:off x="9653937" y="4309255"/>
              <a:ext cx="1685271" cy="523220"/>
            </a:xfrm>
            <a:prstGeom prst="rect">
              <a:avLst/>
            </a:prstGeom>
            <a:noFill/>
          </p:spPr>
          <p:txBody>
            <a:bodyPr wrap="square" rtlCol="0">
              <a:spAutoFit/>
            </a:bodyPr>
            <a:lstStyle/>
            <a:p>
              <a:r>
                <a:rPr lang="en-US" sz="1400" dirty="0">
                  <a:solidFill>
                    <a:schemeClr val="accent2">
                      <a:lumMod val="75000"/>
                    </a:schemeClr>
                  </a:solidFill>
                </a:rPr>
                <a:t>Grain boundary creep</a:t>
              </a:r>
            </a:p>
          </p:txBody>
        </p:sp>
        <p:cxnSp>
          <p:nvCxnSpPr>
            <p:cNvPr id="44" name="Straight Connector 43">
              <a:extLst>
                <a:ext uri="{FF2B5EF4-FFF2-40B4-BE49-F238E27FC236}">
                  <a16:creationId xmlns:a16="http://schemas.microsoft.com/office/drawing/2014/main" id="{AE9B3289-0899-C8D8-DF41-3D12DDF4094A}"/>
                </a:ext>
              </a:extLst>
            </p:cNvPr>
            <p:cNvCxnSpPr>
              <a:cxnSpLocks/>
            </p:cNvCxnSpPr>
            <p:nvPr/>
          </p:nvCxnSpPr>
          <p:spPr>
            <a:xfrm>
              <a:off x="9744130" y="4078535"/>
              <a:ext cx="1343145" cy="30110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FF1E75D-B377-6797-2112-D0F32F9072A2}"/>
                </a:ext>
              </a:extLst>
            </p:cNvPr>
            <p:cNvCxnSpPr>
              <a:cxnSpLocks/>
            </p:cNvCxnSpPr>
            <p:nvPr/>
          </p:nvCxnSpPr>
          <p:spPr>
            <a:xfrm>
              <a:off x="9729311" y="5236865"/>
              <a:ext cx="1357964" cy="207464"/>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0432B27-44DF-7F98-69D7-9AD484E75E08}"/>
                  </a:ext>
                </a:extLst>
              </p:cNvPr>
              <p:cNvSpPr txBox="1"/>
              <p:nvPr/>
            </p:nvSpPr>
            <p:spPr>
              <a:xfrm>
                <a:off x="1234964" y="3341602"/>
                <a:ext cx="3871159" cy="6697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𝜀</m:t>
                          </m:r>
                        </m:e>
                      </m:acc>
                      <m:r>
                        <a:rPr lang="en-US" sz="2000" i="1" baseline="-25000">
                          <a:latin typeface="Cambria Math" panose="02040503050406030204" pitchFamily="18" charset="0"/>
                          <a:ea typeface="Cambria Math" panose="02040503050406030204" pitchFamily="18" charset="0"/>
                        </a:rPr>
                        <m:t>𝐶𝑜𝑏𝑙𝑒</m:t>
                      </m:r>
                      <m:r>
                        <a:rPr lang="en-US" sz="2000" i="1" baseline="-25000">
                          <a:latin typeface="Cambria Math" panose="02040503050406030204" pitchFamily="18" charset="0"/>
                          <a:ea typeface="Cambria Math" panose="02040503050406030204" pitchFamily="18" charset="0"/>
                        </a:rPr>
                        <m:t>,</m:t>
                      </m:r>
                      <m:r>
                        <a:rPr lang="en-US" sz="2000" i="1" baseline="-25000">
                          <a:latin typeface="Cambria Math" panose="02040503050406030204" pitchFamily="18" charset="0"/>
                          <a:ea typeface="Cambria Math" panose="02040503050406030204" pitchFamily="18" charset="0"/>
                        </a:rPr>
                        <m:t>𝑥</m:t>
                      </m:r>
                      <m:r>
                        <a:rPr lang="en-US" sz="2000" i="1">
                          <a:latin typeface="Cambria Math" panose="02040503050406030204" pitchFamily="18" charset="0"/>
                          <a:ea typeface="Cambria Math" panose="02040503050406030204" pitchFamily="18" charset="0"/>
                        </a:rPr>
                        <m:t>= </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42</m:t>
                          </m:r>
                          <m:d>
                            <m:dPr>
                              <m:begChr m:val="|"/>
                              <m:endChr m:val="|"/>
                              <m:ctrlPr>
                                <a:rPr lang="en-US" sz="2000" i="1">
                                  <a:latin typeface="Cambria Math" panose="02040503050406030204" pitchFamily="18" charset="0"/>
                                  <a:ea typeface="Cambria Math" panose="02040503050406030204" pitchFamily="18" charset="0"/>
                                </a:rPr>
                              </m:ctrlPr>
                            </m:dPr>
                            <m:e>
                              <m:sSubSup>
                                <m:sSubSupPr>
                                  <m:ctrlPr>
                                    <a:rPr lang="en-US" sz="2000" i="1">
                                      <a:latin typeface="Cambria Math" panose="02040503050406030204" pitchFamily="18" charset="0"/>
                                      <a:ea typeface="Cambria Math" panose="02040503050406030204" pitchFamily="18" charset="0"/>
                                    </a:rPr>
                                  </m:ctrlPr>
                                </m:sSubSupPr>
                                <m:e>
                                  <m:r>
                                    <m:rPr>
                                      <m:sty m:val="p"/>
                                    </m:rPr>
                                    <a:rPr lang="el-GR" sz="2000" i="1">
                                      <a:latin typeface="Cambria Math" panose="02040503050406030204" pitchFamily="18" charset="0"/>
                                      <a:ea typeface="Cambria Math" panose="02040503050406030204" pitchFamily="18" charset="0"/>
                                    </a:rPr>
                                    <m:t>Ω</m:t>
                                  </m:r>
                                </m:e>
                                <m:sub>
                                  <m:r>
                                    <a:rPr lang="en-US" sz="2000" i="1">
                                      <a:latin typeface="Cambria Math" panose="02040503050406030204" pitchFamily="18" charset="0"/>
                                      <a:ea typeface="Cambria Math" panose="02040503050406030204" pitchFamily="18" charset="0"/>
                                    </a:rPr>
                                    <m:t>𝑥</m:t>
                                  </m:r>
                                </m:sub>
                                <m:sup>
                                  <m:r>
                                    <a:rPr lang="en-US" sz="2000" i="1">
                                      <a:latin typeface="Cambria Math" panose="02040503050406030204" pitchFamily="18" charset="0"/>
                                      <a:ea typeface="Cambria Math" panose="02040503050406030204" pitchFamily="18" charset="0"/>
                                    </a:rPr>
                                    <m:t>𝐺𝐵</m:t>
                                  </m:r>
                                </m:sup>
                              </m:sSubSup>
                            </m:e>
                          </m:d>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𝐷</m:t>
                              </m:r>
                            </m:e>
                            <m:sub>
                              <m:r>
                                <a:rPr lang="en-US" sz="2000" i="1">
                                  <a:latin typeface="Cambria Math" panose="02040503050406030204" pitchFamily="18" charset="0"/>
                                  <a:ea typeface="Cambria Math" panose="02040503050406030204" pitchFamily="18" charset="0"/>
                                </a:rPr>
                                <m:t>𝑥</m:t>
                              </m:r>
                            </m:sub>
                            <m:sup>
                              <m:r>
                                <a:rPr lang="en-US" sz="2000" i="1">
                                  <a:latin typeface="Cambria Math" panose="02040503050406030204" pitchFamily="18" charset="0"/>
                                  <a:ea typeface="Cambria Math" panose="02040503050406030204" pitchFamily="18" charset="0"/>
                                </a:rPr>
                                <m:t>𝐺𝐵</m:t>
                              </m:r>
                            </m:sup>
                          </m:sSubSup>
                          <m:r>
                            <a:rPr lang="en-US" sz="2000" i="1">
                              <a:latin typeface="Cambria Math" panose="02040503050406030204" pitchFamily="18" charset="0"/>
                              <a:ea typeface="Cambria Math" panose="02040503050406030204" pitchFamily="18" charset="0"/>
                            </a:rPr>
                            <m:t> [</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𝑥</m:t>
                              </m:r>
                            </m:e>
                            <m:sup>
                              <m:r>
                                <a:rPr lang="en-US" sz="2000" i="1">
                                  <a:latin typeface="Cambria Math" panose="02040503050406030204" pitchFamily="18" charset="0"/>
                                  <a:ea typeface="Cambria Math" panose="02040503050406030204" pitchFamily="18" charset="0"/>
                                </a:rPr>
                                <m:t>𝐺𝐵</m:t>
                              </m:r>
                            </m:sup>
                          </m:s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𝜋𝛿</m:t>
                          </m:r>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𝑘</m:t>
                              </m:r>
                            </m:e>
                            <m:sub>
                              <m:r>
                                <a:rPr lang="en-US" sz="2000" i="1">
                                  <a:latin typeface="Cambria Math" panose="02040503050406030204" pitchFamily="18" charset="0"/>
                                  <a:ea typeface="Cambria Math" panose="02040503050406030204" pitchFamily="18" charset="0"/>
                                </a:rPr>
                                <m:t>𝐵</m:t>
                              </m:r>
                            </m:sub>
                          </m:sSub>
                          <m:r>
                            <a:rPr lang="en-US" sz="2000" i="1">
                              <a:latin typeface="Cambria Math" panose="02040503050406030204" pitchFamily="18" charset="0"/>
                              <a:ea typeface="Cambria Math" panose="02040503050406030204" pitchFamily="18" charset="0"/>
                            </a:rPr>
                            <m:t>𝑇</m:t>
                          </m:r>
                          <m:sSup>
                            <m:sSupPr>
                              <m:ctrlPr>
                                <a:rPr lang="en-US" sz="2000" i="1" smtClean="0">
                                  <a:solidFill>
                                    <a:srgbClr val="C00000"/>
                                  </a:solidFill>
                                  <a:latin typeface="Cambria Math" panose="02040503050406030204" pitchFamily="18" charset="0"/>
                                  <a:ea typeface="Cambria Math" panose="02040503050406030204" pitchFamily="18" charset="0"/>
                                </a:rPr>
                              </m:ctrlPr>
                            </m:sSupPr>
                            <m:e>
                              <m:r>
                                <a:rPr lang="en-US" sz="2000" i="1">
                                  <a:solidFill>
                                    <a:srgbClr val="C00000"/>
                                  </a:solidFill>
                                  <a:latin typeface="Cambria Math" panose="02040503050406030204" pitchFamily="18" charset="0"/>
                                  <a:ea typeface="Cambria Math" panose="02040503050406030204" pitchFamily="18" charset="0"/>
                                </a:rPr>
                                <m:t>𝐺</m:t>
                              </m:r>
                            </m:e>
                            <m:sup>
                              <m:r>
                                <a:rPr lang="en-US" sz="2000" i="1">
                                  <a:solidFill>
                                    <a:srgbClr val="C00000"/>
                                  </a:solidFill>
                                  <a:latin typeface="Cambria Math" panose="02040503050406030204" pitchFamily="18" charset="0"/>
                                  <a:ea typeface="Cambria Math" panose="02040503050406030204" pitchFamily="18" charset="0"/>
                                </a:rPr>
                                <m:t>3</m:t>
                              </m:r>
                            </m:sup>
                          </m:sSup>
                        </m:den>
                      </m:f>
                      <m:r>
                        <a:rPr lang="en-US" sz="2000" i="1">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ea typeface="Cambria Math" panose="02040503050406030204" pitchFamily="18" charset="0"/>
                            </a:rPr>
                            <m:t>𝑣</m:t>
                          </m:r>
                        </m:sub>
                      </m:sSub>
                    </m:oMath>
                  </m:oMathPara>
                </a14:m>
                <a:endParaRPr lang="en-US" sz="2000" dirty="0"/>
              </a:p>
            </p:txBody>
          </p:sp>
        </mc:Choice>
        <mc:Fallback xmlns="">
          <p:sp>
            <p:nvSpPr>
              <p:cNvPr id="46" name="TextBox 45">
                <a:extLst>
                  <a:ext uri="{FF2B5EF4-FFF2-40B4-BE49-F238E27FC236}">
                    <a16:creationId xmlns:a16="http://schemas.microsoft.com/office/drawing/2014/main" id="{F0432B27-44DF-7F98-69D7-9AD484E75E08}"/>
                  </a:ext>
                </a:extLst>
              </p:cNvPr>
              <p:cNvSpPr txBox="1">
                <a:spLocks noRot="1" noChangeAspect="1" noMove="1" noResize="1" noEditPoints="1" noAdjustHandles="1" noChangeArrowheads="1" noChangeShapeType="1" noTextEdit="1"/>
              </p:cNvSpPr>
              <p:nvPr/>
            </p:nvSpPr>
            <p:spPr>
              <a:xfrm>
                <a:off x="1234964" y="3341602"/>
                <a:ext cx="3871159" cy="669799"/>
              </a:xfrm>
              <a:prstGeom prst="rect">
                <a:avLst/>
              </a:prstGeom>
              <a:blipFill>
                <a:blip r:embed="rId3"/>
                <a:stretch>
                  <a:fillRect t="-1887" b="-9434"/>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49C7CAD6-D821-7F27-778D-B1547C58FFF4}"/>
              </a:ext>
            </a:extLst>
          </p:cNvPr>
          <p:cNvSpPr txBox="1"/>
          <p:nvPr/>
        </p:nvSpPr>
        <p:spPr>
          <a:xfrm>
            <a:off x="1125709" y="4358420"/>
            <a:ext cx="4089668" cy="1323439"/>
          </a:xfrm>
          <a:prstGeom prst="rect">
            <a:avLst/>
          </a:prstGeom>
          <a:noFill/>
          <a:ln>
            <a:noFill/>
          </a:ln>
        </p:spPr>
        <p:txBody>
          <a:bodyPr wrap="square" rtlCol="0">
            <a:spAutoFit/>
          </a:bodyPr>
          <a:lstStyle/>
          <a:p>
            <a:r>
              <a:rPr lang="en-US" sz="2000" b="1" dirty="0">
                <a:solidFill>
                  <a:srgbClr val="C00000"/>
                </a:solidFill>
              </a:rPr>
              <a:t>Grain size dependence</a:t>
            </a:r>
          </a:p>
          <a:p>
            <a:pPr marL="285750" indent="-285750">
              <a:buFont typeface="Arial" panose="020B0604020202020204" pitchFamily="34" charset="0"/>
              <a:buChar char="•"/>
            </a:pPr>
            <a:r>
              <a:rPr lang="en-US" sz="2000" dirty="0">
                <a:solidFill>
                  <a:srgbClr val="595959"/>
                </a:solidFill>
              </a:rPr>
              <a:t>Doped UO</a:t>
            </a:r>
            <a:r>
              <a:rPr lang="en-US" sz="2000" baseline="-25000" dirty="0">
                <a:solidFill>
                  <a:srgbClr val="595959"/>
                </a:solidFill>
              </a:rPr>
              <a:t>2 </a:t>
            </a:r>
            <a:r>
              <a:rPr lang="en-US" sz="2000" dirty="0">
                <a:solidFill>
                  <a:srgbClr val="595959"/>
                </a:solidFill>
              </a:rPr>
              <a:t>(larger grains)</a:t>
            </a:r>
            <a:endParaRPr lang="en-US" sz="2000" baseline="-25000" dirty="0">
              <a:solidFill>
                <a:srgbClr val="595959"/>
              </a:solidFill>
            </a:endParaRPr>
          </a:p>
          <a:p>
            <a:pPr marL="285750" indent="-285750">
              <a:buFont typeface="Arial" panose="020B0604020202020204" pitchFamily="34" charset="0"/>
              <a:buChar char="•"/>
            </a:pPr>
            <a:r>
              <a:rPr lang="en-US" sz="2000" dirty="0">
                <a:solidFill>
                  <a:srgbClr val="595959"/>
                </a:solidFill>
              </a:rPr>
              <a:t>Different regions in the fuel pellet</a:t>
            </a:r>
          </a:p>
        </p:txBody>
      </p:sp>
      <p:sp>
        <p:nvSpPr>
          <p:cNvPr id="48" name="Rectangle 47">
            <a:extLst>
              <a:ext uri="{FF2B5EF4-FFF2-40B4-BE49-F238E27FC236}">
                <a16:creationId xmlns:a16="http://schemas.microsoft.com/office/drawing/2014/main" id="{19AF64E7-F1A9-9E0E-6B23-981B218F2D5E}"/>
              </a:ext>
            </a:extLst>
          </p:cNvPr>
          <p:cNvSpPr/>
          <p:nvPr/>
        </p:nvSpPr>
        <p:spPr>
          <a:xfrm>
            <a:off x="6096000" y="914400"/>
            <a:ext cx="5083878" cy="551085"/>
          </a:xfrm>
          <a:prstGeom prst="rect">
            <a:avLst/>
          </a:prstGeom>
          <a:solidFill>
            <a:srgbClr val="0030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chemeClr val="bg1"/>
                </a:solidFill>
              </a:rPr>
              <a:t>Creep mechanistic model</a:t>
            </a:r>
            <a:endParaRPr lang="en-US" b="1" baseline="-25000" dirty="0">
              <a:solidFill>
                <a:schemeClr val="bg1"/>
              </a:solidFill>
            </a:endParaRPr>
          </a:p>
        </p:txBody>
      </p:sp>
    </p:spTree>
    <p:extLst>
      <p:ext uri="{BB962C8B-B14F-4D97-AF65-F5344CB8AC3E}">
        <p14:creationId xmlns:p14="http://schemas.microsoft.com/office/powerpoint/2010/main" val="4238054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99249-E084-AC41-2AE8-848038D128B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1FA06D6-1024-1082-4486-90E8A68D2100}"/>
              </a:ext>
            </a:extLst>
          </p:cNvPr>
          <p:cNvSpPr/>
          <p:nvPr/>
        </p:nvSpPr>
        <p:spPr>
          <a:xfrm>
            <a:off x="7162800" y="977115"/>
            <a:ext cx="4419600" cy="2782045"/>
          </a:xfrm>
          <a:prstGeom prst="rect">
            <a:avLst/>
          </a:prstGeom>
          <a:solidFill>
            <a:schemeClr val="bg1"/>
          </a:solidFill>
          <a:ln>
            <a:solidFill>
              <a:srgbClr val="003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F9D5F1-60A8-BF97-DFBF-96A8A29A06F3}"/>
              </a:ext>
            </a:extLst>
          </p:cNvPr>
          <p:cNvSpPr/>
          <p:nvPr/>
        </p:nvSpPr>
        <p:spPr>
          <a:xfrm>
            <a:off x="116903" y="977115"/>
            <a:ext cx="6354189" cy="2782045"/>
          </a:xfrm>
          <a:prstGeom prst="rect">
            <a:avLst/>
          </a:prstGeom>
          <a:solidFill>
            <a:schemeClr val="bg1"/>
          </a:solidFill>
          <a:ln>
            <a:solidFill>
              <a:srgbClr val="003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6EB67C-0B7A-0A8C-9550-F0BE983578EA}"/>
              </a:ext>
            </a:extLst>
          </p:cNvPr>
          <p:cNvSpPr>
            <a:spLocks noGrp="1"/>
          </p:cNvSpPr>
          <p:nvPr>
            <p:ph type="title"/>
          </p:nvPr>
        </p:nvSpPr>
        <p:spPr>
          <a:xfrm>
            <a:off x="8466" y="30956"/>
            <a:ext cx="12183533" cy="1188244"/>
          </a:xfrm>
        </p:spPr>
        <p:txBody>
          <a:bodyPr/>
          <a:lstStyle/>
          <a:p>
            <a:r>
              <a:rPr lang="en-US" sz="2800" dirty="0">
                <a:latin typeface="STIX Two Text"/>
                <a:ea typeface="ヒラギノ角ゴ Pro W3"/>
              </a:rPr>
              <a:t>Doped UO</a:t>
            </a:r>
            <a:r>
              <a:rPr lang="en-US" sz="2800" baseline="-25000" dirty="0">
                <a:latin typeface="STIX Two Text"/>
                <a:ea typeface="ヒラギノ角ゴ Pro W3"/>
              </a:rPr>
              <a:t>2</a:t>
            </a:r>
            <a:r>
              <a:rPr lang="en-US" sz="2800" dirty="0">
                <a:latin typeface="STIX Two Text"/>
                <a:ea typeface="ヒラギノ角ゴ Pro W3"/>
              </a:rPr>
              <a:t> – impact of dopants on mechanistic model</a:t>
            </a:r>
            <a:endParaRPr lang="en-US" sz="2800" i="0" dirty="0">
              <a:solidFill>
                <a:schemeClr val="tx1"/>
              </a:solidFill>
              <a:latin typeface="+mn-lt"/>
            </a:endParaRPr>
          </a:p>
        </p:txBody>
      </p:sp>
      <p:sp>
        <p:nvSpPr>
          <p:cNvPr id="3" name="Text Placeholder 3">
            <a:extLst>
              <a:ext uri="{FF2B5EF4-FFF2-40B4-BE49-F238E27FC236}">
                <a16:creationId xmlns:a16="http://schemas.microsoft.com/office/drawing/2014/main" id="{C65F692A-CE71-5ECA-D805-717154781C0F}"/>
              </a:ext>
            </a:extLst>
          </p:cNvPr>
          <p:cNvSpPr txBox="1">
            <a:spLocks/>
          </p:cNvSpPr>
          <p:nvPr/>
        </p:nvSpPr>
        <p:spPr>
          <a:xfrm>
            <a:off x="171575" y="786806"/>
            <a:ext cx="5276193" cy="890016"/>
          </a:xfrm>
        </p:spPr>
        <p:txBody>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solidFill>
                <a:schemeClr val="tx1"/>
              </a:solidFill>
            </a:endParaRPr>
          </a:p>
        </p:txBody>
      </p:sp>
      <p:pic>
        <p:nvPicPr>
          <p:cNvPr id="50" name="Picture 49">
            <a:extLst>
              <a:ext uri="{FF2B5EF4-FFF2-40B4-BE49-F238E27FC236}">
                <a16:creationId xmlns:a16="http://schemas.microsoft.com/office/drawing/2014/main" id="{0A69CCB8-FB21-7A1B-AAD5-7AD25A2B460F}"/>
              </a:ext>
            </a:extLst>
          </p:cNvPr>
          <p:cNvPicPr>
            <a:picLocks noChangeAspect="1"/>
          </p:cNvPicPr>
          <p:nvPr/>
        </p:nvPicPr>
        <p:blipFill>
          <a:blip r:embed="rId2"/>
          <a:srcRect l="5736" r="5368"/>
          <a:stretch/>
        </p:blipFill>
        <p:spPr>
          <a:xfrm>
            <a:off x="825903" y="1356401"/>
            <a:ext cx="5276193" cy="2317785"/>
          </a:xfrm>
          <a:prstGeom prst="rect">
            <a:avLst/>
          </a:prstGeom>
        </p:spPr>
      </p:pic>
      <p:pic>
        <p:nvPicPr>
          <p:cNvPr id="51" name="Picture 50">
            <a:extLst>
              <a:ext uri="{FF2B5EF4-FFF2-40B4-BE49-F238E27FC236}">
                <a16:creationId xmlns:a16="http://schemas.microsoft.com/office/drawing/2014/main" id="{0B386B95-9FD7-451F-43BC-382807470A23}"/>
              </a:ext>
            </a:extLst>
          </p:cNvPr>
          <p:cNvPicPr>
            <a:picLocks noChangeAspect="1"/>
          </p:cNvPicPr>
          <p:nvPr/>
        </p:nvPicPr>
        <p:blipFill>
          <a:blip r:embed="rId3"/>
          <a:srcRect l="10519" t="4893" r="12636" b="1477"/>
          <a:stretch/>
        </p:blipFill>
        <p:spPr>
          <a:xfrm>
            <a:off x="8458200" y="1460138"/>
            <a:ext cx="2020420" cy="1999920"/>
          </a:xfrm>
          <a:prstGeom prst="rect">
            <a:avLst/>
          </a:prstGeom>
        </p:spPr>
      </p:pic>
      <p:sp>
        <p:nvSpPr>
          <p:cNvPr id="52" name="TextBox 51">
            <a:extLst>
              <a:ext uri="{FF2B5EF4-FFF2-40B4-BE49-F238E27FC236}">
                <a16:creationId xmlns:a16="http://schemas.microsoft.com/office/drawing/2014/main" id="{F77B31AD-3FC1-5E44-CFAA-EFF7A6E2F139}"/>
              </a:ext>
            </a:extLst>
          </p:cNvPr>
          <p:cNvSpPr txBox="1"/>
          <p:nvPr/>
        </p:nvSpPr>
        <p:spPr>
          <a:xfrm>
            <a:off x="8680605" y="2859029"/>
            <a:ext cx="1098556" cy="461665"/>
          </a:xfrm>
          <a:prstGeom prst="rect">
            <a:avLst/>
          </a:prstGeom>
          <a:noFill/>
        </p:spPr>
        <p:txBody>
          <a:bodyPr wrap="square">
            <a:spAutoFit/>
          </a:bodyPr>
          <a:lstStyle/>
          <a:p>
            <a:r>
              <a:rPr lang="en-US" sz="1200" dirty="0">
                <a:ea typeface="Times New Roman" panose="02020603050405020304" pitchFamily="18" charset="0"/>
              </a:rPr>
              <a:t>1800 K </a:t>
            </a:r>
          </a:p>
          <a:p>
            <a:r>
              <a:rPr lang="en-US" sz="1200" dirty="0">
                <a:ea typeface="Times New Roman" panose="02020603050405020304" pitchFamily="18" charset="0"/>
              </a:rPr>
              <a:t>20 MPa</a:t>
            </a:r>
            <a:r>
              <a:rPr lang="en-US" sz="1200" dirty="0"/>
              <a:t> </a:t>
            </a:r>
          </a:p>
        </p:txBody>
      </p:sp>
      <p:sp>
        <p:nvSpPr>
          <p:cNvPr id="54" name="TextBox 53">
            <a:extLst>
              <a:ext uri="{FF2B5EF4-FFF2-40B4-BE49-F238E27FC236}">
                <a16:creationId xmlns:a16="http://schemas.microsoft.com/office/drawing/2014/main" id="{2A1DC487-76E0-5398-1183-406D06C55E17}"/>
              </a:ext>
            </a:extLst>
          </p:cNvPr>
          <p:cNvSpPr txBox="1"/>
          <p:nvPr/>
        </p:nvSpPr>
        <p:spPr>
          <a:xfrm>
            <a:off x="9408838" y="1753647"/>
            <a:ext cx="950801" cy="338554"/>
          </a:xfrm>
          <a:prstGeom prst="rect">
            <a:avLst/>
          </a:prstGeom>
          <a:noFill/>
        </p:spPr>
        <p:txBody>
          <a:bodyPr wrap="square">
            <a:spAutoFit/>
          </a:bodyPr>
          <a:lstStyle/>
          <a:p>
            <a:r>
              <a:rPr lang="en-US" sz="1600" dirty="0">
                <a:ea typeface="Times New Roman" panose="02020603050405020304" pitchFamily="18" charset="0"/>
              </a:rPr>
              <a:t>Doped</a:t>
            </a:r>
          </a:p>
        </p:txBody>
      </p:sp>
      <p:sp>
        <p:nvSpPr>
          <p:cNvPr id="55" name="TextBox 54">
            <a:extLst>
              <a:ext uri="{FF2B5EF4-FFF2-40B4-BE49-F238E27FC236}">
                <a16:creationId xmlns:a16="http://schemas.microsoft.com/office/drawing/2014/main" id="{C0A2F9B8-9EAC-FC4A-46CA-344F6EB9C9B3}"/>
              </a:ext>
            </a:extLst>
          </p:cNvPr>
          <p:cNvSpPr txBox="1"/>
          <p:nvPr/>
        </p:nvSpPr>
        <p:spPr>
          <a:xfrm>
            <a:off x="8664680" y="2498551"/>
            <a:ext cx="1098556" cy="338554"/>
          </a:xfrm>
          <a:prstGeom prst="rect">
            <a:avLst/>
          </a:prstGeom>
          <a:noFill/>
        </p:spPr>
        <p:txBody>
          <a:bodyPr wrap="square">
            <a:spAutoFit/>
          </a:bodyPr>
          <a:lstStyle/>
          <a:p>
            <a:r>
              <a:rPr lang="en-US" sz="1600" dirty="0">
                <a:ea typeface="Times New Roman" panose="02020603050405020304" pitchFamily="18" charset="0"/>
              </a:rPr>
              <a:t>Undoped</a:t>
            </a:r>
          </a:p>
        </p:txBody>
      </p:sp>
      <p:cxnSp>
        <p:nvCxnSpPr>
          <p:cNvPr id="56" name="Straight Arrow Connector 55">
            <a:extLst>
              <a:ext uri="{FF2B5EF4-FFF2-40B4-BE49-F238E27FC236}">
                <a16:creationId xmlns:a16="http://schemas.microsoft.com/office/drawing/2014/main" id="{A8751DE8-3FC0-1D5C-7C3E-2C1A13F592A2}"/>
              </a:ext>
            </a:extLst>
          </p:cNvPr>
          <p:cNvCxnSpPr>
            <a:cxnSpLocks/>
          </p:cNvCxnSpPr>
          <p:nvPr/>
        </p:nvCxnSpPr>
        <p:spPr>
          <a:xfrm flipH="1">
            <a:off x="9559112" y="2095837"/>
            <a:ext cx="223383" cy="17426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7DF293C-E198-C3A9-7896-0C8E7E0AB987}"/>
              </a:ext>
            </a:extLst>
          </p:cNvPr>
          <p:cNvCxnSpPr>
            <a:cxnSpLocks/>
          </p:cNvCxnSpPr>
          <p:nvPr/>
        </p:nvCxnSpPr>
        <p:spPr>
          <a:xfrm flipV="1">
            <a:off x="9006880" y="2257988"/>
            <a:ext cx="229291" cy="24679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855CE55-0A3F-783F-1570-F92F2B60D587}"/>
              </a:ext>
            </a:extLst>
          </p:cNvPr>
          <p:cNvSpPr txBox="1"/>
          <p:nvPr/>
        </p:nvSpPr>
        <p:spPr>
          <a:xfrm>
            <a:off x="171575" y="4260763"/>
            <a:ext cx="6354188" cy="1477328"/>
          </a:xfrm>
          <a:prstGeom prst="rect">
            <a:avLst/>
          </a:prstGeom>
          <a:noFill/>
        </p:spPr>
        <p:txBody>
          <a:bodyPr wrap="square">
            <a:spAutoFit/>
          </a:bodyPr>
          <a:lstStyle/>
          <a:p>
            <a:pPr marL="285750" indent="-285750">
              <a:buClr>
                <a:schemeClr val="tx1"/>
              </a:buClr>
              <a:buFont typeface="Arial" panose="020B0604020202020204" pitchFamily="34" charset="0"/>
              <a:buChar char="•"/>
            </a:pPr>
            <a:r>
              <a:rPr lang="en-US" dirty="0">
                <a:solidFill>
                  <a:srgbClr val="595959"/>
                </a:solidFill>
              </a:rPr>
              <a:t>Cr accommodated as interstitials – positive charge</a:t>
            </a:r>
          </a:p>
          <a:p>
            <a:pPr marL="742950" lvl="1" indent="-285750">
              <a:buClr>
                <a:schemeClr val="tx1"/>
              </a:buClr>
              <a:buFont typeface="Arial" panose="020B0604020202020204" pitchFamily="34" charset="0"/>
              <a:buChar char="•"/>
            </a:pPr>
            <a:r>
              <a:rPr lang="en-US" dirty="0">
                <a:solidFill>
                  <a:srgbClr val="595959"/>
                </a:solidFill>
              </a:rPr>
              <a:t>Uranium vacancy concentration goes up slightly</a:t>
            </a:r>
          </a:p>
          <a:p>
            <a:pPr marL="742950" lvl="1" indent="-285750">
              <a:buClr>
                <a:schemeClr val="tx1"/>
              </a:buClr>
              <a:buFont typeface="Arial" panose="020B0604020202020204" pitchFamily="34" charset="0"/>
              <a:buChar char="•"/>
            </a:pPr>
            <a:r>
              <a:rPr lang="en-US" dirty="0">
                <a:solidFill>
                  <a:srgbClr val="595959"/>
                </a:solidFill>
              </a:rPr>
              <a:t>Can </a:t>
            </a:r>
            <a:r>
              <a:rPr lang="en-US" b="1" dirty="0">
                <a:solidFill>
                  <a:srgbClr val="595959"/>
                </a:solidFill>
              </a:rPr>
              <a:t>impact:</a:t>
            </a:r>
          </a:p>
          <a:p>
            <a:pPr marL="1200150" lvl="2" indent="-285750">
              <a:buClr>
                <a:schemeClr val="tx1"/>
              </a:buClr>
              <a:buFont typeface="Arial" panose="020B0604020202020204" pitchFamily="34" charset="0"/>
              <a:buChar char="•"/>
            </a:pPr>
            <a:r>
              <a:rPr lang="en-US" b="1" dirty="0">
                <a:solidFill>
                  <a:srgbClr val="595959"/>
                </a:solidFill>
              </a:rPr>
              <a:t>Creep rates</a:t>
            </a:r>
          </a:p>
          <a:p>
            <a:pPr marL="1200150" lvl="2" indent="-285750">
              <a:buClr>
                <a:schemeClr val="tx1"/>
              </a:buClr>
              <a:buFont typeface="Arial" panose="020B0604020202020204" pitchFamily="34" charset="0"/>
              <a:buChar char="•"/>
            </a:pPr>
            <a:r>
              <a:rPr lang="en-US" b="1" dirty="0">
                <a:solidFill>
                  <a:srgbClr val="595959"/>
                </a:solidFill>
              </a:rPr>
              <a:t>Grain growth</a:t>
            </a:r>
          </a:p>
        </p:txBody>
      </p:sp>
      <p:sp>
        <p:nvSpPr>
          <p:cNvPr id="12" name="TextBox 11">
            <a:extLst>
              <a:ext uri="{FF2B5EF4-FFF2-40B4-BE49-F238E27FC236}">
                <a16:creationId xmlns:a16="http://schemas.microsoft.com/office/drawing/2014/main" id="{98D6E901-005C-83BE-ABCF-1F7726AC03B8}"/>
              </a:ext>
            </a:extLst>
          </p:cNvPr>
          <p:cNvSpPr txBox="1"/>
          <p:nvPr/>
        </p:nvSpPr>
        <p:spPr>
          <a:xfrm>
            <a:off x="7200900" y="4091486"/>
            <a:ext cx="4419600" cy="1815882"/>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rgbClr val="595959"/>
                </a:solidFill>
                <a:ea typeface="Times New Roman" panose="02020603050405020304" pitchFamily="18" charset="0"/>
              </a:rPr>
              <a:t>Slight enhancement of creep rates </a:t>
            </a:r>
            <a:r>
              <a:rPr lang="en-US" sz="1600" dirty="0">
                <a:solidFill>
                  <a:srgbClr val="595959"/>
                </a:solidFill>
                <a:ea typeface="Times New Roman" panose="02020603050405020304" pitchFamily="18" charset="0"/>
              </a:rPr>
              <a:t>for a given grain size when Cr dopants are added to the GB.</a:t>
            </a:r>
            <a:endParaRPr lang="en-US" sz="1600" dirty="0">
              <a:solidFill>
                <a:srgbClr val="595959"/>
              </a:solidFill>
            </a:endParaRPr>
          </a:p>
          <a:p>
            <a:pPr marL="285750" indent="-285750">
              <a:buFont typeface="Arial" panose="020B0604020202020204" pitchFamily="34" charset="0"/>
              <a:buChar char="•"/>
            </a:pPr>
            <a:r>
              <a:rPr lang="en-US" sz="1600" b="1" dirty="0">
                <a:solidFill>
                  <a:srgbClr val="595959"/>
                </a:solidFill>
              </a:rPr>
              <a:t>Not enough of an impact to describe enhanced creep seen in doped UO</a:t>
            </a:r>
            <a:r>
              <a:rPr lang="en-US" sz="1600" b="1" baseline="-25000" dirty="0">
                <a:solidFill>
                  <a:srgbClr val="595959"/>
                </a:solidFill>
              </a:rPr>
              <a:t>2</a:t>
            </a:r>
          </a:p>
          <a:p>
            <a:pPr marL="285750" indent="-285750">
              <a:buFont typeface="Arial" panose="020B0604020202020204" pitchFamily="34" charset="0"/>
              <a:buChar char="•"/>
            </a:pPr>
            <a:r>
              <a:rPr lang="en-US" sz="1600" dirty="0">
                <a:solidFill>
                  <a:srgbClr val="595959"/>
                </a:solidFill>
              </a:rPr>
              <a:t>Working on </a:t>
            </a:r>
            <a:r>
              <a:rPr lang="en-US" sz="1600" b="1" dirty="0">
                <a:solidFill>
                  <a:srgbClr val="595959"/>
                </a:solidFill>
              </a:rPr>
              <a:t>other mechanisms</a:t>
            </a:r>
            <a:r>
              <a:rPr lang="en-US" sz="1600" dirty="0">
                <a:solidFill>
                  <a:srgbClr val="595959"/>
                </a:solidFill>
              </a:rPr>
              <a:t>, e.g. </a:t>
            </a:r>
            <a:r>
              <a:rPr lang="en-US" sz="1600" b="1" dirty="0">
                <a:solidFill>
                  <a:srgbClr val="595959"/>
                </a:solidFill>
              </a:rPr>
              <a:t>dislocation limited climb </a:t>
            </a:r>
          </a:p>
        </p:txBody>
      </p:sp>
      <p:sp>
        <p:nvSpPr>
          <p:cNvPr id="7" name="Rectangle 6">
            <a:extLst>
              <a:ext uri="{FF2B5EF4-FFF2-40B4-BE49-F238E27FC236}">
                <a16:creationId xmlns:a16="http://schemas.microsoft.com/office/drawing/2014/main" id="{195AA939-474D-C8E9-4059-BADD8316EC77}"/>
              </a:ext>
            </a:extLst>
          </p:cNvPr>
          <p:cNvSpPr/>
          <p:nvPr/>
        </p:nvSpPr>
        <p:spPr>
          <a:xfrm>
            <a:off x="116903" y="956085"/>
            <a:ext cx="6354188" cy="396550"/>
          </a:xfrm>
          <a:prstGeom prst="rect">
            <a:avLst/>
          </a:prstGeom>
          <a:solidFill>
            <a:srgbClr val="0030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chemeClr val="bg1"/>
                </a:solidFill>
              </a:rPr>
              <a:t>Uranium vacancy concentration</a:t>
            </a:r>
            <a:endParaRPr lang="en-US" b="1" baseline="-25000" dirty="0">
              <a:solidFill>
                <a:schemeClr val="bg1"/>
              </a:solidFill>
            </a:endParaRPr>
          </a:p>
        </p:txBody>
      </p:sp>
      <p:sp>
        <p:nvSpPr>
          <p:cNvPr id="10" name="Rectangle 9">
            <a:extLst>
              <a:ext uri="{FF2B5EF4-FFF2-40B4-BE49-F238E27FC236}">
                <a16:creationId xmlns:a16="http://schemas.microsoft.com/office/drawing/2014/main" id="{69E52032-0DEB-7B4A-FBCC-158D8EC83BE5}"/>
              </a:ext>
            </a:extLst>
          </p:cNvPr>
          <p:cNvSpPr/>
          <p:nvPr/>
        </p:nvSpPr>
        <p:spPr>
          <a:xfrm>
            <a:off x="7162799" y="956085"/>
            <a:ext cx="4419600" cy="396550"/>
          </a:xfrm>
          <a:prstGeom prst="rect">
            <a:avLst/>
          </a:prstGeom>
          <a:solidFill>
            <a:srgbClr val="0030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chemeClr val="bg1"/>
                </a:solidFill>
              </a:rPr>
              <a:t>Creep rates</a:t>
            </a:r>
            <a:endParaRPr lang="en-US" b="1" baseline="-25000" dirty="0">
              <a:solidFill>
                <a:schemeClr val="bg1"/>
              </a:solidFill>
            </a:endParaRPr>
          </a:p>
        </p:txBody>
      </p:sp>
      <p:sp>
        <p:nvSpPr>
          <p:cNvPr id="14" name="Rectangle 13">
            <a:extLst>
              <a:ext uri="{FF2B5EF4-FFF2-40B4-BE49-F238E27FC236}">
                <a16:creationId xmlns:a16="http://schemas.microsoft.com/office/drawing/2014/main" id="{183AB941-82EE-61A0-BABF-9675BE5FCE1E}"/>
              </a:ext>
            </a:extLst>
          </p:cNvPr>
          <p:cNvSpPr/>
          <p:nvPr/>
        </p:nvSpPr>
        <p:spPr>
          <a:xfrm>
            <a:off x="8319832" y="1481169"/>
            <a:ext cx="211729" cy="1999919"/>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7606481-DEAF-AA39-C74C-A727A5B825DE}"/>
              </a:ext>
            </a:extLst>
          </p:cNvPr>
          <p:cNvSpPr txBox="1"/>
          <p:nvPr/>
        </p:nvSpPr>
        <p:spPr>
          <a:xfrm rot="16200000">
            <a:off x="7023131" y="2278034"/>
            <a:ext cx="2684034" cy="406188"/>
          </a:xfrm>
          <a:prstGeom prst="rect">
            <a:avLst/>
          </a:prstGeom>
          <a:noFill/>
        </p:spPr>
        <p:txBody>
          <a:bodyPr wrap="square" rtlCol="0">
            <a:spAutoFit/>
          </a:bodyPr>
          <a:lstStyle/>
          <a:p>
            <a:pPr algn="ctr"/>
            <a:r>
              <a:rPr lang="en-US" sz="2000" dirty="0"/>
              <a:t>Creep rates (s</a:t>
            </a:r>
            <a:r>
              <a:rPr lang="en-US" sz="2000" baseline="30000" dirty="0"/>
              <a:t>-1</a:t>
            </a:r>
            <a:r>
              <a:rPr lang="en-US" sz="2000" dirty="0"/>
              <a:t>)</a:t>
            </a:r>
            <a:endParaRPr lang="en-US" sz="2000" baseline="-25000" dirty="0"/>
          </a:p>
        </p:txBody>
      </p:sp>
      <p:sp>
        <p:nvSpPr>
          <p:cNvPr id="15" name="Rectangle 14">
            <a:extLst>
              <a:ext uri="{FF2B5EF4-FFF2-40B4-BE49-F238E27FC236}">
                <a16:creationId xmlns:a16="http://schemas.microsoft.com/office/drawing/2014/main" id="{6C0CBD20-424C-EBED-B940-9EE6107007EB}"/>
              </a:ext>
            </a:extLst>
          </p:cNvPr>
          <p:cNvSpPr/>
          <p:nvPr/>
        </p:nvSpPr>
        <p:spPr>
          <a:xfrm rot="5400000">
            <a:off x="9562912" y="2417853"/>
            <a:ext cx="111474" cy="1999919"/>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89D6094-9387-A928-7432-1DA87F02E8AF}"/>
              </a:ext>
            </a:extLst>
          </p:cNvPr>
          <p:cNvSpPr txBox="1"/>
          <p:nvPr/>
        </p:nvSpPr>
        <p:spPr>
          <a:xfrm>
            <a:off x="8126393" y="3371334"/>
            <a:ext cx="2684034" cy="406188"/>
          </a:xfrm>
          <a:prstGeom prst="rect">
            <a:avLst/>
          </a:prstGeom>
          <a:noFill/>
        </p:spPr>
        <p:txBody>
          <a:bodyPr wrap="square" rtlCol="0">
            <a:spAutoFit/>
          </a:bodyPr>
          <a:lstStyle/>
          <a:p>
            <a:pPr algn="ctr"/>
            <a:r>
              <a:rPr lang="en-US" sz="2000" dirty="0"/>
              <a:t>Grain size (µm)</a:t>
            </a:r>
            <a:endParaRPr lang="en-US" sz="2000" baseline="-25000" dirty="0"/>
          </a:p>
        </p:txBody>
      </p:sp>
    </p:spTree>
    <p:extLst>
      <p:ext uri="{BB962C8B-B14F-4D97-AF65-F5344CB8AC3E}">
        <p14:creationId xmlns:p14="http://schemas.microsoft.com/office/powerpoint/2010/main" val="240962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2BEE1-86FA-2A47-816F-A2C0CF597B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F7AD5B-FF82-85AF-4C63-92A316D05123}"/>
              </a:ext>
            </a:extLst>
          </p:cNvPr>
          <p:cNvSpPr>
            <a:spLocks noGrp="1"/>
          </p:cNvSpPr>
          <p:nvPr>
            <p:ph type="title"/>
          </p:nvPr>
        </p:nvSpPr>
        <p:spPr>
          <a:xfrm>
            <a:off x="152400" y="0"/>
            <a:ext cx="5585298" cy="578644"/>
          </a:xfrm>
        </p:spPr>
        <p:txBody>
          <a:bodyPr/>
          <a:lstStyle/>
          <a:p>
            <a:r>
              <a:rPr lang="en-US" sz="2800" dirty="0">
                <a:latin typeface="STIX Two Text"/>
                <a:ea typeface="ヒラギノ角ゴ Pro W3"/>
              </a:rPr>
              <a:t>UO</a:t>
            </a:r>
            <a:r>
              <a:rPr lang="en-US" sz="2800" baseline="-25000" dirty="0">
                <a:latin typeface="STIX Two Text"/>
                <a:ea typeface="ヒラギノ角ゴ Pro W3"/>
              </a:rPr>
              <a:t>2</a:t>
            </a:r>
            <a:r>
              <a:rPr lang="en-US" sz="2800" dirty="0">
                <a:latin typeface="STIX Two Text"/>
                <a:ea typeface="ヒラギノ角ゴ Pro W3"/>
              </a:rPr>
              <a:t> uncertainty quantification</a:t>
            </a:r>
            <a:endParaRPr lang="en-US" sz="2800" i="0" dirty="0">
              <a:solidFill>
                <a:schemeClr val="tx1"/>
              </a:solidFill>
              <a:latin typeface="+mj-lt"/>
            </a:endParaRPr>
          </a:p>
        </p:txBody>
      </p:sp>
      <p:sp>
        <p:nvSpPr>
          <p:cNvPr id="4" name="Content Placeholder 2">
            <a:extLst>
              <a:ext uri="{FF2B5EF4-FFF2-40B4-BE49-F238E27FC236}">
                <a16:creationId xmlns:a16="http://schemas.microsoft.com/office/drawing/2014/main" id="{C49DCF39-B321-CDAA-E63C-B8F678409E5F}"/>
              </a:ext>
            </a:extLst>
          </p:cNvPr>
          <p:cNvSpPr txBox="1">
            <a:spLocks/>
          </p:cNvSpPr>
          <p:nvPr/>
        </p:nvSpPr>
        <p:spPr>
          <a:xfrm>
            <a:off x="799583" y="4438382"/>
            <a:ext cx="6532449" cy="1670482"/>
          </a:xfrm>
          <a:prstGeom prst="rect">
            <a:avLst/>
          </a:prstGeom>
        </p:spPr>
        <p:txBody>
          <a:bodyPr vert="horz" lIns="0" tIns="0" rIns="0" bIns="0" rtlCol="0">
            <a:noAutofit/>
          </a:bodyPr>
          <a:lstStyle>
            <a:lvl1pPr marL="230188" indent="-222250" algn="l" defTabSz="685800" rtl="0" eaLnBrk="1" latinLnBrk="0" hangingPunct="1">
              <a:lnSpc>
                <a:spcPct val="100000"/>
              </a:lnSpc>
              <a:spcBef>
                <a:spcPts val="0"/>
              </a:spcBef>
              <a:buFont typeface="Arial" panose="020B0604020202020204" pitchFamily="34" charset="0"/>
              <a:buChar char="•"/>
              <a:tabLst/>
              <a:defRPr sz="1800" b="0" i="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0990" indent="-380990">
              <a:spcBef>
                <a:spcPts val="533"/>
              </a:spcBef>
            </a:pPr>
            <a:r>
              <a:rPr lang="en-US" sz="1867" dirty="0">
                <a:solidFill>
                  <a:srgbClr val="595959"/>
                </a:solidFill>
              </a:rPr>
              <a:t>Bayesian calibration of model against existing data</a:t>
            </a:r>
          </a:p>
          <a:p>
            <a:pPr marL="687899" lvl="1" indent="-380990">
              <a:spcBef>
                <a:spcPts val="533"/>
              </a:spcBef>
            </a:pPr>
            <a:r>
              <a:rPr lang="en-US" b="1" dirty="0">
                <a:solidFill>
                  <a:srgbClr val="595959"/>
                </a:solidFill>
              </a:rPr>
              <a:t>Creep, thermodynamics, diffusivity </a:t>
            </a:r>
            <a:r>
              <a:rPr lang="en-US" dirty="0">
                <a:solidFill>
                  <a:srgbClr val="595959"/>
                </a:solidFill>
              </a:rPr>
              <a:t>etc.</a:t>
            </a:r>
          </a:p>
          <a:p>
            <a:pPr marL="380990" indent="-380990">
              <a:spcBef>
                <a:spcPts val="533"/>
              </a:spcBef>
            </a:pPr>
            <a:r>
              <a:rPr lang="en-US" sz="1867" dirty="0">
                <a:solidFill>
                  <a:srgbClr val="595959"/>
                </a:solidFill>
              </a:rPr>
              <a:t>Enables more accurate prediction of properties as a function of chemistry</a:t>
            </a:r>
          </a:p>
          <a:p>
            <a:pPr marL="380990" indent="-380990">
              <a:spcBef>
                <a:spcPts val="533"/>
              </a:spcBef>
            </a:pPr>
            <a:r>
              <a:rPr lang="en-US" sz="1867" dirty="0">
                <a:solidFill>
                  <a:srgbClr val="595959"/>
                </a:solidFill>
              </a:rPr>
              <a:t>Separate effects tests can reduce overall uncertainty</a:t>
            </a:r>
          </a:p>
        </p:txBody>
      </p:sp>
      <p:pic>
        <p:nvPicPr>
          <p:cNvPr id="5" name="Picture 4">
            <a:extLst>
              <a:ext uri="{FF2B5EF4-FFF2-40B4-BE49-F238E27FC236}">
                <a16:creationId xmlns:a16="http://schemas.microsoft.com/office/drawing/2014/main" id="{D0344832-7E80-8754-AA22-29454BC07C3F}"/>
              </a:ext>
            </a:extLst>
          </p:cNvPr>
          <p:cNvPicPr>
            <a:picLocks noChangeAspect="1"/>
          </p:cNvPicPr>
          <p:nvPr/>
        </p:nvPicPr>
        <p:blipFill>
          <a:blip r:embed="rId2"/>
          <a:stretch>
            <a:fillRect/>
          </a:stretch>
        </p:blipFill>
        <p:spPr>
          <a:xfrm>
            <a:off x="8078861" y="976796"/>
            <a:ext cx="3440869" cy="5195404"/>
          </a:xfrm>
          <a:prstGeom prst="rect">
            <a:avLst/>
          </a:prstGeom>
        </p:spPr>
      </p:pic>
      <p:grpSp>
        <p:nvGrpSpPr>
          <p:cNvPr id="9" name="Group 8">
            <a:extLst>
              <a:ext uri="{FF2B5EF4-FFF2-40B4-BE49-F238E27FC236}">
                <a16:creationId xmlns:a16="http://schemas.microsoft.com/office/drawing/2014/main" id="{C35672B1-F381-1372-0D53-1E36912D31F3}"/>
              </a:ext>
            </a:extLst>
          </p:cNvPr>
          <p:cNvGrpSpPr/>
          <p:nvPr/>
        </p:nvGrpSpPr>
        <p:grpSpPr>
          <a:xfrm>
            <a:off x="799583" y="935653"/>
            <a:ext cx="6436101" cy="3111046"/>
            <a:chOff x="3635657" y="1677911"/>
            <a:chExt cx="7684839" cy="3714653"/>
          </a:xfrm>
        </p:grpSpPr>
        <p:grpSp>
          <p:nvGrpSpPr>
            <p:cNvPr id="10" name="Group 9">
              <a:extLst>
                <a:ext uri="{FF2B5EF4-FFF2-40B4-BE49-F238E27FC236}">
                  <a16:creationId xmlns:a16="http://schemas.microsoft.com/office/drawing/2014/main" id="{5DF37177-EF31-A65C-1521-324DFDCBAB93}"/>
                </a:ext>
              </a:extLst>
            </p:cNvPr>
            <p:cNvGrpSpPr/>
            <p:nvPr/>
          </p:nvGrpSpPr>
          <p:grpSpPr>
            <a:xfrm>
              <a:off x="4632871" y="1683262"/>
              <a:ext cx="4168229" cy="3709302"/>
              <a:chOff x="6560731" y="1869185"/>
              <a:chExt cx="4168229" cy="3709302"/>
            </a:xfrm>
          </p:grpSpPr>
          <p:grpSp>
            <p:nvGrpSpPr>
              <p:cNvPr id="18" name="Group 17">
                <a:extLst>
                  <a:ext uri="{FF2B5EF4-FFF2-40B4-BE49-F238E27FC236}">
                    <a16:creationId xmlns:a16="http://schemas.microsoft.com/office/drawing/2014/main" id="{A0B20FA2-B005-D754-A69D-2EBAEF9253D2}"/>
                  </a:ext>
                </a:extLst>
              </p:cNvPr>
              <p:cNvGrpSpPr/>
              <p:nvPr/>
            </p:nvGrpSpPr>
            <p:grpSpPr>
              <a:xfrm>
                <a:off x="6560731" y="1869185"/>
                <a:ext cx="2642302" cy="3709302"/>
                <a:chOff x="6560731" y="1869185"/>
                <a:chExt cx="2642302" cy="3709302"/>
              </a:xfrm>
            </p:grpSpPr>
            <p:grpSp>
              <p:nvGrpSpPr>
                <p:cNvPr id="21" name="Group 20">
                  <a:extLst>
                    <a:ext uri="{FF2B5EF4-FFF2-40B4-BE49-F238E27FC236}">
                      <a16:creationId xmlns:a16="http://schemas.microsoft.com/office/drawing/2014/main" id="{EE3722BE-7CA8-1E65-D9FA-26A5BB1A0926}"/>
                    </a:ext>
                  </a:extLst>
                </p:cNvPr>
                <p:cNvGrpSpPr/>
                <p:nvPr/>
              </p:nvGrpSpPr>
              <p:grpSpPr>
                <a:xfrm>
                  <a:off x="6560731" y="1869185"/>
                  <a:ext cx="777329" cy="3709302"/>
                  <a:chOff x="8038714" y="1356226"/>
                  <a:chExt cx="777329" cy="3709302"/>
                </a:xfrm>
              </p:grpSpPr>
              <p:sp>
                <p:nvSpPr>
                  <p:cNvPr id="31" name="Oval 30">
                    <a:extLst>
                      <a:ext uri="{FF2B5EF4-FFF2-40B4-BE49-F238E27FC236}">
                        <a16:creationId xmlns:a16="http://schemas.microsoft.com/office/drawing/2014/main" id="{AB79D9F7-A952-E254-1424-6D1D2B4826A5}"/>
                      </a:ext>
                    </a:extLst>
                  </p:cNvPr>
                  <p:cNvSpPr>
                    <a:spLocks/>
                  </p:cNvSpPr>
                  <p:nvPr/>
                </p:nvSpPr>
                <p:spPr>
                  <a:xfrm>
                    <a:off x="8038714" y="2393584"/>
                    <a:ext cx="777329" cy="777329"/>
                  </a:xfrm>
                  <a:prstGeom prst="ellipse">
                    <a:avLst/>
                  </a:prstGeom>
                  <a:noFill/>
                  <a:ln w="57150">
                    <a:solidFill>
                      <a:srgbClr val="5668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7E6B64C-0285-B2CE-D5BD-D88195C70430}"/>
                      </a:ext>
                    </a:extLst>
                  </p:cNvPr>
                  <p:cNvSpPr>
                    <a:spLocks/>
                  </p:cNvSpPr>
                  <p:nvPr/>
                </p:nvSpPr>
                <p:spPr>
                  <a:xfrm>
                    <a:off x="8038714" y="3329349"/>
                    <a:ext cx="777329" cy="777329"/>
                  </a:xfrm>
                  <a:prstGeom prst="ellipse">
                    <a:avLst/>
                  </a:prstGeom>
                  <a:noFill/>
                  <a:ln w="57150">
                    <a:solidFill>
                      <a:srgbClr val="5668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1CE08E9-6901-8A6F-1091-BCE079047C2C}"/>
                      </a:ext>
                    </a:extLst>
                  </p:cNvPr>
                  <p:cNvSpPr>
                    <a:spLocks/>
                  </p:cNvSpPr>
                  <p:nvPr/>
                </p:nvSpPr>
                <p:spPr>
                  <a:xfrm>
                    <a:off x="8038714" y="4288199"/>
                    <a:ext cx="777329" cy="777329"/>
                  </a:xfrm>
                  <a:prstGeom prst="ellipse">
                    <a:avLst/>
                  </a:prstGeom>
                  <a:noFill/>
                  <a:ln w="57150">
                    <a:solidFill>
                      <a:srgbClr val="5668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0AAA777-1B39-38ED-D320-3F443AAE82F3}"/>
                      </a:ext>
                    </a:extLst>
                  </p:cNvPr>
                  <p:cNvSpPr>
                    <a:spLocks/>
                  </p:cNvSpPr>
                  <p:nvPr/>
                </p:nvSpPr>
                <p:spPr>
                  <a:xfrm>
                    <a:off x="8038714" y="1356226"/>
                    <a:ext cx="777329" cy="777329"/>
                  </a:xfrm>
                  <a:prstGeom prst="ellipse">
                    <a:avLst/>
                  </a:prstGeom>
                  <a:noFill/>
                  <a:ln w="57150">
                    <a:solidFill>
                      <a:srgbClr val="5668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2" name="Down Arrow 21">
                  <a:extLst>
                    <a:ext uri="{FF2B5EF4-FFF2-40B4-BE49-F238E27FC236}">
                      <a16:creationId xmlns:a16="http://schemas.microsoft.com/office/drawing/2014/main" id="{59ECD377-7588-BCEE-EF4C-1CCD4A178369}"/>
                    </a:ext>
                  </a:extLst>
                </p:cNvPr>
                <p:cNvSpPr/>
                <p:nvPr/>
              </p:nvSpPr>
              <p:spPr>
                <a:xfrm rot="16200000">
                  <a:off x="8596985" y="2378947"/>
                  <a:ext cx="333964" cy="821033"/>
                </a:xfrm>
                <a:prstGeom prst="downArrow">
                  <a:avLst>
                    <a:gd name="adj1" fmla="val 50000"/>
                    <a:gd name="adj2" fmla="val 43271"/>
                  </a:avLst>
                </a:prstGeom>
                <a:solidFill>
                  <a:srgbClr val="56688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2DE3602-8895-87AE-997A-DBF528083AA9}"/>
                    </a:ext>
                  </a:extLst>
                </p:cNvPr>
                <p:cNvSpPr/>
                <p:nvPr/>
              </p:nvSpPr>
              <p:spPr>
                <a:xfrm flipV="1">
                  <a:off x="7330260" y="2259990"/>
                  <a:ext cx="1051740" cy="45722"/>
                </a:xfrm>
                <a:prstGeom prst="rect">
                  <a:avLst/>
                </a:prstGeom>
                <a:solidFill>
                  <a:srgbClr val="566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0BF01AF-E7DF-618F-7DE8-EBFF166877C6}"/>
                    </a:ext>
                  </a:extLst>
                </p:cNvPr>
                <p:cNvSpPr/>
                <p:nvPr/>
              </p:nvSpPr>
              <p:spPr>
                <a:xfrm rot="5400000">
                  <a:off x="7833270" y="2760861"/>
                  <a:ext cx="1051740" cy="45719"/>
                </a:xfrm>
                <a:prstGeom prst="rect">
                  <a:avLst/>
                </a:prstGeom>
                <a:solidFill>
                  <a:srgbClr val="566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ADA3EE0-8609-62F0-8E8E-2641953C100E}"/>
                    </a:ext>
                  </a:extLst>
                </p:cNvPr>
                <p:cNvSpPr/>
                <p:nvPr/>
              </p:nvSpPr>
              <p:spPr>
                <a:xfrm>
                  <a:off x="7330260" y="3268165"/>
                  <a:ext cx="1051740" cy="45719"/>
                </a:xfrm>
                <a:prstGeom prst="rect">
                  <a:avLst/>
                </a:prstGeom>
                <a:solidFill>
                  <a:srgbClr val="566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A870C4C-9A27-0220-6CFF-A11D591635F8}"/>
                    </a:ext>
                  </a:extLst>
                </p:cNvPr>
                <p:cNvSpPr/>
                <p:nvPr/>
              </p:nvSpPr>
              <p:spPr>
                <a:xfrm>
                  <a:off x="7307400" y="4230973"/>
                  <a:ext cx="1051740" cy="45719"/>
                </a:xfrm>
                <a:prstGeom prst="rect">
                  <a:avLst/>
                </a:prstGeom>
                <a:solidFill>
                  <a:srgbClr val="566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D791180-B321-CB93-317E-1283B8AF85B6}"/>
                    </a:ext>
                  </a:extLst>
                </p:cNvPr>
                <p:cNvSpPr/>
                <p:nvPr/>
              </p:nvSpPr>
              <p:spPr>
                <a:xfrm>
                  <a:off x="7318454" y="5189823"/>
                  <a:ext cx="1051740" cy="45719"/>
                </a:xfrm>
                <a:prstGeom prst="rect">
                  <a:avLst/>
                </a:prstGeom>
                <a:solidFill>
                  <a:srgbClr val="566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EDE7599-5CE9-1B70-0CBD-DC47103D27F2}"/>
                    </a:ext>
                  </a:extLst>
                </p:cNvPr>
                <p:cNvSpPr/>
                <p:nvPr/>
              </p:nvSpPr>
              <p:spPr>
                <a:xfrm rot="5400000">
                  <a:off x="7833269" y="3772082"/>
                  <a:ext cx="1051740" cy="45719"/>
                </a:xfrm>
                <a:prstGeom prst="rect">
                  <a:avLst/>
                </a:prstGeom>
                <a:solidFill>
                  <a:srgbClr val="566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6C2E977-C318-E4F6-DB52-970CB32A7238}"/>
                    </a:ext>
                  </a:extLst>
                </p:cNvPr>
                <p:cNvSpPr/>
                <p:nvPr/>
              </p:nvSpPr>
              <p:spPr>
                <a:xfrm rot="5400000">
                  <a:off x="7833267" y="4691321"/>
                  <a:ext cx="1051740" cy="45719"/>
                </a:xfrm>
                <a:prstGeom prst="rect">
                  <a:avLst/>
                </a:prstGeom>
                <a:solidFill>
                  <a:srgbClr val="566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Down Arrow 29">
                  <a:extLst>
                    <a:ext uri="{FF2B5EF4-FFF2-40B4-BE49-F238E27FC236}">
                      <a16:creationId xmlns:a16="http://schemas.microsoft.com/office/drawing/2014/main" id="{A7AFB122-4463-BE69-0F47-E1E24F31D2B7}"/>
                    </a:ext>
                  </a:extLst>
                </p:cNvPr>
                <p:cNvSpPr/>
                <p:nvPr/>
              </p:nvSpPr>
              <p:spPr>
                <a:xfrm rot="16200000">
                  <a:off x="8625534" y="4369913"/>
                  <a:ext cx="333964" cy="821035"/>
                </a:xfrm>
                <a:prstGeom prst="downArrow">
                  <a:avLst>
                    <a:gd name="adj1" fmla="val 50000"/>
                    <a:gd name="adj2" fmla="val 43271"/>
                  </a:avLst>
                </a:prstGeom>
                <a:solidFill>
                  <a:srgbClr val="56688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ounded Rectangle 18">
                <a:extLst>
                  <a:ext uri="{FF2B5EF4-FFF2-40B4-BE49-F238E27FC236}">
                    <a16:creationId xmlns:a16="http://schemas.microsoft.com/office/drawing/2014/main" id="{341F1282-FEBB-569A-140F-1B4B655576BD}"/>
                  </a:ext>
                </a:extLst>
              </p:cNvPr>
              <p:cNvSpPr/>
              <p:nvPr/>
            </p:nvSpPr>
            <p:spPr>
              <a:xfrm>
                <a:off x="9220200" y="2460878"/>
                <a:ext cx="1508760" cy="645684"/>
              </a:xfrm>
              <a:prstGeom prst="roundRect">
                <a:avLst/>
              </a:prstGeom>
              <a:solidFill>
                <a:srgbClr val="56688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Model</a:t>
                </a:r>
              </a:p>
            </p:txBody>
          </p:sp>
          <p:sp>
            <p:nvSpPr>
              <p:cNvPr id="20" name="Rounded Rectangle 19">
                <a:extLst>
                  <a:ext uri="{FF2B5EF4-FFF2-40B4-BE49-F238E27FC236}">
                    <a16:creationId xmlns:a16="http://schemas.microsoft.com/office/drawing/2014/main" id="{103607A2-5E89-86A4-7122-F0ACBE2D1962}"/>
                  </a:ext>
                </a:extLst>
              </p:cNvPr>
              <p:cNvSpPr/>
              <p:nvPr/>
            </p:nvSpPr>
            <p:spPr>
              <a:xfrm>
                <a:off x="9220200" y="4411324"/>
                <a:ext cx="1508760" cy="645684"/>
              </a:xfrm>
              <a:prstGeom prst="roundRect">
                <a:avLst/>
              </a:prstGeom>
              <a:solidFill>
                <a:srgbClr val="56688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Model</a:t>
                </a:r>
              </a:p>
            </p:txBody>
          </p:sp>
        </p:grpSp>
        <p:sp>
          <p:nvSpPr>
            <p:cNvPr id="11" name="Down Arrow 10">
              <a:extLst>
                <a:ext uri="{FF2B5EF4-FFF2-40B4-BE49-F238E27FC236}">
                  <a16:creationId xmlns:a16="http://schemas.microsoft.com/office/drawing/2014/main" id="{340A1B31-B761-C2F2-CB19-75E94B80DE8D}"/>
                </a:ext>
              </a:extLst>
            </p:cNvPr>
            <p:cNvSpPr/>
            <p:nvPr/>
          </p:nvSpPr>
          <p:spPr>
            <a:xfrm rot="16200000">
              <a:off x="8979897" y="2235402"/>
              <a:ext cx="333964" cy="716219"/>
            </a:xfrm>
            <a:prstGeom prst="downArrow">
              <a:avLst>
                <a:gd name="adj1" fmla="val 50000"/>
                <a:gd name="adj2" fmla="val 43271"/>
              </a:avLst>
            </a:prstGeom>
            <a:solidFill>
              <a:srgbClr val="56688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906681A9-A6CC-D2FA-6CAB-A5F3E8BF0CF5}"/>
                </a:ext>
              </a:extLst>
            </p:cNvPr>
            <p:cNvSpPr/>
            <p:nvPr/>
          </p:nvSpPr>
          <p:spPr>
            <a:xfrm rot="16200000">
              <a:off x="8979897" y="4186152"/>
              <a:ext cx="333964" cy="716219"/>
            </a:xfrm>
            <a:prstGeom prst="downArrow">
              <a:avLst>
                <a:gd name="adj1" fmla="val 50000"/>
                <a:gd name="adj2" fmla="val 43271"/>
              </a:avLst>
            </a:prstGeom>
            <a:solidFill>
              <a:srgbClr val="56688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7D012B8-3CEB-0B9B-9DBC-88C2A86335E1}"/>
                </a:ext>
              </a:extLst>
            </p:cNvPr>
            <p:cNvSpPr>
              <a:spLocks/>
            </p:cNvSpPr>
            <p:nvPr/>
          </p:nvSpPr>
          <p:spPr>
            <a:xfrm>
              <a:off x="9553381" y="2079181"/>
              <a:ext cx="1767115" cy="914400"/>
            </a:xfrm>
            <a:prstGeom prst="rect">
              <a:avLst/>
            </a:prstGeom>
            <a:noFill/>
            <a:ln w="57150">
              <a:solidFill>
                <a:srgbClr val="155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0E256D-7024-3AC8-EC1A-2813DACA2771}"/>
                </a:ext>
              </a:extLst>
            </p:cNvPr>
            <p:cNvSpPr>
              <a:spLocks/>
            </p:cNvSpPr>
            <p:nvPr/>
          </p:nvSpPr>
          <p:spPr>
            <a:xfrm>
              <a:off x="9553381" y="4089499"/>
              <a:ext cx="1767115" cy="914400"/>
            </a:xfrm>
            <a:prstGeom prst="rect">
              <a:avLst/>
            </a:prstGeom>
            <a:noFill/>
            <a:ln w="57150">
              <a:solidFill>
                <a:srgbClr val="155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354FC68-EE21-2FF9-A8EF-0711E631ACB7}"/>
                </a:ext>
              </a:extLst>
            </p:cNvPr>
            <p:cNvSpPr txBox="1"/>
            <p:nvPr/>
          </p:nvSpPr>
          <p:spPr>
            <a:xfrm rot="16200000">
              <a:off x="2164198" y="3149370"/>
              <a:ext cx="3714651" cy="771733"/>
            </a:xfrm>
            <a:prstGeom prst="rect">
              <a:avLst/>
            </a:prstGeom>
            <a:noFill/>
            <a:ln w="38100">
              <a:solidFill>
                <a:srgbClr val="56688F"/>
              </a:solidFill>
            </a:ln>
          </p:spPr>
          <p:txBody>
            <a:bodyPr wrap="square" rtlCol="0">
              <a:spAutoFit/>
            </a:bodyPr>
            <a:lstStyle/>
            <a:p>
              <a:pPr algn="ctr"/>
              <a:r>
                <a:rPr lang="en-US" b="1" dirty="0">
                  <a:solidFill>
                    <a:schemeClr val="accent1"/>
                  </a:solidFill>
                </a:rPr>
                <a:t>Lower length scale input parameters</a:t>
              </a:r>
            </a:p>
          </p:txBody>
        </p:sp>
        <p:sp>
          <p:nvSpPr>
            <p:cNvPr id="16" name="TextBox 15">
              <a:extLst>
                <a:ext uri="{FF2B5EF4-FFF2-40B4-BE49-F238E27FC236}">
                  <a16:creationId xmlns:a16="http://schemas.microsoft.com/office/drawing/2014/main" id="{9341DAA4-1102-13E3-E912-DA6989D12CB2}"/>
                </a:ext>
              </a:extLst>
            </p:cNvPr>
            <p:cNvSpPr txBox="1"/>
            <p:nvPr/>
          </p:nvSpPr>
          <p:spPr>
            <a:xfrm>
              <a:off x="9879491" y="2310270"/>
              <a:ext cx="1089459" cy="477740"/>
            </a:xfrm>
            <a:prstGeom prst="rect">
              <a:avLst/>
            </a:prstGeom>
            <a:noFill/>
          </p:spPr>
          <p:txBody>
            <a:bodyPr wrap="none" rtlCol="0">
              <a:spAutoFit/>
            </a:bodyPr>
            <a:lstStyle/>
            <a:p>
              <a:r>
                <a:rPr lang="en-US" sz="2000" b="1" dirty="0"/>
                <a:t>Creep</a:t>
              </a:r>
            </a:p>
          </p:txBody>
        </p:sp>
        <p:sp>
          <p:nvSpPr>
            <p:cNvPr id="17" name="TextBox 16">
              <a:extLst>
                <a:ext uri="{FF2B5EF4-FFF2-40B4-BE49-F238E27FC236}">
                  <a16:creationId xmlns:a16="http://schemas.microsoft.com/office/drawing/2014/main" id="{DF36EE35-490A-401A-6E8E-3EC4B7577C4B}"/>
                </a:ext>
              </a:extLst>
            </p:cNvPr>
            <p:cNvSpPr txBox="1"/>
            <p:nvPr/>
          </p:nvSpPr>
          <p:spPr>
            <a:xfrm>
              <a:off x="9687930" y="4328201"/>
              <a:ext cx="1546910" cy="477740"/>
            </a:xfrm>
            <a:prstGeom prst="rect">
              <a:avLst/>
            </a:prstGeom>
            <a:noFill/>
          </p:spPr>
          <p:txBody>
            <a:bodyPr wrap="none" rtlCol="0">
              <a:spAutoFit/>
            </a:bodyPr>
            <a:lstStyle/>
            <a:p>
              <a:r>
                <a:rPr lang="en-US" sz="2000" b="1" dirty="0"/>
                <a:t>Diffusion</a:t>
              </a:r>
            </a:p>
          </p:txBody>
        </p:sp>
      </p:grpSp>
      <p:sp>
        <p:nvSpPr>
          <p:cNvPr id="35" name="TextBox 34">
            <a:extLst>
              <a:ext uri="{FF2B5EF4-FFF2-40B4-BE49-F238E27FC236}">
                <a16:creationId xmlns:a16="http://schemas.microsoft.com/office/drawing/2014/main" id="{8957D3D4-5DF7-8B33-62AC-F26362C02DC3}"/>
              </a:ext>
            </a:extLst>
          </p:cNvPr>
          <p:cNvSpPr txBox="1"/>
          <p:nvPr/>
        </p:nvSpPr>
        <p:spPr>
          <a:xfrm>
            <a:off x="7901585" y="289322"/>
            <a:ext cx="3795419" cy="646331"/>
          </a:xfrm>
          <a:prstGeom prst="rect">
            <a:avLst/>
          </a:prstGeom>
          <a:noFill/>
        </p:spPr>
        <p:txBody>
          <a:bodyPr wrap="square" rtlCol="0">
            <a:spAutoFit/>
          </a:bodyPr>
          <a:lstStyle/>
          <a:p>
            <a:pPr algn="ctr"/>
            <a:r>
              <a:rPr lang="en-US" sz="1800" b="1" dirty="0"/>
              <a:t>Probability density functions on lower length-scale parameters</a:t>
            </a:r>
          </a:p>
        </p:txBody>
      </p:sp>
    </p:spTree>
    <p:extLst>
      <p:ext uri="{BB962C8B-B14F-4D97-AF65-F5344CB8AC3E}">
        <p14:creationId xmlns:p14="http://schemas.microsoft.com/office/powerpoint/2010/main" val="405031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744F7-093A-E9A2-1586-4FBBC0782772}"/>
            </a:ext>
          </a:extLst>
        </p:cNvPr>
        <p:cNvGrpSpPr/>
        <p:nvPr/>
      </p:nvGrpSpPr>
      <p:grpSpPr>
        <a:xfrm>
          <a:off x="0" y="0"/>
          <a:ext cx="0" cy="0"/>
          <a:chOff x="0" y="0"/>
          <a:chExt cx="0" cy="0"/>
        </a:xfrm>
      </p:grpSpPr>
      <p:sp>
        <p:nvSpPr>
          <p:cNvPr id="7" name="Down Arrow 6">
            <a:extLst>
              <a:ext uri="{FF2B5EF4-FFF2-40B4-BE49-F238E27FC236}">
                <a16:creationId xmlns:a16="http://schemas.microsoft.com/office/drawing/2014/main" id="{BDC4D2CA-B0C3-E080-9230-0726775C27B0}"/>
              </a:ext>
            </a:extLst>
          </p:cNvPr>
          <p:cNvSpPr/>
          <p:nvPr/>
        </p:nvSpPr>
        <p:spPr>
          <a:xfrm>
            <a:off x="9200396" y="1334830"/>
            <a:ext cx="455655" cy="1093848"/>
          </a:xfrm>
          <a:prstGeom prst="downArrow">
            <a:avLst>
              <a:gd name="adj1" fmla="val 50000"/>
              <a:gd name="adj2" fmla="val 43271"/>
            </a:avLst>
          </a:prstGeom>
          <a:solidFill>
            <a:srgbClr val="56688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9F58C16-0C76-F158-6274-1BD1D15F0547}"/>
              </a:ext>
            </a:extLst>
          </p:cNvPr>
          <p:cNvSpPr/>
          <p:nvPr/>
        </p:nvSpPr>
        <p:spPr>
          <a:xfrm>
            <a:off x="7410142" y="710313"/>
            <a:ext cx="4172258" cy="71622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18526E0-DCF4-C2A5-E51F-EC4B405CD202}"/>
              </a:ext>
            </a:extLst>
          </p:cNvPr>
          <p:cNvSpPr/>
          <p:nvPr/>
        </p:nvSpPr>
        <p:spPr>
          <a:xfrm>
            <a:off x="457200" y="3429001"/>
            <a:ext cx="5867399" cy="2590798"/>
          </a:xfrm>
          <a:prstGeom prst="rect">
            <a:avLst/>
          </a:prstGeom>
          <a:solidFill>
            <a:schemeClr val="bg1"/>
          </a:solidFill>
          <a:ln>
            <a:solidFill>
              <a:srgbClr val="003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63364A-A335-DA01-1CBE-93F4B5B7B525}"/>
              </a:ext>
            </a:extLst>
          </p:cNvPr>
          <p:cNvSpPr>
            <a:spLocks noGrp="1"/>
          </p:cNvSpPr>
          <p:nvPr>
            <p:ph type="title"/>
          </p:nvPr>
        </p:nvSpPr>
        <p:spPr>
          <a:xfrm>
            <a:off x="152400" y="0"/>
            <a:ext cx="8991600" cy="578644"/>
          </a:xfrm>
        </p:spPr>
        <p:txBody>
          <a:bodyPr/>
          <a:lstStyle/>
          <a:p>
            <a:r>
              <a:rPr lang="en-US" sz="2800" dirty="0">
                <a:latin typeface="STIX Two Text"/>
                <a:ea typeface="ヒラギノ角ゴ Pro W3"/>
              </a:rPr>
              <a:t>UO</a:t>
            </a:r>
            <a:r>
              <a:rPr lang="en-US" sz="2800" baseline="-25000" dirty="0">
                <a:latin typeface="STIX Two Text"/>
                <a:ea typeface="ヒラギノ角ゴ Pro W3"/>
              </a:rPr>
              <a:t>2</a:t>
            </a:r>
            <a:r>
              <a:rPr lang="en-US" sz="2800" dirty="0">
                <a:latin typeface="STIX Two Text"/>
                <a:ea typeface="ヒラギノ角ゴ Pro W3"/>
              </a:rPr>
              <a:t> creep pushforward posterior</a:t>
            </a:r>
            <a:endParaRPr lang="en-US" sz="2800" i="0" dirty="0">
              <a:solidFill>
                <a:schemeClr val="tx1"/>
              </a:solidFill>
              <a:latin typeface="+mn-lt"/>
            </a:endParaRPr>
          </a:p>
        </p:txBody>
      </p:sp>
      <p:sp>
        <p:nvSpPr>
          <p:cNvPr id="6" name="TextBox 5">
            <a:extLst>
              <a:ext uri="{FF2B5EF4-FFF2-40B4-BE49-F238E27FC236}">
                <a16:creationId xmlns:a16="http://schemas.microsoft.com/office/drawing/2014/main" id="{CF395E5E-A83F-F4C5-5D47-AC6D535B4258}"/>
              </a:ext>
            </a:extLst>
          </p:cNvPr>
          <p:cNvSpPr txBox="1"/>
          <p:nvPr/>
        </p:nvSpPr>
        <p:spPr>
          <a:xfrm>
            <a:off x="414145" y="6233917"/>
            <a:ext cx="2938656" cy="646331"/>
          </a:xfrm>
          <a:prstGeom prst="rect">
            <a:avLst/>
          </a:prstGeom>
          <a:noFill/>
        </p:spPr>
        <p:txBody>
          <a:bodyPr wrap="square" rtlCol="0">
            <a:spAutoFit/>
          </a:bodyPr>
          <a:lstStyle/>
          <a:p>
            <a:r>
              <a:rPr lang="en-US" sz="1200" dirty="0">
                <a:solidFill>
                  <a:srgbClr val="595959"/>
                </a:solidFill>
              </a:rPr>
              <a:t>Circles: experiments</a:t>
            </a:r>
          </a:p>
          <a:p>
            <a:r>
              <a:rPr lang="en-US" sz="1200" dirty="0">
                <a:solidFill>
                  <a:srgbClr val="595959"/>
                </a:solidFill>
              </a:rPr>
              <a:t>Dotted violins: prior uncertainty</a:t>
            </a:r>
          </a:p>
          <a:p>
            <a:r>
              <a:rPr lang="en-US" sz="1200" b="1" dirty="0">
                <a:solidFill>
                  <a:srgbClr val="595959"/>
                </a:solidFill>
              </a:rPr>
              <a:t>Full violins: pushforward posterior</a:t>
            </a:r>
          </a:p>
        </p:txBody>
      </p:sp>
      <p:pic>
        <p:nvPicPr>
          <p:cNvPr id="8" name="Picture 7">
            <a:extLst>
              <a:ext uri="{FF2B5EF4-FFF2-40B4-BE49-F238E27FC236}">
                <a16:creationId xmlns:a16="http://schemas.microsoft.com/office/drawing/2014/main" id="{F39B9EB9-34D5-51C6-338C-F355FD1DE5E2}"/>
              </a:ext>
            </a:extLst>
          </p:cNvPr>
          <p:cNvPicPr>
            <a:picLocks noChangeAspect="1"/>
          </p:cNvPicPr>
          <p:nvPr/>
        </p:nvPicPr>
        <p:blipFill>
          <a:blip r:embed="rId2"/>
          <a:srcRect l="39761" r="21500"/>
          <a:stretch/>
        </p:blipFill>
        <p:spPr>
          <a:xfrm>
            <a:off x="3160322" y="3503806"/>
            <a:ext cx="2992121" cy="2426960"/>
          </a:xfrm>
          <a:prstGeom prst="rect">
            <a:avLst/>
          </a:prstGeom>
        </p:spPr>
      </p:pic>
      <p:sp>
        <p:nvSpPr>
          <p:cNvPr id="11" name="TextBox 10">
            <a:extLst>
              <a:ext uri="{FF2B5EF4-FFF2-40B4-BE49-F238E27FC236}">
                <a16:creationId xmlns:a16="http://schemas.microsoft.com/office/drawing/2014/main" id="{CB1F8CF6-84D9-629A-12F7-B792F2800179}"/>
              </a:ext>
            </a:extLst>
          </p:cNvPr>
          <p:cNvSpPr txBox="1"/>
          <p:nvPr/>
        </p:nvSpPr>
        <p:spPr>
          <a:xfrm>
            <a:off x="7429445" y="750055"/>
            <a:ext cx="4046157" cy="584775"/>
          </a:xfrm>
          <a:prstGeom prst="rect">
            <a:avLst/>
          </a:prstGeom>
          <a:solidFill>
            <a:schemeClr val="bg1"/>
          </a:solidFill>
        </p:spPr>
        <p:txBody>
          <a:bodyPr wrap="square" rtlCol="0">
            <a:spAutoFit/>
          </a:bodyPr>
          <a:lstStyle/>
          <a:p>
            <a:r>
              <a:rPr lang="en-US" sz="1600" dirty="0">
                <a:solidFill>
                  <a:srgbClr val="595959"/>
                </a:solidFill>
                <a:latin typeface="+mn-lt"/>
              </a:rPr>
              <a:t>Can use framework to </a:t>
            </a:r>
            <a:r>
              <a:rPr lang="en-US" sz="1600" b="1" dirty="0">
                <a:solidFill>
                  <a:srgbClr val="595959"/>
                </a:solidFill>
                <a:latin typeface="+mn-lt"/>
              </a:rPr>
              <a:t>infer </a:t>
            </a:r>
            <a:r>
              <a:rPr lang="en-US" sz="1600" dirty="0">
                <a:solidFill>
                  <a:srgbClr val="595959"/>
                </a:solidFill>
                <a:latin typeface="+mn-lt"/>
              </a:rPr>
              <a:t>environmental </a:t>
            </a:r>
            <a:r>
              <a:rPr lang="en-US" sz="1600" b="1" dirty="0">
                <a:solidFill>
                  <a:srgbClr val="595959"/>
                </a:solidFill>
                <a:latin typeface="+mn-lt"/>
              </a:rPr>
              <a:t>conditions of experiment - unknowns</a:t>
            </a:r>
            <a:endParaRPr lang="en-US" sz="1400" b="1" dirty="0">
              <a:solidFill>
                <a:srgbClr val="595959"/>
              </a:solidFill>
              <a:latin typeface="+mn-lt"/>
            </a:endParaRPr>
          </a:p>
        </p:txBody>
      </p:sp>
      <p:sp>
        <p:nvSpPr>
          <p:cNvPr id="14" name="TextBox 13">
            <a:extLst>
              <a:ext uri="{FF2B5EF4-FFF2-40B4-BE49-F238E27FC236}">
                <a16:creationId xmlns:a16="http://schemas.microsoft.com/office/drawing/2014/main" id="{B4190BA5-EFD5-9160-86C5-42CB17F12878}"/>
              </a:ext>
            </a:extLst>
          </p:cNvPr>
          <p:cNvSpPr txBox="1"/>
          <p:nvPr/>
        </p:nvSpPr>
        <p:spPr>
          <a:xfrm rot="16200000">
            <a:off x="-1081833" y="4474689"/>
            <a:ext cx="2684034" cy="406188"/>
          </a:xfrm>
          <a:prstGeom prst="rect">
            <a:avLst/>
          </a:prstGeom>
          <a:noFill/>
        </p:spPr>
        <p:txBody>
          <a:bodyPr wrap="square" rtlCol="0">
            <a:spAutoFit/>
          </a:bodyPr>
          <a:lstStyle/>
          <a:p>
            <a:pPr algn="ctr"/>
            <a:r>
              <a:rPr lang="en-US" sz="2000" dirty="0"/>
              <a:t>Creep rates in UO</a:t>
            </a:r>
            <a:r>
              <a:rPr lang="en-US" sz="2000" baseline="-25000" dirty="0"/>
              <a:t>2</a:t>
            </a:r>
          </a:p>
        </p:txBody>
      </p:sp>
      <p:pic>
        <p:nvPicPr>
          <p:cNvPr id="17" name="Picture 16">
            <a:extLst>
              <a:ext uri="{FF2B5EF4-FFF2-40B4-BE49-F238E27FC236}">
                <a16:creationId xmlns:a16="http://schemas.microsoft.com/office/drawing/2014/main" id="{BE4745CD-9A46-E77C-5483-96E73E37EA8C}"/>
              </a:ext>
            </a:extLst>
          </p:cNvPr>
          <p:cNvPicPr>
            <a:picLocks noChangeAspect="1"/>
          </p:cNvPicPr>
          <p:nvPr/>
        </p:nvPicPr>
        <p:blipFill>
          <a:blip r:embed="rId3"/>
          <a:srcRect r="50000" b="80894"/>
          <a:stretch/>
        </p:blipFill>
        <p:spPr>
          <a:xfrm>
            <a:off x="197637" y="1354821"/>
            <a:ext cx="2020199" cy="1165560"/>
          </a:xfrm>
          <a:prstGeom prst="rect">
            <a:avLst/>
          </a:prstGeom>
        </p:spPr>
      </p:pic>
      <p:sp>
        <p:nvSpPr>
          <p:cNvPr id="18" name="Down Arrow 17">
            <a:extLst>
              <a:ext uri="{FF2B5EF4-FFF2-40B4-BE49-F238E27FC236}">
                <a16:creationId xmlns:a16="http://schemas.microsoft.com/office/drawing/2014/main" id="{00E0E759-B153-3C90-E4E8-BCA788591A41}"/>
              </a:ext>
            </a:extLst>
          </p:cNvPr>
          <p:cNvSpPr/>
          <p:nvPr/>
        </p:nvSpPr>
        <p:spPr>
          <a:xfrm>
            <a:off x="1080418" y="2621817"/>
            <a:ext cx="455655" cy="716219"/>
          </a:xfrm>
          <a:prstGeom prst="downArrow">
            <a:avLst>
              <a:gd name="adj1" fmla="val 50000"/>
              <a:gd name="adj2" fmla="val 43271"/>
            </a:avLst>
          </a:prstGeom>
          <a:solidFill>
            <a:srgbClr val="56688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CA78F5-8629-FA13-A0E0-81180F2A361F}"/>
              </a:ext>
            </a:extLst>
          </p:cNvPr>
          <p:cNvSpPr/>
          <p:nvPr/>
        </p:nvSpPr>
        <p:spPr>
          <a:xfrm>
            <a:off x="2242987" y="710312"/>
            <a:ext cx="3993811" cy="23897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ECE5796D-41BA-129A-B4E0-25F2E31EF6DA}"/>
              </a:ext>
            </a:extLst>
          </p:cNvPr>
          <p:cNvSpPr txBox="1">
            <a:spLocks/>
          </p:cNvSpPr>
          <p:nvPr/>
        </p:nvSpPr>
        <p:spPr>
          <a:xfrm>
            <a:off x="2242988" y="750055"/>
            <a:ext cx="3993810" cy="2219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sz="1600" dirty="0">
                <a:solidFill>
                  <a:srgbClr val="595959"/>
                </a:solidFill>
              </a:rPr>
              <a:t>“Good agreement” is </a:t>
            </a:r>
            <a:r>
              <a:rPr lang="en-US" sz="1600" b="1" dirty="0">
                <a:solidFill>
                  <a:srgbClr val="595959"/>
                </a:solidFill>
              </a:rPr>
              <a:t>not sufficient </a:t>
            </a:r>
            <a:r>
              <a:rPr lang="en-US" sz="1600" dirty="0">
                <a:solidFill>
                  <a:srgbClr val="595959"/>
                </a:solidFill>
              </a:rPr>
              <a:t>from a regulation standpoint, NRC require confidence intervals</a:t>
            </a:r>
          </a:p>
          <a:p>
            <a:pPr marL="0" indent="0">
              <a:lnSpc>
                <a:spcPct val="120000"/>
              </a:lnSpc>
              <a:spcBef>
                <a:spcPts val="600"/>
              </a:spcBef>
              <a:buNone/>
            </a:pPr>
            <a:r>
              <a:rPr lang="en-US" sz="1600" b="1" dirty="0">
                <a:solidFill>
                  <a:srgbClr val="595959"/>
                </a:solidFill>
              </a:rPr>
              <a:t>Propagate uncertainty </a:t>
            </a:r>
            <a:r>
              <a:rPr lang="en-US" sz="1600" dirty="0">
                <a:solidFill>
                  <a:srgbClr val="595959"/>
                </a:solidFill>
              </a:rPr>
              <a:t>from LLS to the creep rates</a:t>
            </a:r>
          </a:p>
          <a:p>
            <a:pPr marL="0" indent="0">
              <a:lnSpc>
                <a:spcPct val="120000"/>
              </a:lnSpc>
              <a:spcBef>
                <a:spcPts val="600"/>
              </a:spcBef>
              <a:buNone/>
            </a:pPr>
            <a:r>
              <a:rPr lang="en-US" sz="1600" dirty="0">
                <a:solidFill>
                  <a:srgbClr val="595959"/>
                </a:solidFill>
              </a:rPr>
              <a:t>Aim to </a:t>
            </a:r>
            <a:r>
              <a:rPr lang="en-US" sz="1600" b="1" dirty="0">
                <a:solidFill>
                  <a:srgbClr val="595959"/>
                </a:solidFill>
              </a:rPr>
              <a:t>push these uncertainties to BISON </a:t>
            </a:r>
            <a:r>
              <a:rPr lang="en-US" sz="1600" dirty="0">
                <a:solidFill>
                  <a:srgbClr val="595959"/>
                </a:solidFill>
              </a:rPr>
              <a:t>with mechanistic models</a:t>
            </a:r>
            <a:endParaRPr lang="en-US" sz="1800" dirty="0">
              <a:solidFill>
                <a:srgbClr val="595959"/>
              </a:solidFill>
            </a:endParaRPr>
          </a:p>
        </p:txBody>
      </p:sp>
      <p:pic>
        <p:nvPicPr>
          <p:cNvPr id="21" name="Content Placeholder 5">
            <a:extLst>
              <a:ext uri="{FF2B5EF4-FFF2-40B4-BE49-F238E27FC236}">
                <a16:creationId xmlns:a16="http://schemas.microsoft.com/office/drawing/2014/main" id="{6748AB8E-97EF-C51A-FB6B-EE806C2EA81A}"/>
              </a:ext>
            </a:extLst>
          </p:cNvPr>
          <p:cNvPicPr>
            <a:picLocks noChangeAspect="1"/>
          </p:cNvPicPr>
          <p:nvPr/>
        </p:nvPicPr>
        <p:blipFill>
          <a:blip r:embed="rId4"/>
          <a:srcRect l="41414" r="19546"/>
          <a:stretch/>
        </p:blipFill>
        <p:spPr>
          <a:xfrm>
            <a:off x="533400" y="3506967"/>
            <a:ext cx="2770890" cy="2328050"/>
          </a:xfrm>
          <a:prstGeom prst="rect">
            <a:avLst/>
          </a:prstGeom>
        </p:spPr>
      </p:pic>
      <p:pic>
        <p:nvPicPr>
          <p:cNvPr id="23" name="Picture 22">
            <a:extLst>
              <a:ext uri="{FF2B5EF4-FFF2-40B4-BE49-F238E27FC236}">
                <a16:creationId xmlns:a16="http://schemas.microsoft.com/office/drawing/2014/main" id="{47FBEA92-7D90-ECA3-BF40-FFFA345C878F}"/>
              </a:ext>
            </a:extLst>
          </p:cNvPr>
          <p:cNvPicPr>
            <a:picLocks noChangeAspect="1"/>
          </p:cNvPicPr>
          <p:nvPr/>
        </p:nvPicPr>
        <p:blipFill>
          <a:blip r:embed="rId5"/>
          <a:stretch>
            <a:fillRect/>
          </a:stretch>
        </p:blipFill>
        <p:spPr>
          <a:xfrm>
            <a:off x="6956774" y="2520381"/>
            <a:ext cx="4942901" cy="3559237"/>
          </a:xfrm>
          <a:prstGeom prst="rect">
            <a:avLst/>
          </a:prstGeom>
        </p:spPr>
      </p:pic>
      <p:sp>
        <p:nvSpPr>
          <p:cNvPr id="4" name="Rectangle 3">
            <a:extLst>
              <a:ext uri="{FF2B5EF4-FFF2-40B4-BE49-F238E27FC236}">
                <a16:creationId xmlns:a16="http://schemas.microsoft.com/office/drawing/2014/main" id="{967D5CAD-4551-2195-BA9F-9F9D115822FC}"/>
              </a:ext>
            </a:extLst>
          </p:cNvPr>
          <p:cNvSpPr/>
          <p:nvPr/>
        </p:nvSpPr>
        <p:spPr>
          <a:xfrm>
            <a:off x="343746" y="792850"/>
            <a:ext cx="1768529" cy="551085"/>
          </a:xfrm>
          <a:prstGeom prst="rect">
            <a:avLst/>
          </a:prstGeom>
          <a:solidFill>
            <a:srgbClr val="0030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solidFill>
                  <a:schemeClr val="bg1"/>
                </a:solidFill>
              </a:rPr>
              <a:t>Probability density functions</a:t>
            </a:r>
            <a:endParaRPr lang="en-US" sz="1400" baseline="-25000" dirty="0">
              <a:solidFill>
                <a:schemeClr val="bg1"/>
              </a:solidFill>
            </a:endParaRPr>
          </a:p>
        </p:txBody>
      </p:sp>
    </p:spTree>
    <p:extLst>
      <p:ext uri="{BB962C8B-B14F-4D97-AF65-F5344CB8AC3E}">
        <p14:creationId xmlns:p14="http://schemas.microsoft.com/office/powerpoint/2010/main" val="1046916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2E76B-6F11-183A-2B16-A52FC4600B12}"/>
            </a:ext>
          </a:extLst>
        </p:cNvPr>
        <p:cNvGrpSpPr/>
        <p:nvPr/>
      </p:nvGrpSpPr>
      <p:grpSpPr>
        <a:xfrm>
          <a:off x="0" y="0"/>
          <a:ext cx="0" cy="0"/>
          <a:chOff x="0" y="0"/>
          <a:chExt cx="0" cy="0"/>
        </a:xfrm>
      </p:grpSpPr>
      <p:sp>
        <p:nvSpPr>
          <p:cNvPr id="17" name="Down Arrow 16">
            <a:extLst>
              <a:ext uri="{FF2B5EF4-FFF2-40B4-BE49-F238E27FC236}">
                <a16:creationId xmlns:a16="http://schemas.microsoft.com/office/drawing/2014/main" id="{DBE2BAD6-012D-266E-BB95-1272A81AB35C}"/>
              </a:ext>
            </a:extLst>
          </p:cNvPr>
          <p:cNvSpPr/>
          <p:nvPr/>
        </p:nvSpPr>
        <p:spPr>
          <a:xfrm rot="16200000">
            <a:off x="3402741" y="2055053"/>
            <a:ext cx="380496" cy="538598"/>
          </a:xfrm>
          <a:prstGeom prst="downArrow">
            <a:avLst>
              <a:gd name="adj1" fmla="val 50000"/>
              <a:gd name="adj2" fmla="val 43271"/>
            </a:avLst>
          </a:prstGeom>
          <a:solidFill>
            <a:srgbClr val="56688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a:extLst>
              <a:ext uri="{FF2B5EF4-FFF2-40B4-BE49-F238E27FC236}">
                <a16:creationId xmlns:a16="http://schemas.microsoft.com/office/drawing/2014/main" id="{FF309B9D-A23A-2BC3-DB95-A7C4CEFC8906}"/>
              </a:ext>
            </a:extLst>
          </p:cNvPr>
          <p:cNvSpPr/>
          <p:nvPr/>
        </p:nvSpPr>
        <p:spPr>
          <a:xfrm rot="18686194">
            <a:off x="1065776" y="3352469"/>
            <a:ext cx="380496" cy="751962"/>
          </a:xfrm>
          <a:prstGeom prst="downArrow">
            <a:avLst>
              <a:gd name="adj1" fmla="val 50000"/>
              <a:gd name="adj2" fmla="val 43271"/>
            </a:avLst>
          </a:prstGeom>
          <a:solidFill>
            <a:srgbClr val="56688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35464541-B43A-6AA4-19EB-803D3C69229F}"/>
              </a:ext>
            </a:extLst>
          </p:cNvPr>
          <p:cNvSpPr/>
          <p:nvPr/>
        </p:nvSpPr>
        <p:spPr>
          <a:xfrm rot="3135642">
            <a:off x="5832720" y="3341598"/>
            <a:ext cx="380496" cy="751962"/>
          </a:xfrm>
          <a:prstGeom prst="downArrow">
            <a:avLst>
              <a:gd name="adj1" fmla="val 50000"/>
              <a:gd name="adj2" fmla="val 43271"/>
            </a:avLst>
          </a:prstGeom>
          <a:solidFill>
            <a:srgbClr val="56688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7">
            <a:extLst>
              <a:ext uri="{FF2B5EF4-FFF2-40B4-BE49-F238E27FC236}">
                <a16:creationId xmlns:a16="http://schemas.microsoft.com/office/drawing/2014/main" id="{AF652BAC-9066-A7A7-AEFA-5BBBEEA12A9C}"/>
              </a:ext>
            </a:extLst>
          </p:cNvPr>
          <p:cNvSpPr/>
          <p:nvPr/>
        </p:nvSpPr>
        <p:spPr>
          <a:xfrm rot="16200000">
            <a:off x="7399052" y="1859659"/>
            <a:ext cx="380496" cy="975799"/>
          </a:xfrm>
          <a:prstGeom prst="downArrow">
            <a:avLst>
              <a:gd name="adj1" fmla="val 50000"/>
              <a:gd name="adj2" fmla="val 43271"/>
            </a:avLst>
          </a:prstGeom>
          <a:solidFill>
            <a:srgbClr val="85A08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6F3F4D-9B46-A167-B326-ACF7FBF845FF}"/>
              </a:ext>
            </a:extLst>
          </p:cNvPr>
          <p:cNvSpPr/>
          <p:nvPr/>
        </p:nvSpPr>
        <p:spPr>
          <a:xfrm>
            <a:off x="8153400" y="685801"/>
            <a:ext cx="3843496" cy="5407095"/>
          </a:xfrm>
          <a:prstGeom prst="rect">
            <a:avLst/>
          </a:prstGeom>
          <a:ln>
            <a:solidFill>
              <a:srgbClr val="34563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tx1"/>
              </a:solidFill>
            </a:endParaRPr>
          </a:p>
        </p:txBody>
      </p:sp>
      <p:sp>
        <p:nvSpPr>
          <p:cNvPr id="27" name="Rectangle 26">
            <a:extLst>
              <a:ext uri="{FF2B5EF4-FFF2-40B4-BE49-F238E27FC236}">
                <a16:creationId xmlns:a16="http://schemas.microsoft.com/office/drawing/2014/main" id="{781A9CBF-FD34-CAFC-CB0E-5F151AF09254}"/>
              </a:ext>
            </a:extLst>
          </p:cNvPr>
          <p:cNvSpPr/>
          <p:nvPr/>
        </p:nvSpPr>
        <p:spPr>
          <a:xfrm>
            <a:off x="195104" y="964137"/>
            <a:ext cx="3300984" cy="2587363"/>
          </a:xfrm>
          <a:prstGeom prst="rect">
            <a:avLst/>
          </a:prstGeom>
          <a:ln>
            <a:solidFill>
              <a:srgbClr val="00306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schemeClr val="tx1"/>
              </a:solidFill>
            </a:endParaRPr>
          </a:p>
        </p:txBody>
      </p:sp>
      <p:sp>
        <p:nvSpPr>
          <p:cNvPr id="28" name="Rectangle 27">
            <a:extLst>
              <a:ext uri="{FF2B5EF4-FFF2-40B4-BE49-F238E27FC236}">
                <a16:creationId xmlns:a16="http://schemas.microsoft.com/office/drawing/2014/main" id="{B1975C4B-7824-FEF8-8C04-29D333A288D1}"/>
              </a:ext>
            </a:extLst>
          </p:cNvPr>
          <p:cNvSpPr/>
          <p:nvPr/>
        </p:nvSpPr>
        <p:spPr>
          <a:xfrm>
            <a:off x="194761" y="963660"/>
            <a:ext cx="3300984" cy="522037"/>
          </a:xfrm>
          <a:prstGeom prst="rect">
            <a:avLst/>
          </a:prstGeom>
          <a:solidFill>
            <a:srgbClr val="0030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solidFill>
                  <a:schemeClr val="bg1"/>
                </a:solidFill>
              </a:rPr>
              <a:t>Atomistic data for model with uncertainty</a:t>
            </a:r>
            <a:endParaRPr lang="en-US" sz="1600" b="1" baseline="-25000" dirty="0">
              <a:solidFill>
                <a:schemeClr val="bg1"/>
              </a:solidFill>
            </a:endParaRPr>
          </a:p>
        </p:txBody>
      </p:sp>
      <p:sp>
        <p:nvSpPr>
          <p:cNvPr id="2" name="Title 1">
            <a:extLst>
              <a:ext uri="{FF2B5EF4-FFF2-40B4-BE49-F238E27FC236}">
                <a16:creationId xmlns:a16="http://schemas.microsoft.com/office/drawing/2014/main" id="{51F4376C-9D7B-8F14-D958-B364F0CABABC}"/>
              </a:ext>
            </a:extLst>
          </p:cNvPr>
          <p:cNvSpPr>
            <a:spLocks noGrp="1"/>
          </p:cNvSpPr>
          <p:nvPr>
            <p:ph type="title"/>
          </p:nvPr>
        </p:nvSpPr>
        <p:spPr>
          <a:xfrm>
            <a:off x="8466" y="30956"/>
            <a:ext cx="12183533" cy="1188244"/>
          </a:xfrm>
        </p:spPr>
        <p:txBody>
          <a:bodyPr/>
          <a:lstStyle/>
          <a:p>
            <a:r>
              <a:rPr lang="en-US" sz="2800" dirty="0">
                <a:latin typeface="STIX Two Text"/>
                <a:ea typeface="ヒラギノ角ゴ Pro W3"/>
              </a:rPr>
              <a:t>Demonstrate new plasticity models for doped UO</a:t>
            </a:r>
            <a:r>
              <a:rPr lang="en-US" sz="2800" baseline="-25000" dirty="0">
                <a:latin typeface="STIX Two Text"/>
                <a:ea typeface="ヒラギノ角ゴ Pro W3"/>
              </a:rPr>
              <a:t>2</a:t>
            </a:r>
            <a:r>
              <a:rPr lang="en-US" sz="2800" dirty="0">
                <a:latin typeface="STIX Two Text"/>
                <a:ea typeface="ヒラギノ角ゴ Pro W3"/>
              </a:rPr>
              <a:t> that capture dislocation mechanisms</a:t>
            </a:r>
            <a:endParaRPr lang="en-US" sz="2800" i="0" dirty="0">
              <a:solidFill>
                <a:schemeClr val="tx1"/>
              </a:solidFill>
              <a:latin typeface="+mj-lt"/>
            </a:endParaRPr>
          </a:p>
        </p:txBody>
      </p:sp>
      <p:sp>
        <p:nvSpPr>
          <p:cNvPr id="14" name="Rectangle 13">
            <a:extLst>
              <a:ext uri="{FF2B5EF4-FFF2-40B4-BE49-F238E27FC236}">
                <a16:creationId xmlns:a16="http://schemas.microsoft.com/office/drawing/2014/main" id="{1C57E40F-40AC-1789-4399-7DE04D1570C0}"/>
              </a:ext>
            </a:extLst>
          </p:cNvPr>
          <p:cNvSpPr/>
          <p:nvPr/>
        </p:nvSpPr>
        <p:spPr>
          <a:xfrm>
            <a:off x="9551819" y="1689712"/>
            <a:ext cx="219636" cy="1954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A50390E-8A54-AAEB-F6D8-1DD54EE64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01" y="1563707"/>
            <a:ext cx="1176676" cy="1240625"/>
          </a:xfrm>
          <a:prstGeom prst="rect">
            <a:avLst/>
          </a:prstGeom>
        </p:spPr>
      </p:pic>
      <p:sp>
        <p:nvSpPr>
          <p:cNvPr id="20" name="TextBox 19">
            <a:extLst>
              <a:ext uri="{FF2B5EF4-FFF2-40B4-BE49-F238E27FC236}">
                <a16:creationId xmlns:a16="http://schemas.microsoft.com/office/drawing/2014/main" id="{62F772C6-A623-D3D5-B80D-8AE1F6E738A6}"/>
              </a:ext>
            </a:extLst>
          </p:cNvPr>
          <p:cNvSpPr txBox="1"/>
          <p:nvPr/>
        </p:nvSpPr>
        <p:spPr>
          <a:xfrm>
            <a:off x="298272" y="3098838"/>
            <a:ext cx="3093962" cy="461665"/>
          </a:xfrm>
          <a:prstGeom prst="rect">
            <a:avLst/>
          </a:prstGeom>
          <a:noFill/>
        </p:spPr>
        <p:txBody>
          <a:bodyPr wrap="square" rtlCol="0">
            <a:spAutoFit/>
          </a:bodyPr>
          <a:lstStyle/>
          <a:p>
            <a:pPr algn="ctr"/>
            <a:r>
              <a:rPr lang="en-US" sz="1200" b="1" kern="0" dirty="0">
                <a:solidFill>
                  <a:srgbClr val="595959"/>
                </a:solidFill>
              </a:rPr>
              <a:t>Captures the the mechanistic behavior at the atomistic level</a:t>
            </a:r>
          </a:p>
        </p:txBody>
      </p:sp>
      <p:sp>
        <p:nvSpPr>
          <p:cNvPr id="29" name="Rectangle 28">
            <a:extLst>
              <a:ext uri="{FF2B5EF4-FFF2-40B4-BE49-F238E27FC236}">
                <a16:creationId xmlns:a16="http://schemas.microsoft.com/office/drawing/2014/main" id="{35C1AA0B-1914-A301-3B3D-CFCB2DF2A4E0}"/>
              </a:ext>
            </a:extLst>
          </p:cNvPr>
          <p:cNvSpPr/>
          <p:nvPr/>
        </p:nvSpPr>
        <p:spPr>
          <a:xfrm>
            <a:off x="3886199" y="969067"/>
            <a:ext cx="3300297" cy="2587363"/>
          </a:xfrm>
          <a:prstGeom prst="rect">
            <a:avLst/>
          </a:prstGeom>
          <a:ln>
            <a:solidFill>
              <a:srgbClr val="00306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schemeClr val="tx1"/>
              </a:solidFill>
            </a:endParaRPr>
          </a:p>
        </p:txBody>
      </p:sp>
      <p:sp>
        <p:nvSpPr>
          <p:cNvPr id="30" name="Rectangle 29">
            <a:extLst>
              <a:ext uri="{FF2B5EF4-FFF2-40B4-BE49-F238E27FC236}">
                <a16:creationId xmlns:a16="http://schemas.microsoft.com/office/drawing/2014/main" id="{79A95285-7E88-54D2-9AD2-CBC19D446499}"/>
              </a:ext>
            </a:extLst>
          </p:cNvPr>
          <p:cNvSpPr/>
          <p:nvPr/>
        </p:nvSpPr>
        <p:spPr>
          <a:xfrm>
            <a:off x="3886200" y="969067"/>
            <a:ext cx="3308433" cy="517455"/>
          </a:xfrm>
          <a:prstGeom prst="rect">
            <a:avLst/>
          </a:prstGeom>
          <a:solidFill>
            <a:srgbClr val="003066"/>
          </a:solidFill>
          <a:ln>
            <a:solidFill>
              <a:srgbClr val="00306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solidFill>
                  <a:schemeClr val="bg1"/>
                </a:solidFill>
              </a:rPr>
              <a:t>Constitutive polycrystalline model (</a:t>
            </a:r>
            <a:r>
              <a:rPr lang="en-US" sz="1600" b="1" dirty="0" err="1">
                <a:solidFill>
                  <a:schemeClr val="bg1"/>
                </a:solidFill>
              </a:rPr>
              <a:t>LApx</a:t>
            </a:r>
            <a:r>
              <a:rPr lang="en-US" sz="1600" b="1" dirty="0">
                <a:solidFill>
                  <a:schemeClr val="bg1"/>
                </a:solidFill>
              </a:rPr>
              <a:t>)</a:t>
            </a:r>
            <a:endParaRPr lang="en-US" sz="1600" b="1" baseline="-25000" dirty="0">
              <a:solidFill>
                <a:schemeClr val="bg1"/>
              </a:solidFill>
            </a:endParaRPr>
          </a:p>
        </p:txBody>
      </p:sp>
      <p:pic>
        <p:nvPicPr>
          <p:cNvPr id="31" name="Picture 30">
            <a:extLst>
              <a:ext uri="{FF2B5EF4-FFF2-40B4-BE49-F238E27FC236}">
                <a16:creationId xmlns:a16="http://schemas.microsoft.com/office/drawing/2014/main" id="{F0F46305-D3AB-E911-5A9C-422795EA86B8}"/>
              </a:ext>
            </a:extLst>
          </p:cNvPr>
          <p:cNvPicPr>
            <a:picLocks noChangeAspect="1"/>
          </p:cNvPicPr>
          <p:nvPr/>
        </p:nvPicPr>
        <p:blipFill rotWithShape="1">
          <a:blip r:embed="rId3">
            <a:extLst>
              <a:ext uri="{28A0092B-C50C-407E-A947-70E740481C1C}">
                <a14:useLocalDpi xmlns:a14="http://schemas.microsoft.com/office/drawing/2010/main" val="0"/>
              </a:ext>
            </a:extLst>
          </a:blip>
          <a:srcRect l="1352" t="2696" r="52063" b="8854"/>
          <a:stretch/>
        </p:blipFill>
        <p:spPr>
          <a:xfrm>
            <a:off x="4611435" y="1524189"/>
            <a:ext cx="1801307" cy="1562616"/>
          </a:xfrm>
          <a:prstGeom prst="rect">
            <a:avLst/>
          </a:prstGeom>
        </p:spPr>
      </p:pic>
      <p:sp>
        <p:nvSpPr>
          <p:cNvPr id="32" name="TextBox 31">
            <a:extLst>
              <a:ext uri="{FF2B5EF4-FFF2-40B4-BE49-F238E27FC236}">
                <a16:creationId xmlns:a16="http://schemas.microsoft.com/office/drawing/2014/main" id="{64DC4233-D535-DD8E-401A-BA06DE9A061C}"/>
              </a:ext>
            </a:extLst>
          </p:cNvPr>
          <p:cNvSpPr txBox="1"/>
          <p:nvPr/>
        </p:nvSpPr>
        <p:spPr>
          <a:xfrm>
            <a:off x="3862894" y="3076479"/>
            <a:ext cx="3387663" cy="461665"/>
          </a:xfrm>
          <a:prstGeom prst="rect">
            <a:avLst/>
          </a:prstGeom>
          <a:noFill/>
        </p:spPr>
        <p:txBody>
          <a:bodyPr wrap="square" rtlCol="0">
            <a:spAutoFit/>
          </a:bodyPr>
          <a:lstStyle/>
          <a:p>
            <a:pPr algn="ctr"/>
            <a:r>
              <a:rPr lang="en-US" sz="1200" b="1" kern="0" dirty="0">
                <a:solidFill>
                  <a:srgbClr val="595959"/>
                </a:solidFill>
              </a:rPr>
              <a:t>Captures the complex stress/strain and defect evolution at the microstructural level </a:t>
            </a:r>
          </a:p>
        </p:txBody>
      </p:sp>
      <p:sp>
        <p:nvSpPr>
          <p:cNvPr id="38" name="Rectangle 37">
            <a:extLst>
              <a:ext uri="{FF2B5EF4-FFF2-40B4-BE49-F238E27FC236}">
                <a16:creationId xmlns:a16="http://schemas.microsoft.com/office/drawing/2014/main" id="{BC5A00F4-E661-7F15-4CC3-D17ABBB1356F}"/>
              </a:ext>
            </a:extLst>
          </p:cNvPr>
          <p:cNvSpPr/>
          <p:nvPr/>
        </p:nvSpPr>
        <p:spPr>
          <a:xfrm>
            <a:off x="1679254" y="3722048"/>
            <a:ext cx="3908866" cy="2411827"/>
          </a:xfrm>
          <a:prstGeom prst="rect">
            <a:avLst/>
          </a:prstGeom>
          <a:ln>
            <a:solidFill>
              <a:srgbClr val="00306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schemeClr val="tx1"/>
              </a:solidFill>
            </a:endParaRPr>
          </a:p>
        </p:txBody>
      </p:sp>
      <p:sp>
        <p:nvSpPr>
          <p:cNvPr id="39" name="Rectangle 38">
            <a:extLst>
              <a:ext uri="{FF2B5EF4-FFF2-40B4-BE49-F238E27FC236}">
                <a16:creationId xmlns:a16="http://schemas.microsoft.com/office/drawing/2014/main" id="{D234B67B-4671-CCF8-57DB-7DC45146ACA3}"/>
              </a:ext>
            </a:extLst>
          </p:cNvPr>
          <p:cNvSpPr/>
          <p:nvPr/>
        </p:nvSpPr>
        <p:spPr>
          <a:xfrm>
            <a:off x="1679254" y="3720617"/>
            <a:ext cx="3908866" cy="427113"/>
          </a:xfrm>
          <a:prstGeom prst="rect">
            <a:avLst/>
          </a:prstGeom>
          <a:solidFill>
            <a:srgbClr val="0030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solidFill>
                  <a:schemeClr val="bg1"/>
                </a:solidFill>
              </a:rPr>
              <a:t>Implement into BISON</a:t>
            </a:r>
            <a:endParaRPr lang="en-US" sz="1600" b="1" baseline="-25000" dirty="0">
              <a:solidFill>
                <a:schemeClr val="bg1"/>
              </a:solidFill>
            </a:endParaRPr>
          </a:p>
        </p:txBody>
      </p:sp>
      <p:pic>
        <p:nvPicPr>
          <p:cNvPr id="40" name="Picture 39">
            <a:extLst>
              <a:ext uri="{FF2B5EF4-FFF2-40B4-BE49-F238E27FC236}">
                <a16:creationId xmlns:a16="http://schemas.microsoft.com/office/drawing/2014/main" id="{AE340DC1-8194-3A85-B694-D353135DE617}"/>
              </a:ext>
            </a:extLst>
          </p:cNvPr>
          <p:cNvPicPr>
            <a:picLocks noChangeAspect="1"/>
          </p:cNvPicPr>
          <p:nvPr/>
        </p:nvPicPr>
        <p:blipFill>
          <a:blip r:embed="rId4">
            <a:extLst>
              <a:ext uri="{28A0092B-C50C-407E-A947-70E740481C1C}">
                <a14:useLocalDpi xmlns:a14="http://schemas.microsoft.com/office/drawing/2010/main" val="0"/>
              </a:ext>
            </a:extLst>
          </a:blip>
          <a:srcRect b="7991"/>
          <a:stretch/>
        </p:blipFill>
        <p:spPr>
          <a:xfrm>
            <a:off x="2410247" y="4151194"/>
            <a:ext cx="2466553" cy="1375823"/>
          </a:xfrm>
          <a:prstGeom prst="rect">
            <a:avLst/>
          </a:prstGeom>
        </p:spPr>
      </p:pic>
      <p:sp>
        <p:nvSpPr>
          <p:cNvPr id="46" name="Rectangle 45">
            <a:extLst>
              <a:ext uri="{FF2B5EF4-FFF2-40B4-BE49-F238E27FC236}">
                <a16:creationId xmlns:a16="http://schemas.microsoft.com/office/drawing/2014/main" id="{45CDA60F-7868-9CA4-E65A-987A122D03CE}"/>
              </a:ext>
            </a:extLst>
          </p:cNvPr>
          <p:cNvSpPr/>
          <p:nvPr/>
        </p:nvSpPr>
        <p:spPr>
          <a:xfrm>
            <a:off x="8153400" y="685801"/>
            <a:ext cx="3843496" cy="350240"/>
          </a:xfrm>
          <a:prstGeom prst="rect">
            <a:avLst/>
          </a:prstGeom>
          <a:solidFill>
            <a:srgbClr val="34563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solidFill>
                  <a:schemeClr val="bg1"/>
                </a:solidFill>
              </a:rPr>
              <a:t>Climb and glide for UO</a:t>
            </a:r>
            <a:r>
              <a:rPr lang="en-US" sz="1600" b="1" baseline="-25000" dirty="0">
                <a:solidFill>
                  <a:schemeClr val="bg1"/>
                </a:solidFill>
              </a:rPr>
              <a:t>2</a:t>
            </a:r>
            <a:r>
              <a:rPr lang="en-US" sz="1600" b="1" dirty="0">
                <a:solidFill>
                  <a:schemeClr val="bg1"/>
                </a:solidFill>
              </a:rPr>
              <a:t> creep</a:t>
            </a:r>
          </a:p>
        </p:txBody>
      </p:sp>
      <p:sp>
        <p:nvSpPr>
          <p:cNvPr id="48" name="Rectangle 47">
            <a:extLst>
              <a:ext uri="{FF2B5EF4-FFF2-40B4-BE49-F238E27FC236}">
                <a16:creationId xmlns:a16="http://schemas.microsoft.com/office/drawing/2014/main" id="{31CB4F99-75B4-2A4A-E7A9-B5F198D5EE86}"/>
              </a:ext>
            </a:extLst>
          </p:cNvPr>
          <p:cNvSpPr/>
          <p:nvPr/>
        </p:nvSpPr>
        <p:spPr>
          <a:xfrm>
            <a:off x="8153400" y="3377910"/>
            <a:ext cx="3843496" cy="344138"/>
          </a:xfrm>
          <a:prstGeom prst="rect">
            <a:avLst/>
          </a:prstGeom>
          <a:solidFill>
            <a:srgbClr val="34563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solidFill>
                  <a:schemeClr val="bg1"/>
                </a:solidFill>
              </a:rPr>
              <a:t>Enhancement for doped UO</a:t>
            </a:r>
            <a:r>
              <a:rPr lang="en-US" sz="1600" b="1" baseline="-25000" dirty="0">
                <a:solidFill>
                  <a:schemeClr val="bg1"/>
                </a:solidFill>
              </a:rPr>
              <a:t>2</a:t>
            </a:r>
            <a:r>
              <a:rPr lang="en-US" sz="1600" b="1" dirty="0">
                <a:solidFill>
                  <a:schemeClr val="bg1"/>
                </a:solidFill>
              </a:rPr>
              <a:t> creep</a:t>
            </a:r>
          </a:p>
        </p:txBody>
      </p:sp>
      <p:pic>
        <p:nvPicPr>
          <p:cNvPr id="5" name="Picture 4">
            <a:extLst>
              <a:ext uri="{FF2B5EF4-FFF2-40B4-BE49-F238E27FC236}">
                <a16:creationId xmlns:a16="http://schemas.microsoft.com/office/drawing/2014/main" id="{EFAF515B-E155-474F-89AB-0BDC9B5F5520}"/>
              </a:ext>
            </a:extLst>
          </p:cNvPr>
          <p:cNvPicPr>
            <a:picLocks noChangeAspect="1"/>
          </p:cNvPicPr>
          <p:nvPr/>
        </p:nvPicPr>
        <p:blipFill>
          <a:blip r:embed="rId5"/>
          <a:srcRect l="41884" r="21500"/>
          <a:stretch/>
        </p:blipFill>
        <p:spPr>
          <a:xfrm>
            <a:off x="1516132" y="1524000"/>
            <a:ext cx="1781303" cy="1528651"/>
          </a:xfrm>
          <a:prstGeom prst="rect">
            <a:avLst/>
          </a:prstGeom>
        </p:spPr>
      </p:pic>
      <p:pic>
        <p:nvPicPr>
          <p:cNvPr id="6" name="Picture 5">
            <a:extLst>
              <a:ext uri="{FF2B5EF4-FFF2-40B4-BE49-F238E27FC236}">
                <a16:creationId xmlns:a16="http://schemas.microsoft.com/office/drawing/2014/main" id="{1BBC7083-789F-486A-88D0-9F81498671B4}"/>
              </a:ext>
            </a:extLst>
          </p:cNvPr>
          <p:cNvPicPr>
            <a:picLocks noChangeAspect="1"/>
          </p:cNvPicPr>
          <p:nvPr/>
        </p:nvPicPr>
        <p:blipFill>
          <a:blip r:embed="rId6"/>
          <a:stretch>
            <a:fillRect/>
          </a:stretch>
        </p:blipFill>
        <p:spPr>
          <a:xfrm>
            <a:off x="8916384" y="3775369"/>
            <a:ext cx="2317527" cy="2317527"/>
          </a:xfrm>
          <a:prstGeom prst="rect">
            <a:avLst/>
          </a:prstGeom>
        </p:spPr>
      </p:pic>
      <p:pic>
        <p:nvPicPr>
          <p:cNvPr id="10" name="Picture 9">
            <a:extLst>
              <a:ext uri="{FF2B5EF4-FFF2-40B4-BE49-F238E27FC236}">
                <a16:creationId xmlns:a16="http://schemas.microsoft.com/office/drawing/2014/main" id="{6C03701F-E84B-4CC3-7E36-AA589701C1F4}"/>
              </a:ext>
            </a:extLst>
          </p:cNvPr>
          <p:cNvPicPr>
            <a:picLocks noChangeAspect="1"/>
          </p:cNvPicPr>
          <p:nvPr/>
        </p:nvPicPr>
        <p:blipFill>
          <a:blip r:embed="rId7"/>
          <a:stretch>
            <a:fillRect/>
          </a:stretch>
        </p:blipFill>
        <p:spPr>
          <a:xfrm>
            <a:off x="8794952" y="1071875"/>
            <a:ext cx="2299101" cy="2299101"/>
          </a:xfrm>
          <a:prstGeom prst="rect">
            <a:avLst/>
          </a:prstGeom>
        </p:spPr>
      </p:pic>
      <p:sp>
        <p:nvSpPr>
          <p:cNvPr id="12" name="TextBox 11">
            <a:extLst>
              <a:ext uri="{FF2B5EF4-FFF2-40B4-BE49-F238E27FC236}">
                <a16:creationId xmlns:a16="http://schemas.microsoft.com/office/drawing/2014/main" id="{29A5A892-0B95-0450-4023-33CA28628B46}"/>
              </a:ext>
            </a:extLst>
          </p:cNvPr>
          <p:cNvSpPr txBox="1"/>
          <p:nvPr/>
        </p:nvSpPr>
        <p:spPr>
          <a:xfrm>
            <a:off x="1950986" y="5507379"/>
            <a:ext cx="3365402" cy="646331"/>
          </a:xfrm>
          <a:prstGeom prst="rect">
            <a:avLst/>
          </a:prstGeom>
          <a:noFill/>
        </p:spPr>
        <p:txBody>
          <a:bodyPr wrap="square" rtlCol="0">
            <a:spAutoFit/>
          </a:bodyPr>
          <a:lstStyle/>
          <a:p>
            <a:pPr algn="ctr">
              <a:buNone/>
            </a:pPr>
            <a:r>
              <a:rPr lang="en-US" sz="1200" b="1" dirty="0">
                <a:solidFill>
                  <a:srgbClr val="595959"/>
                </a:solidFill>
                <a:effectLst/>
                <a:latin typeface="+mn-lt"/>
              </a:rPr>
              <a:t>Enable predictions of how pellet cladding interactions impact cladding rupture (under LOCA</a:t>
            </a:r>
            <a:r>
              <a:rPr lang="en-US" sz="1200" b="1" dirty="0">
                <a:solidFill>
                  <a:srgbClr val="595959"/>
                </a:solidFill>
                <a:latin typeface="+mn-lt"/>
              </a:rPr>
              <a:t> </a:t>
            </a:r>
            <a:r>
              <a:rPr lang="en-US" sz="1200" b="1" dirty="0">
                <a:solidFill>
                  <a:srgbClr val="595959"/>
                </a:solidFill>
                <a:effectLst/>
                <a:latin typeface="+mn-lt"/>
              </a:rPr>
              <a:t>conditions) for doped UO</a:t>
            </a:r>
            <a:r>
              <a:rPr lang="en-US" sz="1200" b="1" baseline="-25000" dirty="0">
                <a:solidFill>
                  <a:srgbClr val="595959"/>
                </a:solidFill>
                <a:effectLst/>
                <a:latin typeface="+mn-lt"/>
              </a:rPr>
              <a:t>2</a:t>
            </a:r>
          </a:p>
        </p:txBody>
      </p:sp>
    </p:spTree>
    <p:extLst>
      <p:ext uri="{BB962C8B-B14F-4D97-AF65-F5344CB8AC3E}">
        <p14:creationId xmlns:p14="http://schemas.microsoft.com/office/powerpoint/2010/main" val="3027492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F4A54-C44A-E359-3627-B22C64BABAF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813C53D-5796-E437-44A4-52CF0C6D269F}"/>
              </a:ext>
            </a:extLst>
          </p:cNvPr>
          <p:cNvSpPr txBox="1">
            <a:spLocks/>
          </p:cNvSpPr>
          <p:nvPr/>
        </p:nvSpPr>
        <p:spPr>
          <a:xfrm>
            <a:off x="8466" y="0"/>
            <a:ext cx="12183533" cy="1188244"/>
          </a:xfrm>
          <a:prstGeom prst="rect">
            <a:avLst/>
          </a:prstGeom>
        </p:spPr>
        <p:txBody>
          <a:bodyPr anchor="t"/>
          <a:lstStyle>
            <a:lvl1pPr algn="ctr" defTabSz="457200" rtl="0" eaLnBrk="1" fontAlgn="base" hangingPunct="1">
              <a:spcBef>
                <a:spcPct val="0"/>
              </a:spcBef>
              <a:spcAft>
                <a:spcPct val="0"/>
              </a:spcAft>
              <a:defRPr sz="4500" b="1" i="1" kern="1200">
                <a:solidFill>
                  <a:srgbClr val="213E9A"/>
                </a:solidFill>
                <a:latin typeface="STIX Two Text" pitchFamily="2" charset="0"/>
                <a:ea typeface="ヒラギノ角ゴ Pro W3" charset="-128"/>
                <a:cs typeface="ヒラギノ角ゴ Pro W3" charset="-128"/>
              </a:defRPr>
            </a:lvl1pPr>
            <a:lvl2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2pPr>
            <a:lvl3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3pPr>
            <a:lvl4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4pPr>
            <a:lvl5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5pPr>
            <a:lvl6pPr marL="4572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6pPr>
            <a:lvl7pPr marL="9144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7pPr>
            <a:lvl8pPr marL="13716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8pPr>
            <a:lvl9pPr marL="18288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9pPr>
          </a:lstStyle>
          <a:p>
            <a:pPr algn="l"/>
            <a:r>
              <a:rPr lang="en-US" sz="4000" dirty="0"/>
              <a:t>BISON Neural Network Surrogate for UO</a:t>
            </a:r>
            <a:r>
              <a:rPr lang="en-US" sz="4000" baseline="-25000" dirty="0"/>
              <a:t>2</a:t>
            </a:r>
            <a:r>
              <a:rPr lang="en-US" sz="4000" dirty="0"/>
              <a:t> Creep</a:t>
            </a:r>
          </a:p>
        </p:txBody>
      </p:sp>
      <p:pic>
        <p:nvPicPr>
          <p:cNvPr id="5" name="Picture 4">
            <a:extLst>
              <a:ext uri="{FF2B5EF4-FFF2-40B4-BE49-F238E27FC236}">
                <a16:creationId xmlns:a16="http://schemas.microsoft.com/office/drawing/2014/main" id="{39B0DDEA-DD7C-7873-302C-17D066B51C9E}"/>
              </a:ext>
            </a:extLst>
          </p:cNvPr>
          <p:cNvPicPr>
            <a:picLocks noChangeAspect="1"/>
          </p:cNvPicPr>
          <p:nvPr/>
        </p:nvPicPr>
        <p:blipFill>
          <a:blip r:embed="rId2"/>
          <a:stretch>
            <a:fillRect/>
          </a:stretch>
        </p:blipFill>
        <p:spPr>
          <a:xfrm>
            <a:off x="7473257" y="718816"/>
            <a:ext cx="4551974" cy="3319784"/>
          </a:xfrm>
          <a:prstGeom prst="rect">
            <a:avLst/>
          </a:prstGeom>
        </p:spPr>
      </p:pic>
      <p:pic>
        <p:nvPicPr>
          <p:cNvPr id="6" name="Picture 5">
            <a:extLst>
              <a:ext uri="{FF2B5EF4-FFF2-40B4-BE49-F238E27FC236}">
                <a16:creationId xmlns:a16="http://schemas.microsoft.com/office/drawing/2014/main" id="{A767F4AB-716B-FBF8-985D-10CC3306BBBC}"/>
              </a:ext>
            </a:extLst>
          </p:cNvPr>
          <p:cNvPicPr>
            <a:picLocks noChangeAspect="1"/>
          </p:cNvPicPr>
          <p:nvPr/>
        </p:nvPicPr>
        <p:blipFill>
          <a:blip r:embed="rId3"/>
          <a:stretch>
            <a:fillRect/>
          </a:stretch>
        </p:blipFill>
        <p:spPr>
          <a:xfrm>
            <a:off x="7473257" y="718816"/>
            <a:ext cx="4551974" cy="3319784"/>
          </a:xfrm>
          <a:prstGeom prst="rect">
            <a:avLst/>
          </a:prstGeom>
        </p:spPr>
      </p:pic>
      <p:pic>
        <p:nvPicPr>
          <p:cNvPr id="12" name="Picture 11">
            <a:extLst>
              <a:ext uri="{FF2B5EF4-FFF2-40B4-BE49-F238E27FC236}">
                <a16:creationId xmlns:a16="http://schemas.microsoft.com/office/drawing/2014/main" id="{EEB99554-652D-840D-7076-FCBF2A99D00F}"/>
              </a:ext>
            </a:extLst>
          </p:cNvPr>
          <p:cNvPicPr>
            <a:picLocks noChangeAspect="1"/>
          </p:cNvPicPr>
          <p:nvPr/>
        </p:nvPicPr>
        <p:blipFill>
          <a:blip r:embed="rId4"/>
          <a:stretch>
            <a:fillRect/>
          </a:stretch>
        </p:blipFill>
        <p:spPr>
          <a:xfrm>
            <a:off x="4860467" y="1041993"/>
            <a:ext cx="2789745" cy="2234607"/>
          </a:xfrm>
          <a:prstGeom prst="rect">
            <a:avLst/>
          </a:prstGeom>
        </p:spPr>
      </p:pic>
      <p:pic>
        <p:nvPicPr>
          <p:cNvPr id="17" name="Picture 16">
            <a:extLst>
              <a:ext uri="{FF2B5EF4-FFF2-40B4-BE49-F238E27FC236}">
                <a16:creationId xmlns:a16="http://schemas.microsoft.com/office/drawing/2014/main" id="{B1111090-0D60-985C-63AE-D202DD123189}"/>
              </a:ext>
            </a:extLst>
          </p:cNvPr>
          <p:cNvPicPr>
            <a:picLocks noChangeAspect="1"/>
          </p:cNvPicPr>
          <p:nvPr/>
        </p:nvPicPr>
        <p:blipFill>
          <a:blip r:embed="rId5"/>
          <a:stretch>
            <a:fillRect/>
          </a:stretch>
        </p:blipFill>
        <p:spPr>
          <a:xfrm>
            <a:off x="210416" y="4247273"/>
            <a:ext cx="3663257" cy="2486459"/>
          </a:xfrm>
          <a:prstGeom prst="rect">
            <a:avLst/>
          </a:prstGeom>
        </p:spPr>
      </p:pic>
      <p:pic>
        <p:nvPicPr>
          <p:cNvPr id="19" name="Picture 18">
            <a:extLst>
              <a:ext uri="{FF2B5EF4-FFF2-40B4-BE49-F238E27FC236}">
                <a16:creationId xmlns:a16="http://schemas.microsoft.com/office/drawing/2014/main" id="{AFC1DC53-A88C-DAF6-AEB5-54097974E644}"/>
              </a:ext>
            </a:extLst>
          </p:cNvPr>
          <p:cNvPicPr>
            <a:picLocks noChangeAspect="1"/>
          </p:cNvPicPr>
          <p:nvPr/>
        </p:nvPicPr>
        <p:blipFill>
          <a:blip r:embed="rId6"/>
          <a:stretch>
            <a:fillRect/>
          </a:stretch>
        </p:blipFill>
        <p:spPr>
          <a:xfrm>
            <a:off x="9387850" y="4038600"/>
            <a:ext cx="2614264" cy="2185970"/>
          </a:xfrm>
          <a:prstGeom prst="rect">
            <a:avLst/>
          </a:prstGeom>
        </p:spPr>
      </p:pic>
      <p:pic>
        <p:nvPicPr>
          <p:cNvPr id="20" name="Picture 19">
            <a:extLst>
              <a:ext uri="{FF2B5EF4-FFF2-40B4-BE49-F238E27FC236}">
                <a16:creationId xmlns:a16="http://schemas.microsoft.com/office/drawing/2014/main" id="{A8B2F0AA-D7FD-A7C8-E069-BD285511F2E4}"/>
              </a:ext>
            </a:extLst>
          </p:cNvPr>
          <p:cNvPicPr>
            <a:picLocks noChangeAspect="1"/>
          </p:cNvPicPr>
          <p:nvPr/>
        </p:nvPicPr>
        <p:blipFill>
          <a:blip r:embed="rId7"/>
          <a:stretch>
            <a:fillRect/>
          </a:stretch>
        </p:blipFill>
        <p:spPr>
          <a:xfrm>
            <a:off x="6788225" y="4062430"/>
            <a:ext cx="2614264" cy="2158416"/>
          </a:xfrm>
          <a:prstGeom prst="rect">
            <a:avLst/>
          </a:prstGeom>
        </p:spPr>
      </p:pic>
      <p:sp>
        <p:nvSpPr>
          <p:cNvPr id="21" name="TextBox 20">
            <a:extLst>
              <a:ext uri="{FF2B5EF4-FFF2-40B4-BE49-F238E27FC236}">
                <a16:creationId xmlns:a16="http://schemas.microsoft.com/office/drawing/2014/main" id="{5499C591-CD0D-AFB0-D792-F4A147C7DBFC}"/>
              </a:ext>
            </a:extLst>
          </p:cNvPr>
          <p:cNvSpPr txBox="1"/>
          <p:nvPr/>
        </p:nvSpPr>
        <p:spPr>
          <a:xfrm>
            <a:off x="11026106" y="4247273"/>
            <a:ext cx="761747" cy="276999"/>
          </a:xfrm>
          <a:prstGeom prst="rect">
            <a:avLst/>
          </a:prstGeom>
          <a:noFill/>
        </p:spPr>
        <p:txBody>
          <a:bodyPr wrap="square" rtlCol="0">
            <a:spAutoFit/>
          </a:bodyPr>
          <a:lstStyle/>
          <a:p>
            <a:r>
              <a:rPr lang="en-US" sz="1200" dirty="0"/>
              <a:t>10μm</a:t>
            </a:r>
          </a:p>
        </p:txBody>
      </p:sp>
      <p:sp>
        <p:nvSpPr>
          <p:cNvPr id="22" name="TextBox 21">
            <a:extLst>
              <a:ext uri="{FF2B5EF4-FFF2-40B4-BE49-F238E27FC236}">
                <a16:creationId xmlns:a16="http://schemas.microsoft.com/office/drawing/2014/main" id="{70630D65-5AB4-B3A8-1C81-E00E25E29678}"/>
              </a:ext>
            </a:extLst>
          </p:cNvPr>
          <p:cNvSpPr txBox="1"/>
          <p:nvPr/>
        </p:nvSpPr>
        <p:spPr>
          <a:xfrm>
            <a:off x="8152549" y="4247273"/>
            <a:ext cx="766557" cy="276999"/>
          </a:xfrm>
          <a:prstGeom prst="rect">
            <a:avLst/>
          </a:prstGeom>
          <a:noFill/>
        </p:spPr>
        <p:txBody>
          <a:bodyPr wrap="square" rtlCol="0">
            <a:spAutoFit/>
          </a:bodyPr>
          <a:lstStyle/>
          <a:p>
            <a:r>
              <a:rPr lang="en-US" sz="1200" dirty="0">
                <a:solidFill>
                  <a:schemeClr val="bg1"/>
                </a:solidFill>
              </a:rPr>
              <a:t>60μm</a:t>
            </a:r>
          </a:p>
        </p:txBody>
      </p:sp>
      <p:sp>
        <p:nvSpPr>
          <p:cNvPr id="24" name="TextBox 23">
            <a:extLst>
              <a:ext uri="{FF2B5EF4-FFF2-40B4-BE49-F238E27FC236}">
                <a16:creationId xmlns:a16="http://schemas.microsoft.com/office/drawing/2014/main" id="{77964843-D257-6BD0-FD0C-5461E6C13935}"/>
              </a:ext>
            </a:extLst>
          </p:cNvPr>
          <p:cNvSpPr txBox="1"/>
          <p:nvPr/>
        </p:nvSpPr>
        <p:spPr>
          <a:xfrm>
            <a:off x="8001000" y="1002895"/>
            <a:ext cx="1606530" cy="276999"/>
          </a:xfrm>
          <a:prstGeom prst="rect">
            <a:avLst/>
          </a:prstGeom>
          <a:noFill/>
        </p:spPr>
        <p:txBody>
          <a:bodyPr wrap="none" rtlCol="0">
            <a:spAutoFit/>
          </a:bodyPr>
          <a:lstStyle/>
          <a:p>
            <a:r>
              <a:rPr lang="en-US" sz="1200" dirty="0"/>
              <a:t>1 hidden layer model</a:t>
            </a:r>
          </a:p>
        </p:txBody>
      </p:sp>
      <p:sp>
        <p:nvSpPr>
          <p:cNvPr id="26" name="TextBox 25">
            <a:extLst>
              <a:ext uri="{FF2B5EF4-FFF2-40B4-BE49-F238E27FC236}">
                <a16:creationId xmlns:a16="http://schemas.microsoft.com/office/drawing/2014/main" id="{A6BBA480-95F9-88D1-E630-C6EEE74A767D}"/>
              </a:ext>
            </a:extLst>
          </p:cNvPr>
          <p:cNvSpPr txBox="1"/>
          <p:nvPr/>
        </p:nvSpPr>
        <p:spPr>
          <a:xfrm>
            <a:off x="8001000" y="1002895"/>
            <a:ext cx="1606530" cy="276999"/>
          </a:xfrm>
          <a:prstGeom prst="rect">
            <a:avLst/>
          </a:prstGeom>
          <a:noFill/>
        </p:spPr>
        <p:txBody>
          <a:bodyPr wrap="none" rtlCol="0">
            <a:spAutoFit/>
          </a:bodyPr>
          <a:lstStyle/>
          <a:p>
            <a:r>
              <a:rPr lang="en-US" sz="1200" dirty="0"/>
              <a:t>2 hidden layer model</a:t>
            </a:r>
          </a:p>
        </p:txBody>
      </p:sp>
      <p:sp>
        <p:nvSpPr>
          <p:cNvPr id="3" name="Content Placeholder 2">
            <a:extLst>
              <a:ext uri="{FF2B5EF4-FFF2-40B4-BE49-F238E27FC236}">
                <a16:creationId xmlns:a16="http://schemas.microsoft.com/office/drawing/2014/main" id="{7BEF4EA8-3667-3680-5910-3D2F166E1122}"/>
              </a:ext>
            </a:extLst>
          </p:cNvPr>
          <p:cNvSpPr txBox="1">
            <a:spLocks/>
          </p:cNvSpPr>
          <p:nvPr/>
        </p:nvSpPr>
        <p:spPr>
          <a:xfrm>
            <a:off x="77940" y="718816"/>
            <a:ext cx="5086668" cy="4876800"/>
          </a:xfrm>
          <a:prstGeom prst="rect">
            <a:avLst/>
          </a:prstGeom>
        </p:spPr>
        <p:txBody>
          <a:bodyPr lIns="91440" tIns="45720" rIns="91440" bIns="45720" anchor="t"/>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7020" indent="-287020"/>
            <a:r>
              <a:rPr lang="en-US" sz="2200" dirty="0">
                <a:ea typeface="ヒラギノ角ゴ Pro W3"/>
                <a:cs typeface="+mn-lt"/>
              </a:rPr>
              <a:t>Objective: build a </a:t>
            </a:r>
            <a:r>
              <a:rPr lang="en-US" sz="2200" dirty="0">
                <a:solidFill>
                  <a:srgbClr val="0070C0"/>
                </a:solidFill>
                <a:ea typeface="ヒラギノ角ゴ Pro W3"/>
                <a:cs typeface="+mn-lt"/>
              </a:rPr>
              <a:t>surrogate model based on LLS data</a:t>
            </a:r>
            <a:r>
              <a:rPr lang="en-US" sz="2200" dirty="0">
                <a:ea typeface="ヒラギノ角ゴ Pro W3"/>
                <a:cs typeface="+mn-lt"/>
              </a:rPr>
              <a:t> for BISON</a:t>
            </a:r>
          </a:p>
          <a:p>
            <a:pPr marL="287020"/>
            <a:r>
              <a:rPr lang="en-US" sz="2200" dirty="0">
                <a:ea typeface="ヒラギノ角ゴ Pro W3"/>
                <a:cs typeface="+mn-lt"/>
              </a:rPr>
              <a:t>Universal Approximation Theorem</a:t>
            </a:r>
            <a:br>
              <a:rPr lang="en-US" sz="2200" dirty="0">
                <a:ea typeface="ヒラギノ角ゴ Pro W3"/>
                <a:cs typeface="+mn-lt"/>
              </a:rPr>
            </a:br>
            <a:r>
              <a:rPr lang="en-US" sz="1000" dirty="0">
                <a:ea typeface="ヒラギノ角ゴ Pro W3"/>
                <a:cs typeface="+mn-lt"/>
              </a:rPr>
              <a:t>A feed-forward network with a single hidden layer containing a finite number of neurons can approximate continuous functions on compact subsets of R</a:t>
            </a:r>
            <a:r>
              <a:rPr lang="en-US" sz="1000" baseline="30000" dirty="0">
                <a:ea typeface="ヒラギノ角ゴ Pro W3"/>
                <a:cs typeface="+mn-lt"/>
              </a:rPr>
              <a:t>n</a:t>
            </a:r>
          </a:p>
          <a:p>
            <a:pPr marL="287020"/>
            <a:r>
              <a:rPr lang="en-US" sz="2200" dirty="0" err="1">
                <a:ea typeface="ヒラギノ角ゴ Pro W3"/>
                <a:cs typeface="+mn-lt"/>
              </a:rPr>
              <a:t>PyTorch</a:t>
            </a:r>
            <a:r>
              <a:rPr lang="en-US" sz="2200" dirty="0">
                <a:ea typeface="ヒラギノ角ゴ Pro W3"/>
                <a:cs typeface="+mn-lt"/>
              </a:rPr>
              <a:t> GPU accelerated training and evaluation in BISON </a:t>
            </a:r>
          </a:p>
          <a:p>
            <a:pPr marL="287020"/>
            <a:r>
              <a:rPr lang="en-US" sz="2200" dirty="0">
                <a:solidFill>
                  <a:srgbClr val="0070C0"/>
                </a:solidFill>
                <a:ea typeface="ヒラギノ角ゴ Pro W3"/>
                <a:cs typeface="+mn-lt"/>
              </a:rPr>
              <a:t>Competitive performance </a:t>
            </a:r>
            <a:r>
              <a:rPr lang="en-US" sz="2200" dirty="0">
                <a:ea typeface="ヒラギノ角ゴ Pro W3"/>
                <a:cs typeface="+mn-lt"/>
              </a:rPr>
              <a:t>with</a:t>
            </a:r>
            <a:br>
              <a:rPr lang="en-US" sz="2200" dirty="0">
                <a:ea typeface="ヒラギノ角ゴ Pro W3"/>
                <a:cs typeface="+mn-lt"/>
              </a:rPr>
            </a:br>
            <a:r>
              <a:rPr lang="en-US" sz="2200" dirty="0">
                <a:ea typeface="ヒラギノ角ゴ Pro W3"/>
                <a:cs typeface="+mn-lt"/>
              </a:rPr>
              <a:t>room for </a:t>
            </a:r>
            <a:r>
              <a:rPr lang="en-US" sz="2200" dirty="0">
                <a:solidFill>
                  <a:srgbClr val="0070C0"/>
                </a:solidFill>
                <a:ea typeface="ヒラギノ角ゴ Pro W3"/>
                <a:cs typeface="+mn-lt"/>
              </a:rPr>
              <a:t>increasing the</a:t>
            </a:r>
            <a:br>
              <a:rPr lang="en-US" sz="2200" dirty="0">
                <a:solidFill>
                  <a:srgbClr val="0070C0"/>
                </a:solidFill>
                <a:ea typeface="ヒラギノ角ゴ Pro W3"/>
                <a:cs typeface="+mn-lt"/>
              </a:rPr>
            </a:br>
            <a:r>
              <a:rPr lang="en-US" sz="2200" dirty="0">
                <a:solidFill>
                  <a:srgbClr val="0070C0"/>
                </a:solidFill>
                <a:ea typeface="ヒラギノ角ゴ Pro W3"/>
                <a:cs typeface="+mn-lt"/>
              </a:rPr>
              <a:t>surrogate complexity</a:t>
            </a:r>
            <a:endParaRPr lang="en-US" sz="2200" baseline="30000" dirty="0">
              <a:solidFill>
                <a:srgbClr val="0070C0"/>
              </a:solidFill>
              <a:ea typeface="ヒラギノ角ゴ Pro W3"/>
              <a:cs typeface="+mn-lt"/>
            </a:endParaRPr>
          </a:p>
        </p:txBody>
      </p:sp>
      <p:sp>
        <p:nvSpPr>
          <p:cNvPr id="9" name="Content Placeholder 2">
            <a:extLst>
              <a:ext uri="{FF2B5EF4-FFF2-40B4-BE49-F238E27FC236}">
                <a16:creationId xmlns:a16="http://schemas.microsoft.com/office/drawing/2014/main" id="{B6CC3276-5832-4401-A3FB-2BA0F7A51DA2}"/>
              </a:ext>
            </a:extLst>
          </p:cNvPr>
          <p:cNvSpPr txBox="1">
            <a:spLocks/>
          </p:cNvSpPr>
          <p:nvPr/>
        </p:nvSpPr>
        <p:spPr>
          <a:xfrm>
            <a:off x="4006149" y="4269044"/>
            <a:ext cx="2614264" cy="2122355"/>
          </a:xfrm>
          <a:prstGeom prst="rect">
            <a:avLst/>
          </a:prstGeom>
        </p:spPr>
        <p:txBody>
          <a:bodyPr lIns="91440" tIns="45720" rIns="91440" bIns="45720" anchor="t"/>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7020" indent="-287020"/>
            <a:r>
              <a:rPr lang="en-US" sz="2200" dirty="0">
                <a:ea typeface="ヒラギノ角ゴ Pro W3"/>
                <a:cs typeface="+mn-lt"/>
              </a:rPr>
              <a:t>Excellent reproduction of LLS data</a:t>
            </a:r>
            <a:endParaRPr lang="en-US" sz="2200" baseline="30000" dirty="0">
              <a:ea typeface="ヒラギノ角ゴ Pro W3"/>
              <a:cs typeface="+mn-lt"/>
            </a:endParaRPr>
          </a:p>
          <a:p>
            <a:pPr marL="287020" indent="-287020"/>
            <a:r>
              <a:rPr lang="en-US" sz="2200" dirty="0">
                <a:solidFill>
                  <a:srgbClr val="0070C0"/>
                </a:solidFill>
                <a:ea typeface="ヒラギノ角ゴ Pro W3"/>
                <a:cs typeface="+mn-lt"/>
              </a:rPr>
              <a:t>Effective scale bridging</a:t>
            </a:r>
          </a:p>
        </p:txBody>
      </p:sp>
    </p:spTree>
    <p:extLst>
      <p:ext uri="{BB962C8B-B14F-4D97-AF65-F5344CB8AC3E}">
        <p14:creationId xmlns:p14="http://schemas.microsoft.com/office/powerpoint/2010/main" val="246618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3A1BFD2-6F8F-0311-A32E-CC56F6267779}"/>
              </a:ext>
            </a:extLst>
          </p:cNvPr>
          <p:cNvPicPr>
            <a:picLocks noChangeAspect="1"/>
          </p:cNvPicPr>
          <p:nvPr/>
        </p:nvPicPr>
        <p:blipFill>
          <a:blip r:embed="rId2"/>
          <a:stretch>
            <a:fillRect/>
          </a:stretch>
        </p:blipFill>
        <p:spPr>
          <a:xfrm>
            <a:off x="4495800" y="3318426"/>
            <a:ext cx="7772400" cy="2699886"/>
          </a:xfrm>
          <a:prstGeom prst="rect">
            <a:avLst/>
          </a:prstGeom>
        </p:spPr>
      </p:pic>
      <p:pic>
        <p:nvPicPr>
          <p:cNvPr id="7" name="Picture 6">
            <a:extLst>
              <a:ext uri="{FF2B5EF4-FFF2-40B4-BE49-F238E27FC236}">
                <a16:creationId xmlns:a16="http://schemas.microsoft.com/office/drawing/2014/main" id="{1A55761F-F42C-BE1E-E3F3-33F070BC6F9D}"/>
              </a:ext>
            </a:extLst>
          </p:cNvPr>
          <p:cNvPicPr>
            <a:picLocks noChangeAspect="1"/>
          </p:cNvPicPr>
          <p:nvPr/>
        </p:nvPicPr>
        <p:blipFill>
          <a:blip r:embed="rId3"/>
          <a:stretch>
            <a:fillRect/>
          </a:stretch>
        </p:blipFill>
        <p:spPr>
          <a:xfrm>
            <a:off x="8491551" y="535461"/>
            <a:ext cx="3653458" cy="2841578"/>
          </a:xfrm>
          <a:prstGeom prst="rect">
            <a:avLst/>
          </a:prstGeom>
        </p:spPr>
      </p:pic>
      <p:sp>
        <p:nvSpPr>
          <p:cNvPr id="8" name="TextBox 7">
            <a:extLst>
              <a:ext uri="{FF2B5EF4-FFF2-40B4-BE49-F238E27FC236}">
                <a16:creationId xmlns:a16="http://schemas.microsoft.com/office/drawing/2014/main" id="{3A45F35C-F720-4A8A-047D-4FC562180AA5}"/>
              </a:ext>
            </a:extLst>
          </p:cNvPr>
          <p:cNvSpPr txBox="1"/>
          <p:nvPr/>
        </p:nvSpPr>
        <p:spPr>
          <a:xfrm>
            <a:off x="9291299" y="387829"/>
            <a:ext cx="2229906" cy="276999"/>
          </a:xfrm>
          <a:prstGeom prst="rect">
            <a:avLst/>
          </a:prstGeom>
          <a:noFill/>
        </p:spPr>
        <p:txBody>
          <a:bodyPr wrap="none" rtlCol="0">
            <a:spAutoFit/>
          </a:bodyPr>
          <a:lstStyle/>
          <a:p>
            <a:r>
              <a:rPr lang="en-US" sz="1200" dirty="0"/>
              <a:t>Fuel elongation IFA-716,1 rod 6</a:t>
            </a:r>
          </a:p>
        </p:txBody>
      </p:sp>
      <p:pic>
        <p:nvPicPr>
          <p:cNvPr id="9" name="Picture 8">
            <a:extLst>
              <a:ext uri="{FF2B5EF4-FFF2-40B4-BE49-F238E27FC236}">
                <a16:creationId xmlns:a16="http://schemas.microsoft.com/office/drawing/2014/main" id="{FF898DFF-BF4B-FC82-C202-5CC343511DAD}"/>
              </a:ext>
            </a:extLst>
          </p:cNvPr>
          <p:cNvPicPr>
            <a:picLocks noChangeAspect="1"/>
          </p:cNvPicPr>
          <p:nvPr/>
        </p:nvPicPr>
        <p:blipFill>
          <a:blip r:embed="rId4"/>
          <a:stretch>
            <a:fillRect/>
          </a:stretch>
        </p:blipFill>
        <p:spPr>
          <a:xfrm>
            <a:off x="160444" y="3810000"/>
            <a:ext cx="3722438" cy="2895230"/>
          </a:xfrm>
          <a:prstGeom prst="rect">
            <a:avLst/>
          </a:prstGeom>
        </p:spPr>
      </p:pic>
      <p:sp>
        <p:nvSpPr>
          <p:cNvPr id="10" name="TextBox 9">
            <a:extLst>
              <a:ext uri="{FF2B5EF4-FFF2-40B4-BE49-F238E27FC236}">
                <a16:creationId xmlns:a16="http://schemas.microsoft.com/office/drawing/2014/main" id="{46C6F5B0-94C3-74D1-D491-68CD1040332B}"/>
              </a:ext>
            </a:extLst>
          </p:cNvPr>
          <p:cNvSpPr txBox="1"/>
          <p:nvPr/>
        </p:nvSpPr>
        <p:spPr>
          <a:xfrm>
            <a:off x="914400" y="6550045"/>
            <a:ext cx="2466444" cy="276999"/>
          </a:xfrm>
          <a:prstGeom prst="rect">
            <a:avLst/>
          </a:prstGeom>
          <a:noFill/>
        </p:spPr>
        <p:txBody>
          <a:bodyPr wrap="none" rtlCol="0">
            <a:spAutoFit/>
          </a:bodyPr>
          <a:lstStyle/>
          <a:p>
            <a:r>
              <a:rPr lang="en-US" sz="1200" dirty="0"/>
              <a:t>Fission gas release IFA-716,1 rod 6</a:t>
            </a:r>
          </a:p>
        </p:txBody>
      </p:sp>
      <p:sp>
        <p:nvSpPr>
          <p:cNvPr id="15" name="TextBox 14">
            <a:extLst>
              <a:ext uri="{FF2B5EF4-FFF2-40B4-BE49-F238E27FC236}">
                <a16:creationId xmlns:a16="http://schemas.microsoft.com/office/drawing/2014/main" id="{ED28D74B-14A6-3554-8E50-3E2AFCD5739D}"/>
              </a:ext>
            </a:extLst>
          </p:cNvPr>
          <p:cNvSpPr txBox="1"/>
          <p:nvPr/>
        </p:nvSpPr>
        <p:spPr>
          <a:xfrm>
            <a:off x="5867400" y="5964800"/>
            <a:ext cx="5181600" cy="276999"/>
          </a:xfrm>
          <a:prstGeom prst="rect">
            <a:avLst/>
          </a:prstGeom>
          <a:noFill/>
        </p:spPr>
        <p:txBody>
          <a:bodyPr wrap="square" rtlCol="0">
            <a:spAutoFit/>
          </a:bodyPr>
          <a:lstStyle/>
          <a:p>
            <a:r>
              <a:rPr lang="en-US" sz="1200" dirty="0">
                <a:latin typeface="Aptos" panose="020B0004020202020204" pitchFamily="34" charset="0"/>
              </a:rPr>
              <a:t>Integrated testing results show improvements over MATPRO creep model</a:t>
            </a:r>
          </a:p>
        </p:txBody>
      </p:sp>
      <p:pic>
        <p:nvPicPr>
          <p:cNvPr id="3" name="Picture 2">
            <a:extLst>
              <a:ext uri="{FF2B5EF4-FFF2-40B4-BE49-F238E27FC236}">
                <a16:creationId xmlns:a16="http://schemas.microsoft.com/office/drawing/2014/main" id="{3677424E-214C-0CF3-4B92-B9877FDCF8FD}"/>
              </a:ext>
            </a:extLst>
          </p:cNvPr>
          <p:cNvPicPr>
            <a:picLocks noChangeAspect="1"/>
          </p:cNvPicPr>
          <p:nvPr/>
        </p:nvPicPr>
        <p:blipFill>
          <a:blip r:embed="rId5"/>
          <a:stretch>
            <a:fillRect/>
          </a:stretch>
        </p:blipFill>
        <p:spPr>
          <a:xfrm>
            <a:off x="4739013" y="535792"/>
            <a:ext cx="3657600" cy="2844800"/>
          </a:xfrm>
          <a:prstGeom prst="rect">
            <a:avLst/>
          </a:prstGeom>
        </p:spPr>
      </p:pic>
      <p:sp>
        <p:nvSpPr>
          <p:cNvPr id="11" name="TextBox 10">
            <a:extLst>
              <a:ext uri="{FF2B5EF4-FFF2-40B4-BE49-F238E27FC236}">
                <a16:creationId xmlns:a16="http://schemas.microsoft.com/office/drawing/2014/main" id="{E77D044B-9350-139A-6DEA-3314EC174CB9}"/>
              </a:ext>
            </a:extLst>
          </p:cNvPr>
          <p:cNvSpPr txBox="1"/>
          <p:nvPr/>
        </p:nvSpPr>
        <p:spPr>
          <a:xfrm>
            <a:off x="5633556" y="388160"/>
            <a:ext cx="2455672" cy="276999"/>
          </a:xfrm>
          <a:prstGeom prst="rect">
            <a:avLst/>
          </a:prstGeom>
          <a:noFill/>
        </p:spPr>
        <p:txBody>
          <a:bodyPr wrap="none" rtlCol="0">
            <a:spAutoFit/>
          </a:bodyPr>
          <a:lstStyle/>
          <a:p>
            <a:r>
              <a:rPr lang="en-US" sz="1200" dirty="0"/>
              <a:t>Fuel temperature IFA-716,1 rod 6</a:t>
            </a:r>
          </a:p>
        </p:txBody>
      </p:sp>
      <p:sp>
        <p:nvSpPr>
          <p:cNvPr id="13" name="TextBox 12">
            <a:extLst>
              <a:ext uri="{FF2B5EF4-FFF2-40B4-BE49-F238E27FC236}">
                <a16:creationId xmlns:a16="http://schemas.microsoft.com/office/drawing/2014/main" id="{F99FD5F7-F019-7DFE-53B1-7A3BE07194BA}"/>
              </a:ext>
            </a:extLst>
          </p:cNvPr>
          <p:cNvSpPr txBox="1"/>
          <p:nvPr/>
        </p:nvSpPr>
        <p:spPr>
          <a:xfrm>
            <a:off x="6600584" y="3984603"/>
            <a:ext cx="861148" cy="276999"/>
          </a:xfrm>
          <a:prstGeom prst="rect">
            <a:avLst/>
          </a:prstGeom>
          <a:noFill/>
        </p:spPr>
        <p:txBody>
          <a:bodyPr wrap="square" rtlCol="0">
            <a:spAutoFit/>
          </a:bodyPr>
          <a:lstStyle/>
          <a:p>
            <a:r>
              <a:rPr lang="en-US" sz="1200" dirty="0">
                <a:latin typeface="Aptos" panose="020B0004020202020204" pitchFamily="34" charset="0"/>
              </a:rPr>
              <a:t>MATPRO</a:t>
            </a:r>
          </a:p>
        </p:txBody>
      </p:sp>
      <p:sp>
        <p:nvSpPr>
          <p:cNvPr id="14" name="TextBox 13">
            <a:extLst>
              <a:ext uri="{FF2B5EF4-FFF2-40B4-BE49-F238E27FC236}">
                <a16:creationId xmlns:a16="http://schemas.microsoft.com/office/drawing/2014/main" id="{3A35A635-9047-F4C0-460A-5378458BD8CD}"/>
              </a:ext>
            </a:extLst>
          </p:cNvPr>
          <p:cNvSpPr txBox="1"/>
          <p:nvPr/>
        </p:nvSpPr>
        <p:spPr>
          <a:xfrm>
            <a:off x="10410584" y="3984602"/>
            <a:ext cx="861148" cy="276999"/>
          </a:xfrm>
          <a:prstGeom prst="rect">
            <a:avLst/>
          </a:prstGeom>
          <a:noFill/>
        </p:spPr>
        <p:txBody>
          <a:bodyPr wrap="square" rtlCol="0">
            <a:spAutoFit/>
          </a:bodyPr>
          <a:lstStyle/>
          <a:p>
            <a:r>
              <a:rPr lang="en-US" sz="1200" dirty="0">
                <a:latin typeface="Aptos" panose="020B0004020202020204" pitchFamily="34" charset="0"/>
              </a:rPr>
              <a:t>ROM</a:t>
            </a:r>
          </a:p>
        </p:txBody>
      </p:sp>
      <p:sp>
        <p:nvSpPr>
          <p:cNvPr id="4" name="Title 1">
            <a:extLst>
              <a:ext uri="{FF2B5EF4-FFF2-40B4-BE49-F238E27FC236}">
                <a16:creationId xmlns:a16="http://schemas.microsoft.com/office/drawing/2014/main" id="{968F5FF4-AFDB-7749-1B03-0614132EF587}"/>
              </a:ext>
            </a:extLst>
          </p:cNvPr>
          <p:cNvSpPr txBox="1">
            <a:spLocks/>
          </p:cNvSpPr>
          <p:nvPr/>
        </p:nvSpPr>
        <p:spPr>
          <a:xfrm>
            <a:off x="8466" y="30956"/>
            <a:ext cx="12183533" cy="1188244"/>
          </a:xfrm>
          <a:prstGeom prst="rect">
            <a:avLst/>
          </a:prstGeom>
        </p:spPr>
        <p:txBody>
          <a:bodyPr anchor="t"/>
          <a:lstStyle>
            <a:lvl1pPr algn="ctr" defTabSz="457200" rtl="0" eaLnBrk="1" fontAlgn="base" hangingPunct="1">
              <a:spcBef>
                <a:spcPct val="0"/>
              </a:spcBef>
              <a:spcAft>
                <a:spcPct val="0"/>
              </a:spcAft>
              <a:defRPr sz="4500" b="1" i="1" kern="1200">
                <a:solidFill>
                  <a:srgbClr val="213E9A"/>
                </a:solidFill>
                <a:latin typeface="STIX Two Text" pitchFamily="2" charset="0"/>
                <a:ea typeface="ヒラギノ角ゴ Pro W3" charset="-128"/>
                <a:cs typeface="ヒラギノ角ゴ Pro W3" charset="-128"/>
              </a:defRPr>
            </a:lvl1pPr>
            <a:lvl2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2pPr>
            <a:lvl3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3pPr>
            <a:lvl4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4pPr>
            <a:lvl5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5pPr>
            <a:lvl6pPr marL="4572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6pPr>
            <a:lvl7pPr marL="9144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7pPr>
            <a:lvl8pPr marL="13716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8pPr>
            <a:lvl9pPr marL="18288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9pPr>
          </a:lstStyle>
          <a:p>
            <a:pPr algn="l"/>
            <a:r>
              <a:rPr lang="en-US" sz="3600" dirty="0"/>
              <a:t>BISON Integrated Testing </a:t>
            </a:r>
          </a:p>
        </p:txBody>
      </p:sp>
      <p:sp>
        <p:nvSpPr>
          <p:cNvPr id="12" name="Content Placeholder 2">
            <a:extLst>
              <a:ext uri="{FF2B5EF4-FFF2-40B4-BE49-F238E27FC236}">
                <a16:creationId xmlns:a16="http://schemas.microsoft.com/office/drawing/2014/main" id="{096B04BF-D58C-A786-FE22-64D0C47353E4}"/>
              </a:ext>
            </a:extLst>
          </p:cNvPr>
          <p:cNvSpPr txBox="1">
            <a:spLocks/>
          </p:cNvSpPr>
          <p:nvPr/>
        </p:nvSpPr>
        <p:spPr>
          <a:xfrm>
            <a:off x="-35627" y="627818"/>
            <a:ext cx="4752318" cy="4876800"/>
          </a:xfrm>
          <a:prstGeom prst="rect">
            <a:avLst/>
          </a:prstGeom>
        </p:spPr>
        <p:txBody>
          <a:bodyPr lIns="91440" tIns="45720" rIns="91440" bIns="45720" anchor="t"/>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7020" indent="-287020"/>
            <a:r>
              <a:rPr lang="en-US" sz="1600" dirty="0">
                <a:ea typeface="ヒラギノ角ゴ Pro W3"/>
                <a:cs typeface="+mn-lt"/>
              </a:rPr>
              <a:t>The LLS-informed creep rate model </a:t>
            </a:r>
            <a:r>
              <a:rPr lang="en-US" sz="1600" dirty="0">
                <a:solidFill>
                  <a:srgbClr val="0070C0"/>
                </a:solidFill>
                <a:ea typeface="ヒラギノ角ゴ Pro W3"/>
                <a:cs typeface="+mn-lt"/>
              </a:rPr>
              <a:t>improves BISON predictions</a:t>
            </a:r>
            <a:r>
              <a:rPr lang="en-US" sz="1600" dirty="0">
                <a:ea typeface="ヒラギノ角ゴ Pro W3"/>
                <a:cs typeface="+mn-lt"/>
              </a:rPr>
              <a:t> on fuel elongation and temperature</a:t>
            </a:r>
          </a:p>
          <a:p>
            <a:pPr marL="287020" indent="-287020"/>
            <a:r>
              <a:rPr lang="en-US" sz="1600" dirty="0">
                <a:ea typeface="ヒラギノ角ゴ Pro W3"/>
                <a:cs typeface="+mn-lt"/>
              </a:rPr>
              <a:t>Fission gas release predictions require more attention</a:t>
            </a:r>
          </a:p>
          <a:p>
            <a:pPr marL="287020" indent="-287020"/>
            <a:r>
              <a:rPr lang="en-US" sz="1600" dirty="0">
                <a:ea typeface="ヒラギノ角ゴ Pro W3"/>
                <a:cs typeface="+mn-lt"/>
              </a:rPr>
              <a:t>More LLS data is required for </a:t>
            </a:r>
          </a:p>
          <a:p>
            <a:pPr marL="575945" lvl="1" indent="-287020"/>
            <a:r>
              <a:rPr lang="en-US" sz="1600" dirty="0">
                <a:ea typeface="ヒラギノ角ゴ Pro W3"/>
                <a:cs typeface="+mn-lt"/>
              </a:rPr>
              <a:t>Lower temperatures</a:t>
            </a:r>
          </a:p>
          <a:p>
            <a:pPr marL="575945" lvl="1" indent="-287020"/>
            <a:r>
              <a:rPr lang="en-US" sz="1600" dirty="0">
                <a:ea typeface="ヒラギノ角ゴ Pro W3"/>
                <a:cs typeface="+mn-lt"/>
              </a:rPr>
              <a:t>Higher stresses</a:t>
            </a:r>
          </a:p>
          <a:p>
            <a:pPr marL="287020"/>
            <a:r>
              <a:rPr lang="en-US" sz="1600" dirty="0">
                <a:ea typeface="ヒラギノ角ゴ Pro W3"/>
                <a:cs typeface="+mn-lt"/>
              </a:rPr>
              <a:t>This model </a:t>
            </a:r>
            <a:r>
              <a:rPr lang="en-US" sz="1600" dirty="0">
                <a:solidFill>
                  <a:srgbClr val="0070C0"/>
                </a:solidFill>
                <a:ea typeface="ヒラギノ角ゴ Pro W3"/>
                <a:cs typeface="+mn-lt"/>
              </a:rPr>
              <a:t>impacts cladding constraints </a:t>
            </a:r>
            <a:r>
              <a:rPr lang="en-US" sz="1600" dirty="0">
                <a:ea typeface="ヒラギノ角ゴ Pro W3"/>
                <a:cs typeface="+mn-lt"/>
              </a:rPr>
              <a:t>and predicted </a:t>
            </a:r>
            <a:r>
              <a:rPr lang="en-US" sz="1600" dirty="0">
                <a:solidFill>
                  <a:srgbClr val="0070C0"/>
                </a:solidFill>
                <a:ea typeface="ヒラギノ角ゴ Pro W3"/>
                <a:cs typeface="+mn-lt"/>
              </a:rPr>
              <a:t>LOCA behavior</a:t>
            </a:r>
            <a:endParaRPr lang="en-US" sz="1600" baseline="30000" dirty="0">
              <a:solidFill>
                <a:srgbClr val="0070C0"/>
              </a:solidFill>
              <a:ea typeface="ヒラギノ角ゴ Pro W3"/>
              <a:cs typeface="+mn-lt"/>
            </a:endParaRPr>
          </a:p>
        </p:txBody>
      </p:sp>
    </p:spTree>
    <p:extLst>
      <p:ext uri="{BB962C8B-B14F-4D97-AF65-F5344CB8AC3E}">
        <p14:creationId xmlns:p14="http://schemas.microsoft.com/office/powerpoint/2010/main" val="771993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ED620-ABCB-03AA-F489-76A0F597E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4A08F7-28E4-7F62-5CDE-C31E22E8AC4B}"/>
              </a:ext>
            </a:extLst>
          </p:cNvPr>
          <p:cNvSpPr>
            <a:spLocks noGrp="1"/>
          </p:cNvSpPr>
          <p:nvPr>
            <p:ph type="ctrTitle"/>
          </p:nvPr>
        </p:nvSpPr>
        <p:spPr/>
        <p:txBody>
          <a:bodyPr/>
          <a:lstStyle/>
          <a:p>
            <a:r>
              <a:rPr lang="en-US" dirty="0"/>
              <a:t>Analysis of Halden data for validation</a:t>
            </a:r>
          </a:p>
        </p:txBody>
      </p:sp>
      <p:sp>
        <p:nvSpPr>
          <p:cNvPr id="3" name="Subtitle 2">
            <a:extLst>
              <a:ext uri="{FF2B5EF4-FFF2-40B4-BE49-F238E27FC236}">
                <a16:creationId xmlns:a16="http://schemas.microsoft.com/office/drawing/2014/main" id="{88437FD3-C3B6-73C6-D0EB-7A2CE73E652D}"/>
              </a:ext>
            </a:extLst>
          </p:cNvPr>
          <p:cNvSpPr>
            <a:spLocks noGrp="1"/>
          </p:cNvSpPr>
          <p:nvPr>
            <p:ph type="subTitle" idx="1"/>
          </p:nvPr>
        </p:nvSpPr>
        <p:spPr/>
        <p:txBody>
          <a:bodyPr/>
          <a:lstStyle/>
          <a:p>
            <a:r>
              <a:rPr lang="en-US" dirty="0"/>
              <a:t>Identify and collect key experimental data for model calibration and validation</a:t>
            </a:r>
          </a:p>
        </p:txBody>
      </p:sp>
    </p:spTree>
    <p:extLst>
      <p:ext uri="{BB962C8B-B14F-4D97-AF65-F5344CB8AC3E}">
        <p14:creationId xmlns:p14="http://schemas.microsoft.com/office/powerpoint/2010/main" val="2184387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4EBF7-22F4-187E-3A62-CB0B6E766A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92E165-2BB4-BB9A-2431-3BBCFA933BE8}"/>
              </a:ext>
            </a:extLst>
          </p:cNvPr>
          <p:cNvSpPr>
            <a:spLocks noGrp="1"/>
          </p:cNvSpPr>
          <p:nvPr>
            <p:ph type="title"/>
          </p:nvPr>
        </p:nvSpPr>
        <p:spPr>
          <a:xfrm>
            <a:off x="318848" y="239478"/>
            <a:ext cx="11554304" cy="1004887"/>
          </a:xfrm>
        </p:spPr>
        <p:txBody>
          <a:bodyPr/>
          <a:lstStyle/>
          <a:p>
            <a:r>
              <a:rPr lang="en-US" dirty="0"/>
              <a:t>Multiscale approach for mechanistic modeling</a:t>
            </a:r>
          </a:p>
        </p:txBody>
      </p:sp>
      <p:sp>
        <p:nvSpPr>
          <p:cNvPr id="4" name="TextBox 3">
            <a:extLst>
              <a:ext uri="{FF2B5EF4-FFF2-40B4-BE49-F238E27FC236}">
                <a16:creationId xmlns:a16="http://schemas.microsoft.com/office/drawing/2014/main" id="{0620D7DF-479B-7028-25B4-86CC92F97A68}"/>
              </a:ext>
            </a:extLst>
          </p:cNvPr>
          <p:cNvSpPr txBox="1"/>
          <p:nvPr/>
        </p:nvSpPr>
        <p:spPr>
          <a:xfrm>
            <a:off x="2597927" y="2803359"/>
            <a:ext cx="2025976"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algn="ctr" defTabSz="457200">
              <a:spcBef>
                <a:spcPct val="20000"/>
              </a:spcBef>
            </a:pPr>
            <a:r>
              <a:rPr lang="en-US" sz="1600" b="1" dirty="0">
                <a:solidFill>
                  <a:srgbClr val="080808"/>
                </a:solidFill>
                <a:latin typeface="Arial Narrow"/>
                <a:cs typeface="Arial Narrow"/>
              </a:rPr>
              <a:t>Diffusivity of Xe and vacancy defect species</a:t>
            </a:r>
            <a:endParaRPr lang="en-US" dirty="0"/>
          </a:p>
        </p:txBody>
      </p:sp>
      <p:sp>
        <p:nvSpPr>
          <p:cNvPr id="5" name="Rounded Rectangle 4">
            <a:extLst>
              <a:ext uri="{FF2B5EF4-FFF2-40B4-BE49-F238E27FC236}">
                <a16:creationId xmlns:a16="http://schemas.microsoft.com/office/drawing/2014/main" id="{A414F1A9-CFA1-AABE-C931-8A822592359A}"/>
              </a:ext>
            </a:extLst>
          </p:cNvPr>
          <p:cNvSpPr/>
          <p:nvPr/>
        </p:nvSpPr>
        <p:spPr>
          <a:xfrm>
            <a:off x="294039" y="3303673"/>
            <a:ext cx="2237324" cy="2115184"/>
          </a:xfrm>
          <a:prstGeom prst="roundRect">
            <a:avLst>
              <a:gd name="adj" fmla="val 10000"/>
            </a:avLst>
          </a:prstGeom>
          <a:blipFill rotWithShape="1">
            <a:blip r:embed="rId2"/>
            <a:srcRect/>
            <a:stretch>
              <a:fillRect l="-26000" r="-26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6" name="Rounded Rectangle 5">
            <a:extLst>
              <a:ext uri="{FF2B5EF4-FFF2-40B4-BE49-F238E27FC236}">
                <a16:creationId xmlns:a16="http://schemas.microsoft.com/office/drawing/2014/main" id="{9971D1F4-ACC0-B5B8-A6FA-DFF9BBA16D4E}"/>
              </a:ext>
            </a:extLst>
          </p:cNvPr>
          <p:cNvSpPr/>
          <p:nvPr/>
        </p:nvSpPr>
        <p:spPr>
          <a:xfrm>
            <a:off x="4736046" y="3379984"/>
            <a:ext cx="2237324" cy="2115184"/>
          </a:xfrm>
          <a:prstGeom prst="roundRect">
            <a:avLst>
              <a:gd name="adj" fmla="val 10000"/>
            </a:avLst>
          </a:prstGeom>
          <a:blipFill rotWithShape="1">
            <a:blip r:embed="rId3"/>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 name="Rounded Rectangle 6">
            <a:extLst>
              <a:ext uri="{FF2B5EF4-FFF2-40B4-BE49-F238E27FC236}">
                <a16:creationId xmlns:a16="http://schemas.microsoft.com/office/drawing/2014/main" id="{BB928E8D-3708-1590-BE18-8DF829C756CD}"/>
              </a:ext>
            </a:extLst>
          </p:cNvPr>
          <p:cNvSpPr/>
          <p:nvPr/>
        </p:nvSpPr>
        <p:spPr>
          <a:xfrm>
            <a:off x="9887722" y="3276600"/>
            <a:ext cx="2237325" cy="2258926"/>
          </a:xfrm>
          <a:prstGeom prst="roundRect">
            <a:avLst>
              <a:gd name="adj" fmla="val 10000"/>
            </a:avLst>
          </a:prstGeom>
          <a:blipFill rotWithShape="1">
            <a:blip r:embed="rId4"/>
            <a:srcRect/>
            <a:stretch>
              <a:fillRect l="-2000" r="-2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CD3CDD72-C011-A8E0-C5AF-6C056E4E0DA2}"/>
              </a:ext>
            </a:extLst>
          </p:cNvPr>
          <p:cNvSpPr txBox="1"/>
          <p:nvPr/>
        </p:nvSpPr>
        <p:spPr>
          <a:xfrm>
            <a:off x="2565578" y="3432490"/>
            <a:ext cx="2106282" cy="83099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algn="ctr" defTabSz="457200">
              <a:spcBef>
                <a:spcPct val="20000"/>
              </a:spcBef>
            </a:pPr>
            <a:r>
              <a:rPr lang="en-US" sz="1600" b="1" dirty="0">
                <a:solidFill>
                  <a:srgbClr val="080808"/>
                </a:solidFill>
                <a:latin typeface="Arial Narrow"/>
                <a:cs typeface="Arial Narrow"/>
              </a:rPr>
              <a:t>Grain boundary fracture criteria capturing bubble impact</a:t>
            </a:r>
            <a:endParaRPr lang="en-US" dirty="0"/>
          </a:p>
        </p:txBody>
      </p:sp>
      <p:sp>
        <p:nvSpPr>
          <p:cNvPr id="9" name="TextBox 8">
            <a:extLst>
              <a:ext uri="{FF2B5EF4-FFF2-40B4-BE49-F238E27FC236}">
                <a16:creationId xmlns:a16="http://schemas.microsoft.com/office/drawing/2014/main" id="{60F536C6-CCCC-2A64-2F33-74CB4F111961}"/>
              </a:ext>
            </a:extLst>
          </p:cNvPr>
          <p:cNvSpPr txBox="1"/>
          <p:nvPr/>
        </p:nvSpPr>
        <p:spPr>
          <a:xfrm>
            <a:off x="7005633" y="3046664"/>
            <a:ext cx="2786524"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algn="ctr" defTabSz="457200">
              <a:spcBef>
                <a:spcPct val="20000"/>
              </a:spcBef>
            </a:pPr>
            <a:r>
              <a:rPr lang="en-US" sz="1600" b="1" dirty="0">
                <a:solidFill>
                  <a:srgbClr val="080808"/>
                </a:solidFill>
                <a:latin typeface="Arial Narrow"/>
                <a:cs typeface="Arial Narrow"/>
              </a:rPr>
              <a:t>Mechanical degradation and fragmentation models</a:t>
            </a:r>
            <a:endParaRPr lang="en-US" dirty="0"/>
          </a:p>
        </p:txBody>
      </p:sp>
      <p:sp>
        <p:nvSpPr>
          <p:cNvPr id="10" name="TextBox 9">
            <a:extLst>
              <a:ext uri="{FF2B5EF4-FFF2-40B4-BE49-F238E27FC236}">
                <a16:creationId xmlns:a16="http://schemas.microsoft.com/office/drawing/2014/main" id="{254B516A-E9C3-DC34-E1A2-5C1C5FEE5A1F}"/>
              </a:ext>
            </a:extLst>
          </p:cNvPr>
          <p:cNvSpPr txBox="1"/>
          <p:nvPr/>
        </p:nvSpPr>
        <p:spPr>
          <a:xfrm>
            <a:off x="7014352" y="3662562"/>
            <a:ext cx="2777805"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algn="ctr" defTabSz="457200">
              <a:spcBef>
                <a:spcPct val="20000"/>
              </a:spcBef>
            </a:pPr>
            <a:r>
              <a:rPr lang="en-US" sz="1600" b="1" dirty="0">
                <a:solidFill>
                  <a:srgbClr val="080808"/>
                </a:solidFill>
                <a:latin typeface="Arial Narrow"/>
                <a:cs typeface="Arial Narrow"/>
              </a:rPr>
              <a:t>Microstructure changes HBS/dark zone formation</a:t>
            </a:r>
            <a:endParaRPr lang="en-US" dirty="0"/>
          </a:p>
        </p:txBody>
      </p:sp>
      <p:sp>
        <p:nvSpPr>
          <p:cNvPr id="11" name="Rounded Rectangle 10">
            <a:extLst>
              <a:ext uri="{FF2B5EF4-FFF2-40B4-BE49-F238E27FC236}">
                <a16:creationId xmlns:a16="http://schemas.microsoft.com/office/drawing/2014/main" id="{5309364D-C111-CA4B-7026-528FD3AF447C}"/>
              </a:ext>
            </a:extLst>
          </p:cNvPr>
          <p:cNvSpPr/>
          <p:nvPr/>
        </p:nvSpPr>
        <p:spPr>
          <a:xfrm>
            <a:off x="4021157" y="1563405"/>
            <a:ext cx="4203634" cy="1179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Meso-scale</a:t>
            </a:r>
          </a:p>
          <a:p>
            <a:pPr algn="ctr"/>
            <a:r>
              <a:rPr lang="en-US" dirty="0"/>
              <a:t>Microstructure evolution</a:t>
            </a:r>
          </a:p>
          <a:p>
            <a:pPr algn="ctr"/>
            <a:r>
              <a:rPr lang="en-US" dirty="0"/>
              <a:t>Fracture around over-pressurized bubbles</a:t>
            </a:r>
          </a:p>
        </p:txBody>
      </p:sp>
      <p:sp>
        <p:nvSpPr>
          <p:cNvPr id="12" name="Rounded Rectangle 11">
            <a:extLst>
              <a:ext uri="{FF2B5EF4-FFF2-40B4-BE49-F238E27FC236}">
                <a16:creationId xmlns:a16="http://schemas.microsoft.com/office/drawing/2014/main" id="{02F34E7A-7C33-AEB2-40AA-C58215C035BA}"/>
              </a:ext>
            </a:extLst>
          </p:cNvPr>
          <p:cNvSpPr/>
          <p:nvPr/>
        </p:nvSpPr>
        <p:spPr>
          <a:xfrm>
            <a:off x="89873" y="1565919"/>
            <a:ext cx="3810098" cy="1177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Atomic-scale</a:t>
            </a:r>
          </a:p>
          <a:p>
            <a:pPr algn="ctr"/>
            <a:r>
              <a:rPr lang="en-US" dirty="0"/>
              <a:t>Bubble behavior, grain boundary strength, and defect kinetics governed by atomic interactions</a:t>
            </a:r>
          </a:p>
        </p:txBody>
      </p:sp>
      <p:sp>
        <p:nvSpPr>
          <p:cNvPr id="13" name="Rounded Rectangle 12">
            <a:extLst>
              <a:ext uri="{FF2B5EF4-FFF2-40B4-BE49-F238E27FC236}">
                <a16:creationId xmlns:a16="http://schemas.microsoft.com/office/drawing/2014/main" id="{35A91E76-67DD-A793-778D-4ADDACC9975B}"/>
              </a:ext>
            </a:extLst>
          </p:cNvPr>
          <p:cNvSpPr/>
          <p:nvPr/>
        </p:nvSpPr>
        <p:spPr>
          <a:xfrm>
            <a:off x="8349311" y="1563406"/>
            <a:ext cx="3767200" cy="1179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Engineering scale</a:t>
            </a:r>
          </a:p>
          <a:p>
            <a:pPr algn="ctr"/>
            <a:r>
              <a:rPr lang="en-US" dirty="0"/>
              <a:t>Pulverization during transient determined by local bubble and microstructure evolution</a:t>
            </a:r>
          </a:p>
        </p:txBody>
      </p:sp>
      <p:sp>
        <p:nvSpPr>
          <p:cNvPr id="14" name="Right Arrow 13">
            <a:extLst>
              <a:ext uri="{FF2B5EF4-FFF2-40B4-BE49-F238E27FC236}">
                <a16:creationId xmlns:a16="http://schemas.microsoft.com/office/drawing/2014/main" id="{EF4AB380-0472-7EAF-99DF-69A68C3FB107}"/>
              </a:ext>
            </a:extLst>
          </p:cNvPr>
          <p:cNvSpPr/>
          <p:nvPr/>
        </p:nvSpPr>
        <p:spPr>
          <a:xfrm>
            <a:off x="2684215" y="4326571"/>
            <a:ext cx="1971731" cy="231667"/>
          </a:xfrm>
          <a:prstGeom prst="rightArrow">
            <a:avLst>
              <a:gd name="adj1" fmla="val 56526"/>
              <a:gd name="adj2" fmla="val 1048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6A384BE9-57B0-C187-8DE7-C52B2B24664A}"/>
              </a:ext>
            </a:extLst>
          </p:cNvPr>
          <p:cNvSpPr/>
          <p:nvPr/>
        </p:nvSpPr>
        <p:spPr>
          <a:xfrm>
            <a:off x="1492028" y="5583952"/>
            <a:ext cx="9635111" cy="512048"/>
          </a:xfrm>
          <a:prstGeom prst="roundRect">
            <a:avLst/>
          </a:prstGeom>
          <a:solidFill>
            <a:schemeClr val="bg1">
              <a:lumMod val="8500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Validation across all length scales: separate effects tests, PIE, mini-fuel, integral rod test</a:t>
            </a:r>
          </a:p>
        </p:txBody>
      </p:sp>
      <p:sp>
        <p:nvSpPr>
          <p:cNvPr id="16" name="Right Arrow 15">
            <a:extLst>
              <a:ext uri="{FF2B5EF4-FFF2-40B4-BE49-F238E27FC236}">
                <a16:creationId xmlns:a16="http://schemas.microsoft.com/office/drawing/2014/main" id="{EB86407F-4F8A-45DD-7BAF-6B82D501F584}"/>
              </a:ext>
            </a:extLst>
          </p:cNvPr>
          <p:cNvSpPr/>
          <p:nvPr/>
        </p:nvSpPr>
        <p:spPr>
          <a:xfrm rot="10800000">
            <a:off x="2638698" y="4530193"/>
            <a:ext cx="1971731" cy="231667"/>
          </a:xfrm>
          <a:prstGeom prst="rightArrow">
            <a:avLst>
              <a:gd name="adj1" fmla="val 56526"/>
              <a:gd name="adj2" fmla="val 1048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42312D3-4C81-877F-BFC4-E54BC64E50DD}"/>
              </a:ext>
            </a:extLst>
          </p:cNvPr>
          <p:cNvSpPr txBox="1"/>
          <p:nvPr/>
        </p:nvSpPr>
        <p:spPr>
          <a:xfrm>
            <a:off x="2611463" y="4867272"/>
            <a:ext cx="2025976" cy="6340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algn="ctr" defTabSz="457200">
              <a:spcBef>
                <a:spcPct val="20000"/>
              </a:spcBef>
            </a:pPr>
            <a:r>
              <a:rPr lang="en-US" sz="1600" b="1" dirty="0">
                <a:solidFill>
                  <a:srgbClr val="080808"/>
                </a:solidFill>
                <a:latin typeface="Arial Narrow"/>
                <a:cs typeface="Arial Narrow"/>
              </a:rPr>
              <a:t>Boundary conditions,</a:t>
            </a:r>
          </a:p>
          <a:p>
            <a:pPr algn="ctr" defTabSz="457200">
              <a:spcBef>
                <a:spcPct val="20000"/>
              </a:spcBef>
            </a:pPr>
            <a:r>
              <a:rPr lang="en-US" sz="1600" b="1" dirty="0">
                <a:solidFill>
                  <a:srgbClr val="080808"/>
                </a:solidFill>
                <a:latin typeface="Arial Narrow"/>
                <a:cs typeface="Arial Narrow"/>
              </a:rPr>
              <a:t>Relevant scenarios</a:t>
            </a:r>
            <a:endParaRPr lang="en-US" dirty="0"/>
          </a:p>
        </p:txBody>
      </p:sp>
      <p:grpSp>
        <p:nvGrpSpPr>
          <p:cNvPr id="18" name="Group 17">
            <a:extLst>
              <a:ext uri="{FF2B5EF4-FFF2-40B4-BE49-F238E27FC236}">
                <a16:creationId xmlns:a16="http://schemas.microsoft.com/office/drawing/2014/main" id="{BD6E42D1-0038-79E1-2310-389903C5029F}"/>
              </a:ext>
            </a:extLst>
          </p:cNvPr>
          <p:cNvGrpSpPr/>
          <p:nvPr/>
        </p:nvGrpSpPr>
        <p:grpSpPr>
          <a:xfrm>
            <a:off x="7014352" y="4318485"/>
            <a:ext cx="2777805" cy="435289"/>
            <a:chOff x="7454470" y="4607299"/>
            <a:chExt cx="2017248" cy="435289"/>
          </a:xfrm>
        </p:grpSpPr>
        <p:sp>
          <p:nvSpPr>
            <p:cNvPr id="19" name="Right Arrow 18">
              <a:extLst>
                <a:ext uri="{FF2B5EF4-FFF2-40B4-BE49-F238E27FC236}">
                  <a16:creationId xmlns:a16="http://schemas.microsoft.com/office/drawing/2014/main" id="{3BF9D39F-4639-766C-57EC-8BE22A317A24}"/>
                </a:ext>
              </a:extLst>
            </p:cNvPr>
            <p:cNvSpPr/>
            <p:nvPr/>
          </p:nvSpPr>
          <p:spPr>
            <a:xfrm>
              <a:off x="7499987" y="4607299"/>
              <a:ext cx="1971731" cy="231667"/>
            </a:xfrm>
            <a:prstGeom prst="rightArrow">
              <a:avLst>
                <a:gd name="adj1" fmla="val 56526"/>
                <a:gd name="adj2" fmla="val 1048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E8777EB6-9D7B-2A49-46B5-1D67145633FB}"/>
                </a:ext>
              </a:extLst>
            </p:cNvPr>
            <p:cNvSpPr/>
            <p:nvPr/>
          </p:nvSpPr>
          <p:spPr>
            <a:xfrm rot="10800000">
              <a:off x="7454470" y="4810921"/>
              <a:ext cx="1971731" cy="231667"/>
            </a:xfrm>
            <a:prstGeom prst="rightArrow">
              <a:avLst>
                <a:gd name="adj1" fmla="val 56526"/>
                <a:gd name="adj2" fmla="val 1048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7D7BA4CE-091A-75CC-F674-DAA4339FD8B9}"/>
              </a:ext>
            </a:extLst>
          </p:cNvPr>
          <p:cNvSpPr txBox="1"/>
          <p:nvPr/>
        </p:nvSpPr>
        <p:spPr>
          <a:xfrm>
            <a:off x="7022077" y="4861148"/>
            <a:ext cx="2786524" cy="6340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algn="ctr" defTabSz="457200">
              <a:spcBef>
                <a:spcPct val="20000"/>
              </a:spcBef>
            </a:pPr>
            <a:r>
              <a:rPr lang="en-US" sz="1600" b="1" dirty="0">
                <a:solidFill>
                  <a:srgbClr val="080808"/>
                </a:solidFill>
                <a:latin typeface="Arial Narrow"/>
                <a:cs typeface="Arial Narrow"/>
              </a:rPr>
              <a:t>Boundary conditions,</a:t>
            </a:r>
          </a:p>
          <a:p>
            <a:pPr algn="ctr" defTabSz="457200">
              <a:spcBef>
                <a:spcPct val="20000"/>
              </a:spcBef>
            </a:pPr>
            <a:r>
              <a:rPr lang="en-US" sz="1600" b="1" dirty="0">
                <a:solidFill>
                  <a:srgbClr val="080808"/>
                </a:solidFill>
                <a:latin typeface="Arial Narrow"/>
                <a:cs typeface="Arial Narrow"/>
              </a:rPr>
              <a:t>Relevant scenarios</a:t>
            </a:r>
            <a:endParaRPr lang="en-US" sz="1600" dirty="0"/>
          </a:p>
        </p:txBody>
      </p:sp>
    </p:spTree>
    <p:extLst>
      <p:ext uri="{BB962C8B-B14F-4D97-AF65-F5344CB8AC3E}">
        <p14:creationId xmlns:p14="http://schemas.microsoft.com/office/powerpoint/2010/main" val="2778248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EEEF9-607D-73E4-1B55-9975E3AE4B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FD50BE-AB66-AF9A-2706-BC2ABA586936}"/>
              </a:ext>
            </a:extLst>
          </p:cNvPr>
          <p:cNvSpPr>
            <a:spLocks noGrp="1"/>
          </p:cNvSpPr>
          <p:nvPr>
            <p:ph type="title"/>
          </p:nvPr>
        </p:nvSpPr>
        <p:spPr>
          <a:xfrm>
            <a:off x="838200" y="228600"/>
            <a:ext cx="10515600" cy="1004887"/>
          </a:xfrm>
        </p:spPr>
        <p:txBody>
          <a:bodyPr lIns="91440" tIns="45720" rIns="91440" bIns="45720" anchor="t"/>
          <a:lstStyle/>
          <a:p>
            <a:r>
              <a:rPr lang="en-US" dirty="0">
                <a:latin typeface="STIX Two Text"/>
                <a:ea typeface="ヒラギノ角ゴ Pro W3"/>
              </a:rPr>
              <a:t>Supporting Multiscale Model Validation using the Halden Reactor Database</a:t>
            </a:r>
            <a:endParaRPr lang="en-US" dirty="0"/>
          </a:p>
        </p:txBody>
      </p:sp>
      <p:sp>
        <p:nvSpPr>
          <p:cNvPr id="3" name="Content Placeholder 2">
            <a:extLst>
              <a:ext uri="{FF2B5EF4-FFF2-40B4-BE49-F238E27FC236}">
                <a16:creationId xmlns:a16="http://schemas.microsoft.com/office/drawing/2014/main" id="{20D2B55B-4BBC-C2F5-A22D-62BE38BE8C18}"/>
              </a:ext>
            </a:extLst>
          </p:cNvPr>
          <p:cNvSpPr txBox="1">
            <a:spLocks/>
          </p:cNvSpPr>
          <p:nvPr/>
        </p:nvSpPr>
        <p:spPr>
          <a:xfrm>
            <a:off x="411619" y="1520868"/>
            <a:ext cx="5893846" cy="4876800"/>
          </a:xfrm>
          <a:prstGeom prst="rect">
            <a:avLst/>
          </a:prstGeom>
        </p:spPr>
        <p:txBody>
          <a:bodyPr lIns="91440" tIns="45720" rIns="91440" bIns="45720" anchor="t"/>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7020" indent="-287020"/>
            <a:r>
              <a:rPr lang="en-US" sz="1800" dirty="0">
                <a:ea typeface="ヒラギノ角ゴ Pro W3"/>
              </a:rPr>
              <a:t>INL has access to the entirety of the </a:t>
            </a:r>
            <a:r>
              <a:rPr lang="en-US" sz="1800" dirty="0">
                <a:solidFill>
                  <a:srgbClr val="0070C0"/>
                </a:solidFill>
                <a:ea typeface="ヒラギノ角ゴ Pro W3"/>
              </a:rPr>
              <a:t>Halden Reactor Experimental Database</a:t>
            </a:r>
            <a:r>
              <a:rPr lang="en-US" sz="1800" dirty="0">
                <a:ea typeface="ヒラギノ角ゴ Pro W3"/>
              </a:rPr>
              <a:t> containing information on all experiments since 1958.</a:t>
            </a:r>
          </a:p>
          <a:p>
            <a:pPr marL="575945" lvl="1"/>
            <a:r>
              <a:rPr lang="en-US" sz="1600" dirty="0">
                <a:ea typeface="ヒラギノ角ゴ Pro W3"/>
              </a:rPr>
              <a:t>Accompanied with a web-based search engine. </a:t>
            </a:r>
            <a:endParaRPr lang="en-US" sz="1600" dirty="0"/>
          </a:p>
          <a:p>
            <a:pPr marL="287020" indent="-287020"/>
            <a:r>
              <a:rPr lang="en-US" sz="1800" dirty="0">
                <a:ea typeface="+mn-lt"/>
                <a:cs typeface="+mn-lt"/>
              </a:rPr>
              <a:t>Ranking tables created for several areas of interest in the current NEAMS work scope including the 5-year plan and IPL.</a:t>
            </a:r>
            <a:endParaRPr lang="en-US" sz="1800" dirty="0">
              <a:cs typeface="+mn-lt"/>
            </a:endParaRPr>
          </a:p>
          <a:p>
            <a:pPr marL="575945" lvl="1"/>
            <a:r>
              <a:rPr lang="en-US" sz="1600" dirty="0">
                <a:ea typeface="+mn-lt"/>
                <a:cs typeface="+mn-lt"/>
              </a:rPr>
              <a:t>High burnup, </a:t>
            </a:r>
            <a:r>
              <a:rPr lang="en-US" sz="1600" dirty="0" err="1">
                <a:ea typeface="+mn-lt"/>
                <a:cs typeface="+mn-lt"/>
              </a:rPr>
              <a:t>tFGR</a:t>
            </a:r>
            <a:r>
              <a:rPr lang="en-US" sz="1600" dirty="0">
                <a:ea typeface="+mn-lt"/>
                <a:cs typeface="+mn-lt"/>
              </a:rPr>
              <a:t>, fuel-to-cladding bonding, axial gas communication, fuel pulverization, doped UO</a:t>
            </a:r>
            <a:r>
              <a:rPr lang="en-US" sz="1600" baseline="-25000" dirty="0">
                <a:ea typeface="+mn-lt"/>
                <a:cs typeface="+mn-lt"/>
              </a:rPr>
              <a:t>2</a:t>
            </a:r>
            <a:r>
              <a:rPr lang="en-US" sz="1600" dirty="0">
                <a:ea typeface="+mn-lt"/>
                <a:cs typeface="+mn-lt"/>
              </a:rPr>
              <a:t> (Cr, Gd, Pu), non-HBS FGR</a:t>
            </a:r>
            <a:endParaRPr lang="en-US" sz="1700" dirty="0">
              <a:cs typeface="+mn-lt"/>
            </a:endParaRPr>
          </a:p>
          <a:p>
            <a:pPr marL="287020" indent="-287020"/>
            <a:r>
              <a:rPr lang="en-US" sz="1800" dirty="0">
                <a:ea typeface="ヒラギノ角ゴ Pro W3"/>
                <a:cs typeface="Arial"/>
              </a:rPr>
              <a:t>Available measurements for each experiment identified.</a:t>
            </a:r>
            <a:endParaRPr lang="en-US" sz="1800" dirty="0">
              <a:cs typeface="Arial"/>
            </a:endParaRPr>
          </a:p>
          <a:p>
            <a:pPr marL="287020" indent="-287020"/>
            <a:r>
              <a:rPr lang="en-US" sz="1800" dirty="0">
                <a:ea typeface="ヒラギノ角ゴ Pro W3"/>
                <a:cs typeface="Arial"/>
              </a:rPr>
              <a:t>Uncertainties on the Halden reactor instrumentation is also provided.</a:t>
            </a:r>
            <a:endParaRPr lang="en-US" sz="1800" dirty="0">
              <a:cs typeface="Arial"/>
            </a:endParaRPr>
          </a:p>
        </p:txBody>
      </p:sp>
      <p:pic>
        <p:nvPicPr>
          <p:cNvPr id="5" name="Picture 4">
            <a:extLst>
              <a:ext uri="{FF2B5EF4-FFF2-40B4-BE49-F238E27FC236}">
                <a16:creationId xmlns:a16="http://schemas.microsoft.com/office/drawing/2014/main" id="{FB2D4ADD-01C8-5251-C406-0015381BBA42}"/>
              </a:ext>
            </a:extLst>
          </p:cNvPr>
          <p:cNvPicPr>
            <a:picLocks noChangeAspect="1"/>
          </p:cNvPicPr>
          <p:nvPr/>
        </p:nvPicPr>
        <p:blipFill>
          <a:blip r:embed="rId2"/>
          <a:stretch>
            <a:fillRect/>
          </a:stretch>
        </p:blipFill>
        <p:spPr>
          <a:xfrm>
            <a:off x="6180420" y="2023606"/>
            <a:ext cx="5801899" cy="2737720"/>
          </a:xfrm>
          <a:prstGeom prst="rect">
            <a:avLst/>
          </a:prstGeom>
        </p:spPr>
      </p:pic>
      <p:sp>
        <p:nvSpPr>
          <p:cNvPr id="6" name="TextBox 5">
            <a:extLst>
              <a:ext uri="{FF2B5EF4-FFF2-40B4-BE49-F238E27FC236}">
                <a16:creationId xmlns:a16="http://schemas.microsoft.com/office/drawing/2014/main" id="{7E8FA9DB-1D95-FA97-A56B-1FA694F93803}"/>
              </a:ext>
            </a:extLst>
          </p:cNvPr>
          <p:cNvSpPr txBox="1"/>
          <p:nvPr/>
        </p:nvSpPr>
        <p:spPr>
          <a:xfrm>
            <a:off x="6304768" y="1795397"/>
            <a:ext cx="56680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Arial"/>
                <a:ea typeface="ヒラギノ角ゴ Pro W3"/>
              </a:rPr>
              <a:t>Ranking table of potential validation cases for high-burnup fuels [1]</a:t>
            </a:r>
            <a:endParaRPr lang="en-US" sz="1400" dirty="0"/>
          </a:p>
        </p:txBody>
      </p:sp>
      <p:sp>
        <p:nvSpPr>
          <p:cNvPr id="7" name="TextBox 6">
            <a:extLst>
              <a:ext uri="{FF2B5EF4-FFF2-40B4-BE49-F238E27FC236}">
                <a16:creationId xmlns:a16="http://schemas.microsoft.com/office/drawing/2014/main" id="{F5EE4970-6C10-540E-9EEA-154ABA429A5F}"/>
              </a:ext>
            </a:extLst>
          </p:cNvPr>
          <p:cNvSpPr txBox="1"/>
          <p:nvPr/>
        </p:nvSpPr>
        <p:spPr>
          <a:xfrm>
            <a:off x="6309987" y="4759889"/>
            <a:ext cx="276094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a:ea typeface="ヒラギノ角ゴ Pro W3"/>
              </a:rPr>
              <a:t>FGR: fission gas release</a:t>
            </a:r>
            <a:br>
              <a:rPr lang="en-US" sz="1400" dirty="0">
                <a:latin typeface="Arial"/>
                <a:ea typeface="ヒラギノ角ゴ Pro W3"/>
              </a:rPr>
            </a:br>
            <a:r>
              <a:rPr lang="en-US" sz="1400" dirty="0">
                <a:latin typeface="Arial"/>
                <a:ea typeface="ヒラギノ角ゴ Pro W3"/>
              </a:rPr>
              <a:t>RIP: Rod internal pressure</a:t>
            </a:r>
            <a:br>
              <a:rPr lang="en-US" sz="1400" dirty="0">
                <a:latin typeface="Arial"/>
                <a:ea typeface="ヒラギノ角ゴ Pro W3"/>
              </a:rPr>
            </a:br>
            <a:r>
              <a:rPr lang="en-US" sz="1400" dirty="0">
                <a:latin typeface="Arial"/>
                <a:ea typeface="ヒラギノ角ゴ Pro W3"/>
              </a:rPr>
              <a:t>CE: cladding elongation</a:t>
            </a:r>
            <a:br>
              <a:rPr lang="en-US" sz="1400" dirty="0">
                <a:latin typeface="Arial"/>
                <a:ea typeface="ヒラギノ角ゴ Pro W3"/>
              </a:rPr>
            </a:br>
            <a:r>
              <a:rPr lang="en-US" sz="1400" dirty="0">
                <a:latin typeface="Arial"/>
                <a:ea typeface="ヒラギノ角ゴ Pro W3"/>
              </a:rPr>
              <a:t>FCT: fuel centerline temperature</a:t>
            </a:r>
            <a:br>
              <a:rPr lang="en-US" sz="1400" dirty="0">
                <a:latin typeface="Arial"/>
                <a:ea typeface="ヒラギノ角ゴ Pro W3"/>
              </a:rPr>
            </a:br>
            <a:r>
              <a:rPr lang="en-US" sz="1400" dirty="0">
                <a:latin typeface="Arial"/>
                <a:ea typeface="ヒラギノ角ゴ Pro W3"/>
              </a:rPr>
              <a:t>AFR: axial fuel relocation</a:t>
            </a:r>
            <a:endParaRPr lang="en-US" sz="1400" dirty="0"/>
          </a:p>
        </p:txBody>
      </p:sp>
      <p:sp>
        <p:nvSpPr>
          <p:cNvPr id="9" name="TextBox 8">
            <a:extLst>
              <a:ext uri="{FF2B5EF4-FFF2-40B4-BE49-F238E27FC236}">
                <a16:creationId xmlns:a16="http://schemas.microsoft.com/office/drawing/2014/main" id="{2DBB0213-A1B3-9E04-E570-BF16AEA34528}"/>
              </a:ext>
            </a:extLst>
          </p:cNvPr>
          <p:cNvSpPr txBox="1"/>
          <p:nvPr/>
        </p:nvSpPr>
        <p:spPr>
          <a:xfrm>
            <a:off x="73069" y="6523972"/>
            <a:ext cx="89978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a:ea typeface="ヒラギノ角ゴ Pro W3"/>
              </a:rPr>
              <a:t>[1] K.A. Gamble, "Selection and Ranking of Experiments from the Halden Database in Support of Multiscale Model Validation, INL/RPT-25-82778, 22025</a:t>
            </a:r>
            <a:endParaRPr lang="en-US" sz="1000" dirty="0"/>
          </a:p>
        </p:txBody>
      </p:sp>
    </p:spTree>
    <p:extLst>
      <p:ext uri="{BB962C8B-B14F-4D97-AF65-F5344CB8AC3E}">
        <p14:creationId xmlns:p14="http://schemas.microsoft.com/office/powerpoint/2010/main" val="3032140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0DD38-17E0-523B-EE20-6D4FFCB7A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9CBF18-E10E-383D-1168-30FB5B86949E}"/>
              </a:ext>
            </a:extLst>
          </p:cNvPr>
          <p:cNvSpPr>
            <a:spLocks noGrp="1"/>
          </p:cNvSpPr>
          <p:nvPr>
            <p:ph type="title"/>
          </p:nvPr>
        </p:nvSpPr>
        <p:spPr>
          <a:xfrm>
            <a:off x="838200" y="228600"/>
            <a:ext cx="10515600" cy="1004887"/>
          </a:xfrm>
        </p:spPr>
        <p:txBody>
          <a:bodyPr lIns="91440" tIns="45720" rIns="91440" bIns="45720" anchor="t"/>
          <a:lstStyle/>
          <a:p>
            <a:r>
              <a:rPr lang="en-US" dirty="0"/>
              <a:t>Conclusion and future work</a:t>
            </a:r>
          </a:p>
        </p:txBody>
      </p:sp>
      <p:sp>
        <p:nvSpPr>
          <p:cNvPr id="4" name="Content Placeholder 2">
            <a:extLst>
              <a:ext uri="{FF2B5EF4-FFF2-40B4-BE49-F238E27FC236}">
                <a16:creationId xmlns:a16="http://schemas.microsoft.com/office/drawing/2014/main" id="{04F57066-0A02-B776-324E-D1BB59EB0D1E}"/>
              </a:ext>
            </a:extLst>
          </p:cNvPr>
          <p:cNvSpPr txBox="1">
            <a:spLocks/>
          </p:cNvSpPr>
          <p:nvPr/>
        </p:nvSpPr>
        <p:spPr>
          <a:xfrm>
            <a:off x="190571" y="1411688"/>
            <a:ext cx="11701391" cy="4595412"/>
          </a:xfrm>
          <a:prstGeom prst="rect">
            <a:avLst/>
          </a:prstGeom>
        </p:spPr>
        <p:txBody>
          <a:bodyPr>
            <a:normAutofit fontScale="92500" lnSpcReduction="10000"/>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t>We are developing </a:t>
            </a:r>
            <a:r>
              <a:rPr lang="en-US" sz="3000" dirty="0">
                <a:solidFill>
                  <a:srgbClr val="0070C0"/>
                </a:solidFill>
              </a:rPr>
              <a:t>mechanistic models </a:t>
            </a:r>
            <a:r>
              <a:rPr lang="en-US" sz="3000" dirty="0"/>
              <a:t>for LWRs related to </a:t>
            </a:r>
          </a:p>
          <a:p>
            <a:pPr lvl="1"/>
            <a:r>
              <a:rPr lang="en-US" sz="2800" dirty="0">
                <a:solidFill>
                  <a:srgbClr val="0070C0"/>
                </a:solidFill>
              </a:rPr>
              <a:t>high burnup extension </a:t>
            </a:r>
            <a:r>
              <a:rPr lang="en-US" sz="2800" dirty="0"/>
              <a:t>and transient fission gas release</a:t>
            </a:r>
          </a:p>
          <a:p>
            <a:pPr lvl="1"/>
            <a:r>
              <a:rPr lang="en-US" sz="2800" dirty="0"/>
              <a:t>bonding and </a:t>
            </a:r>
            <a:r>
              <a:rPr lang="en-US" sz="2800" dirty="0">
                <a:solidFill>
                  <a:srgbClr val="0070C0"/>
                </a:solidFill>
              </a:rPr>
              <a:t>axial gas communication</a:t>
            </a:r>
          </a:p>
          <a:p>
            <a:pPr lvl="1"/>
            <a:r>
              <a:rPr lang="en-US" sz="2800" dirty="0">
                <a:solidFill>
                  <a:srgbClr val="0070C0"/>
                </a:solidFill>
              </a:rPr>
              <a:t>doped</a:t>
            </a:r>
            <a:r>
              <a:rPr lang="en-US" sz="2800" dirty="0"/>
              <a:t> fuels</a:t>
            </a:r>
          </a:p>
          <a:p>
            <a:r>
              <a:rPr lang="en-US" sz="3000" dirty="0"/>
              <a:t>We are </a:t>
            </a:r>
            <a:r>
              <a:rPr lang="en-US" sz="3000" dirty="0">
                <a:solidFill>
                  <a:srgbClr val="0070C0"/>
                </a:solidFill>
              </a:rPr>
              <a:t>validating</a:t>
            </a:r>
            <a:r>
              <a:rPr lang="en-US" sz="3000" dirty="0"/>
              <a:t> our model against a wide range of data (PIE, separate, integral) and </a:t>
            </a:r>
            <a:r>
              <a:rPr lang="en-US" sz="3000" dirty="0">
                <a:solidFill>
                  <a:srgbClr val="0070C0"/>
                </a:solidFill>
              </a:rPr>
              <a:t>quantifying uncertainties</a:t>
            </a:r>
            <a:r>
              <a:rPr lang="en-US" sz="3000" dirty="0"/>
              <a:t>. </a:t>
            </a:r>
          </a:p>
          <a:p>
            <a:r>
              <a:rPr lang="en-US" sz="3000" dirty="0"/>
              <a:t>The IPL currently supports these areas for normal operation conditions, AOO, and BDA. </a:t>
            </a:r>
          </a:p>
          <a:p>
            <a:r>
              <a:rPr lang="en-US" sz="3000" dirty="0"/>
              <a:t>We welcome suggestions/dialogue on </a:t>
            </a:r>
            <a:r>
              <a:rPr lang="en-US" sz="3000" dirty="0">
                <a:solidFill>
                  <a:srgbClr val="0070C0"/>
                </a:solidFill>
              </a:rPr>
              <a:t>priorities</a:t>
            </a:r>
            <a:r>
              <a:rPr lang="en-US" sz="3000" dirty="0"/>
              <a:t> and </a:t>
            </a:r>
            <a:r>
              <a:rPr lang="en-US" sz="3000" dirty="0">
                <a:solidFill>
                  <a:srgbClr val="0070C0"/>
                </a:solidFill>
              </a:rPr>
              <a:t>interest</a:t>
            </a:r>
            <a:r>
              <a:rPr lang="en-US" sz="3000" dirty="0"/>
              <a:t>.</a:t>
            </a:r>
          </a:p>
        </p:txBody>
      </p:sp>
    </p:spTree>
    <p:extLst>
      <p:ext uri="{BB962C8B-B14F-4D97-AF65-F5344CB8AC3E}">
        <p14:creationId xmlns:p14="http://schemas.microsoft.com/office/powerpoint/2010/main" val="1440985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08A4C-2CEF-33ED-304A-0B370415D3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405776-0468-233D-E0FC-8C1833DECE87}"/>
              </a:ext>
            </a:extLst>
          </p:cNvPr>
          <p:cNvSpPr>
            <a:spLocks noGrp="1"/>
          </p:cNvSpPr>
          <p:nvPr>
            <p:ph type="title"/>
          </p:nvPr>
        </p:nvSpPr>
        <p:spPr>
          <a:xfrm>
            <a:off x="838200" y="228600"/>
            <a:ext cx="10515600" cy="1004887"/>
          </a:xfrm>
        </p:spPr>
        <p:txBody>
          <a:bodyPr lIns="91440" tIns="45720" rIns="91440" bIns="45720" anchor="t"/>
          <a:lstStyle/>
          <a:p>
            <a:r>
              <a:rPr lang="en-US" dirty="0"/>
              <a:t>Acknowledgements</a:t>
            </a:r>
          </a:p>
        </p:txBody>
      </p:sp>
      <p:sp>
        <p:nvSpPr>
          <p:cNvPr id="4" name="Content Placeholder 2">
            <a:extLst>
              <a:ext uri="{FF2B5EF4-FFF2-40B4-BE49-F238E27FC236}">
                <a16:creationId xmlns:a16="http://schemas.microsoft.com/office/drawing/2014/main" id="{DEB320F5-0B8D-E4EA-D480-0CCDCB21DEA2}"/>
              </a:ext>
            </a:extLst>
          </p:cNvPr>
          <p:cNvSpPr txBox="1">
            <a:spLocks/>
          </p:cNvSpPr>
          <p:nvPr/>
        </p:nvSpPr>
        <p:spPr>
          <a:xfrm>
            <a:off x="190571" y="1411688"/>
            <a:ext cx="11701391" cy="4595412"/>
          </a:xfrm>
          <a:prstGeom prst="rect">
            <a:avLst/>
          </a:prstGeom>
        </p:spPr>
        <p:txBody>
          <a:bodyPr>
            <a:normAutofit/>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t>This work was funded by the Department of Energy Nuclear Energy Advanced Modeling and Simulation (NEAMS) program.</a:t>
            </a:r>
          </a:p>
          <a:p>
            <a:r>
              <a:rPr lang="en-US" sz="3000" dirty="0"/>
              <a:t>This research made use of the resources of the High Performance Computing Center at Idaho National Laboratory, which is supported by the Office of Nuclear Energy of the U.S. Department of Energy and the Nuclear Science User Facilities under Contract no. DE-AC07-05ID14517.</a:t>
            </a:r>
          </a:p>
        </p:txBody>
      </p:sp>
    </p:spTree>
    <p:extLst>
      <p:ext uri="{BB962C8B-B14F-4D97-AF65-F5344CB8AC3E}">
        <p14:creationId xmlns:p14="http://schemas.microsoft.com/office/powerpoint/2010/main" val="3046890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458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877A-5183-51FC-CCC8-95449396AE2F}"/>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040381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0F023-F34B-702C-142E-03AE5A5F7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B9617B-1078-29DC-5ACA-B86F638F91E4}"/>
              </a:ext>
            </a:extLst>
          </p:cNvPr>
          <p:cNvSpPr>
            <a:spLocks noGrp="1"/>
          </p:cNvSpPr>
          <p:nvPr>
            <p:ph type="title"/>
          </p:nvPr>
        </p:nvSpPr>
        <p:spPr>
          <a:xfrm>
            <a:off x="0" y="0"/>
            <a:ext cx="12192000" cy="1219200"/>
          </a:xfrm>
        </p:spPr>
        <p:txBody>
          <a:bodyPr/>
          <a:lstStyle/>
          <a:p>
            <a:r>
              <a:rPr lang="en-US" sz="3200" dirty="0"/>
              <a:t>The role of stochastic tools in multiscale, mechanistic modeling</a:t>
            </a:r>
          </a:p>
        </p:txBody>
      </p:sp>
      <p:sp>
        <p:nvSpPr>
          <p:cNvPr id="6" name="Rounded Rectangle 5">
            <a:extLst>
              <a:ext uri="{FF2B5EF4-FFF2-40B4-BE49-F238E27FC236}">
                <a16:creationId xmlns:a16="http://schemas.microsoft.com/office/drawing/2014/main" id="{38A22C4F-18BB-A302-728B-FBDFB1204BD1}"/>
              </a:ext>
            </a:extLst>
          </p:cNvPr>
          <p:cNvSpPr/>
          <p:nvPr/>
        </p:nvSpPr>
        <p:spPr>
          <a:xfrm>
            <a:off x="38200" y="6362245"/>
            <a:ext cx="8775964" cy="395047"/>
          </a:xfrm>
          <a:prstGeom prst="roundRect">
            <a:avLst/>
          </a:prstGeom>
          <a:solidFill>
            <a:schemeClr val="accent2">
              <a:lumMod val="40000"/>
              <a:lumOff val="60000"/>
            </a:schemeClr>
          </a:solidFill>
          <a:ln w="34925">
            <a:solidFill>
              <a:srgbClr val="D69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Ultimate goal:</a:t>
            </a:r>
            <a:r>
              <a:rPr lang="en-US" sz="1200" dirty="0">
                <a:solidFill>
                  <a:schemeClr val="tx1"/>
                </a:solidFill>
              </a:rPr>
              <a:t> </a:t>
            </a:r>
            <a:r>
              <a:rPr lang="en-US" sz="1200" b="0" i="0" u="none" strike="noStrike" dirty="0">
                <a:solidFill>
                  <a:srgbClr val="000000"/>
                </a:solidFill>
                <a:effectLst/>
              </a:rPr>
              <a:t>Use mechanistic models to design new rapid experiments and support reactor design, licensing and operation:</a:t>
            </a:r>
            <a:r>
              <a:rPr lang="en-US" sz="1200" dirty="0">
                <a:solidFill>
                  <a:schemeClr val="tx1"/>
                </a:solidFill>
              </a:rPr>
              <a:t> Optimize fuel qualification programs to reduce timelines and give maximum reduction in uncertainty for given cost. </a:t>
            </a:r>
          </a:p>
        </p:txBody>
      </p:sp>
      <p:sp>
        <p:nvSpPr>
          <p:cNvPr id="8" name="Down Arrow 7">
            <a:extLst>
              <a:ext uri="{FF2B5EF4-FFF2-40B4-BE49-F238E27FC236}">
                <a16:creationId xmlns:a16="http://schemas.microsoft.com/office/drawing/2014/main" id="{04F0AB82-E0F0-811D-AF57-FCE0BD8C7408}"/>
              </a:ext>
            </a:extLst>
          </p:cNvPr>
          <p:cNvSpPr/>
          <p:nvPr/>
        </p:nvSpPr>
        <p:spPr>
          <a:xfrm rot="4836754">
            <a:off x="4533628" y="4446946"/>
            <a:ext cx="317963" cy="1671584"/>
          </a:xfrm>
          <a:prstGeom prst="downArrow">
            <a:avLst>
              <a:gd name="adj1" fmla="val 50000"/>
              <a:gd name="adj2" fmla="val 0"/>
            </a:avLst>
          </a:prstGeom>
          <a:solidFill>
            <a:srgbClr val="C6D7DD"/>
          </a:solidFill>
          <a:ln w="28575">
            <a:solidFill>
              <a:srgbClr val="93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CADDB68B-ABBB-218C-CC86-DB48100AEC2C}"/>
              </a:ext>
            </a:extLst>
          </p:cNvPr>
          <p:cNvSpPr/>
          <p:nvPr/>
        </p:nvSpPr>
        <p:spPr>
          <a:xfrm rot="4979563">
            <a:off x="4422677" y="3073405"/>
            <a:ext cx="317963" cy="1671584"/>
          </a:xfrm>
          <a:prstGeom prst="downArrow">
            <a:avLst>
              <a:gd name="adj1" fmla="val 50000"/>
              <a:gd name="adj2" fmla="val 0"/>
            </a:avLst>
          </a:prstGeom>
          <a:solidFill>
            <a:srgbClr val="C6D7DD"/>
          </a:solidFill>
          <a:ln w="28575">
            <a:solidFill>
              <a:srgbClr val="93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8771E51A-D49D-38B5-AFD7-9F265B9A063F}"/>
              </a:ext>
            </a:extLst>
          </p:cNvPr>
          <p:cNvSpPr/>
          <p:nvPr/>
        </p:nvSpPr>
        <p:spPr>
          <a:xfrm rot="4908828">
            <a:off x="4408556" y="1645385"/>
            <a:ext cx="317963" cy="1671584"/>
          </a:xfrm>
          <a:prstGeom prst="downArrow">
            <a:avLst>
              <a:gd name="adj1" fmla="val 50000"/>
              <a:gd name="adj2" fmla="val 0"/>
            </a:avLst>
          </a:prstGeom>
          <a:solidFill>
            <a:srgbClr val="C6D7DD"/>
          </a:solidFill>
          <a:ln w="28575">
            <a:solidFill>
              <a:srgbClr val="93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9CE5CDF1-7EAA-44FD-2E50-06765F03069A}"/>
              </a:ext>
            </a:extLst>
          </p:cNvPr>
          <p:cNvSpPr/>
          <p:nvPr/>
        </p:nvSpPr>
        <p:spPr>
          <a:xfrm>
            <a:off x="824825" y="625605"/>
            <a:ext cx="10332805" cy="831757"/>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200"/>
              </a:spcAft>
            </a:pPr>
            <a:r>
              <a:rPr lang="en-US" sz="1300" b="1" dirty="0">
                <a:solidFill>
                  <a:schemeClr val="tx1"/>
                </a:solidFill>
              </a:rPr>
              <a:t>Motivation:</a:t>
            </a:r>
            <a:r>
              <a:rPr lang="en-US" sz="1300" dirty="0">
                <a:solidFill>
                  <a:schemeClr val="tx1"/>
                </a:solidFill>
              </a:rPr>
              <a:t> </a:t>
            </a:r>
            <a:r>
              <a:rPr lang="en-US" sz="1300" b="0" i="0" u="none" strike="noStrike" dirty="0">
                <a:solidFill>
                  <a:srgbClr val="000000"/>
                </a:solidFill>
                <a:effectLst/>
              </a:rPr>
              <a:t>Nuclear fuels are qualified through costly and time-consuming integral tests. Computational models and select experiments for validation can accelerate this. Qualification requires rigorous uncertainty quantification (UQ) using disparate and often small datasets.</a:t>
            </a:r>
          </a:p>
          <a:p>
            <a:pPr>
              <a:spcAft>
                <a:spcPts val="200"/>
              </a:spcAft>
            </a:pPr>
            <a:r>
              <a:rPr lang="en-US" sz="1300" b="1" dirty="0">
                <a:solidFill>
                  <a:srgbClr val="AA4640"/>
                </a:solidFill>
              </a:rPr>
              <a:t>Challenge:</a:t>
            </a:r>
            <a:r>
              <a:rPr lang="en-US" sz="1300" dirty="0">
                <a:solidFill>
                  <a:srgbClr val="AA4640"/>
                </a:solidFill>
              </a:rPr>
              <a:t> Requires &gt;10</a:t>
            </a:r>
            <a:r>
              <a:rPr lang="en-US" sz="1300" baseline="30000" dirty="0">
                <a:solidFill>
                  <a:srgbClr val="AA4640"/>
                </a:solidFill>
              </a:rPr>
              <a:t>7</a:t>
            </a:r>
            <a:r>
              <a:rPr lang="en-US" sz="1300" dirty="0">
                <a:solidFill>
                  <a:srgbClr val="AA4640"/>
                </a:solidFill>
              </a:rPr>
              <a:t> evaluations of many mechanistic models that are computationally expensive.</a:t>
            </a:r>
          </a:p>
          <a:p>
            <a:r>
              <a:rPr lang="en-US" sz="1300" b="1" dirty="0">
                <a:solidFill>
                  <a:srgbClr val="3A7677"/>
                </a:solidFill>
              </a:rPr>
              <a:t>Role of AI and ML: </a:t>
            </a:r>
            <a:r>
              <a:rPr lang="en-US" sz="1300" dirty="0">
                <a:solidFill>
                  <a:srgbClr val="3A7677"/>
                </a:solidFill>
              </a:rPr>
              <a:t>Surrogates for mechanistic models to accelerate UQ and automate experimental design. </a:t>
            </a:r>
          </a:p>
        </p:txBody>
      </p:sp>
      <p:sp>
        <p:nvSpPr>
          <p:cNvPr id="48" name="Rounded Rectangle 47">
            <a:extLst>
              <a:ext uri="{FF2B5EF4-FFF2-40B4-BE49-F238E27FC236}">
                <a16:creationId xmlns:a16="http://schemas.microsoft.com/office/drawing/2014/main" id="{9FA2986B-2E78-ADEB-3320-D8DCB7ED51FC}"/>
              </a:ext>
            </a:extLst>
          </p:cNvPr>
          <p:cNvSpPr/>
          <p:nvPr/>
        </p:nvSpPr>
        <p:spPr>
          <a:xfrm>
            <a:off x="107088" y="1865751"/>
            <a:ext cx="4226482" cy="1176731"/>
          </a:xfrm>
          <a:prstGeom prst="roundRect">
            <a:avLst/>
          </a:prstGeom>
          <a:solidFill>
            <a:srgbClr val="C6D7DD"/>
          </a:solidFill>
          <a:ln w="28575">
            <a:solidFill>
              <a:srgbClr val="93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Train rapid AI models to replicate physics-based mechanistic models</a:t>
            </a:r>
          </a:p>
          <a:p>
            <a:pPr algn="ctr"/>
            <a:r>
              <a:rPr lang="en-US" sz="1500" b="1" u="sng" dirty="0">
                <a:solidFill>
                  <a:schemeClr val="tx1"/>
                </a:solidFill>
              </a:rPr>
              <a:t>Allows scale bridging and many rapid evaluations of model</a:t>
            </a:r>
          </a:p>
        </p:txBody>
      </p:sp>
      <p:sp>
        <p:nvSpPr>
          <p:cNvPr id="49" name="Down Arrow 48">
            <a:extLst>
              <a:ext uri="{FF2B5EF4-FFF2-40B4-BE49-F238E27FC236}">
                <a16:creationId xmlns:a16="http://schemas.microsoft.com/office/drawing/2014/main" id="{EA836DE9-E7C9-7866-6AA2-83440DE0AD4F}"/>
              </a:ext>
            </a:extLst>
          </p:cNvPr>
          <p:cNvSpPr/>
          <p:nvPr/>
        </p:nvSpPr>
        <p:spPr>
          <a:xfrm>
            <a:off x="4916903" y="1752600"/>
            <a:ext cx="950631" cy="4425914"/>
          </a:xfrm>
          <a:prstGeom prst="downArrow">
            <a:avLst>
              <a:gd name="adj1" fmla="val 50000"/>
              <a:gd name="adj2" fmla="val 43271"/>
            </a:avLst>
          </a:prstGeom>
          <a:solidFill>
            <a:srgbClr val="C6D7DD"/>
          </a:solidFill>
          <a:ln w="28575">
            <a:solidFill>
              <a:srgbClr val="93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11164E09-80DF-1658-C693-841D9DDD0E8A}"/>
              </a:ext>
            </a:extLst>
          </p:cNvPr>
          <p:cNvSpPr/>
          <p:nvPr/>
        </p:nvSpPr>
        <p:spPr>
          <a:xfrm>
            <a:off x="107088" y="3384409"/>
            <a:ext cx="4226482" cy="1023945"/>
          </a:xfrm>
          <a:prstGeom prst="roundRect">
            <a:avLst/>
          </a:prstGeom>
          <a:solidFill>
            <a:srgbClr val="C6D7DD"/>
          </a:solidFill>
          <a:ln w="28575">
            <a:solidFill>
              <a:srgbClr val="93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Use UQ techniques to infer parameters based on existing experiments</a:t>
            </a:r>
          </a:p>
          <a:p>
            <a:pPr algn="ctr"/>
            <a:r>
              <a:rPr lang="en-US" sz="1500" b="1" u="sng" dirty="0">
                <a:solidFill>
                  <a:schemeClr val="tx1"/>
                </a:solidFill>
              </a:rPr>
              <a:t>Requires &gt;10</a:t>
            </a:r>
            <a:r>
              <a:rPr lang="en-US" sz="1500" b="1" u="sng" baseline="30000" dirty="0">
                <a:solidFill>
                  <a:schemeClr val="tx1"/>
                </a:solidFill>
              </a:rPr>
              <a:t>7</a:t>
            </a:r>
            <a:r>
              <a:rPr lang="en-US" sz="1500" b="1" u="sng" dirty="0">
                <a:solidFill>
                  <a:schemeClr val="tx1"/>
                </a:solidFill>
              </a:rPr>
              <a:t> evaluations of many models </a:t>
            </a:r>
          </a:p>
        </p:txBody>
      </p:sp>
      <p:sp>
        <p:nvSpPr>
          <p:cNvPr id="51" name="Rounded Rectangle 50">
            <a:extLst>
              <a:ext uri="{FF2B5EF4-FFF2-40B4-BE49-F238E27FC236}">
                <a16:creationId xmlns:a16="http://schemas.microsoft.com/office/drawing/2014/main" id="{FF7856AF-34BC-82E0-06F9-15F76904F704}"/>
              </a:ext>
            </a:extLst>
          </p:cNvPr>
          <p:cNvSpPr/>
          <p:nvPr/>
        </p:nvSpPr>
        <p:spPr>
          <a:xfrm>
            <a:off x="107088" y="4727858"/>
            <a:ext cx="4226482" cy="1157699"/>
          </a:xfrm>
          <a:prstGeom prst="roundRect">
            <a:avLst/>
          </a:prstGeom>
          <a:solidFill>
            <a:srgbClr val="C6D7DD"/>
          </a:solidFill>
          <a:ln w="28575">
            <a:solidFill>
              <a:srgbClr val="93B1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Use AI/ML and UQ to design new experiments that maximize reduction in fuel performance uncertainties </a:t>
            </a:r>
          </a:p>
        </p:txBody>
      </p:sp>
      <p:pic>
        <p:nvPicPr>
          <p:cNvPr id="52" name="Picture 51">
            <a:extLst>
              <a:ext uri="{FF2B5EF4-FFF2-40B4-BE49-F238E27FC236}">
                <a16:creationId xmlns:a16="http://schemas.microsoft.com/office/drawing/2014/main" id="{57E4187C-6C4C-8A1F-461F-5234845A0BEE}"/>
              </a:ext>
            </a:extLst>
          </p:cNvPr>
          <p:cNvPicPr>
            <a:picLocks noChangeAspect="1"/>
          </p:cNvPicPr>
          <p:nvPr/>
        </p:nvPicPr>
        <p:blipFill>
          <a:blip r:embed="rId2"/>
          <a:srcRect l="77030" t="17411" r="1841" b="55067"/>
          <a:stretch/>
        </p:blipFill>
        <p:spPr>
          <a:xfrm>
            <a:off x="4818215" y="1990762"/>
            <a:ext cx="1148006" cy="1024281"/>
          </a:xfrm>
          <a:prstGeom prst="rect">
            <a:avLst/>
          </a:prstGeom>
          <a:ln>
            <a:solidFill>
              <a:schemeClr val="accent1">
                <a:shade val="15000"/>
              </a:schemeClr>
            </a:solidFill>
          </a:ln>
        </p:spPr>
      </p:pic>
      <p:pic>
        <p:nvPicPr>
          <p:cNvPr id="53" name="Picture 52">
            <a:extLst>
              <a:ext uri="{FF2B5EF4-FFF2-40B4-BE49-F238E27FC236}">
                <a16:creationId xmlns:a16="http://schemas.microsoft.com/office/drawing/2014/main" id="{5B48AFC5-D9B7-9BEA-3112-13B58B6CA451}"/>
              </a:ext>
            </a:extLst>
          </p:cNvPr>
          <p:cNvPicPr>
            <a:picLocks noChangeAspect="1"/>
          </p:cNvPicPr>
          <p:nvPr/>
        </p:nvPicPr>
        <p:blipFill>
          <a:blip r:embed="rId2"/>
          <a:srcRect l="54283" t="17974" r="23805" b="56297"/>
          <a:stretch/>
        </p:blipFill>
        <p:spPr>
          <a:xfrm>
            <a:off x="4793209" y="3349527"/>
            <a:ext cx="1198019" cy="963555"/>
          </a:xfrm>
          <a:prstGeom prst="rect">
            <a:avLst/>
          </a:prstGeom>
        </p:spPr>
      </p:pic>
      <p:grpSp>
        <p:nvGrpSpPr>
          <p:cNvPr id="54" name="Group 53">
            <a:extLst>
              <a:ext uri="{FF2B5EF4-FFF2-40B4-BE49-F238E27FC236}">
                <a16:creationId xmlns:a16="http://schemas.microsoft.com/office/drawing/2014/main" id="{7588E3CA-A010-CE3A-EC04-848A2AD23A03}"/>
              </a:ext>
            </a:extLst>
          </p:cNvPr>
          <p:cNvGrpSpPr/>
          <p:nvPr/>
        </p:nvGrpSpPr>
        <p:grpSpPr>
          <a:xfrm>
            <a:off x="4674276" y="4692833"/>
            <a:ext cx="1435885" cy="1024281"/>
            <a:chOff x="5449392" y="4317843"/>
            <a:chExt cx="1435885" cy="1024281"/>
          </a:xfrm>
        </p:grpSpPr>
        <p:pic>
          <p:nvPicPr>
            <p:cNvPr id="55" name="Picture 54">
              <a:extLst>
                <a:ext uri="{FF2B5EF4-FFF2-40B4-BE49-F238E27FC236}">
                  <a16:creationId xmlns:a16="http://schemas.microsoft.com/office/drawing/2014/main" id="{E500171B-EF35-2A6E-CE4B-8DAF322E27F5}"/>
                </a:ext>
              </a:extLst>
            </p:cNvPr>
            <p:cNvPicPr>
              <a:picLocks noChangeAspect="1"/>
            </p:cNvPicPr>
            <p:nvPr/>
          </p:nvPicPr>
          <p:blipFill>
            <a:blip r:embed="rId2"/>
            <a:srcRect l="58138" t="49783" r="5689" b="12547"/>
            <a:stretch/>
          </p:blipFill>
          <p:spPr>
            <a:xfrm>
              <a:off x="5449392" y="4317843"/>
              <a:ext cx="1435885" cy="1024281"/>
            </a:xfrm>
            <a:prstGeom prst="rect">
              <a:avLst/>
            </a:prstGeom>
          </p:spPr>
        </p:pic>
        <p:sp>
          <p:nvSpPr>
            <p:cNvPr id="56" name="TextBox 55">
              <a:extLst>
                <a:ext uri="{FF2B5EF4-FFF2-40B4-BE49-F238E27FC236}">
                  <a16:creationId xmlns:a16="http://schemas.microsoft.com/office/drawing/2014/main" id="{4B556560-AF57-D227-4603-681BA40D220A}"/>
                </a:ext>
              </a:extLst>
            </p:cNvPr>
            <p:cNvSpPr txBox="1"/>
            <p:nvPr/>
          </p:nvSpPr>
          <p:spPr>
            <a:xfrm rot="20165589">
              <a:off x="5647108" y="4457953"/>
              <a:ext cx="1223888" cy="230832"/>
            </a:xfrm>
            <a:prstGeom prst="rect">
              <a:avLst/>
            </a:prstGeom>
            <a:noFill/>
          </p:spPr>
          <p:txBody>
            <a:bodyPr wrap="square" rtlCol="0">
              <a:spAutoFit/>
            </a:bodyPr>
            <a:lstStyle/>
            <a:p>
              <a:r>
                <a:rPr lang="en-US" sz="900" b="1" dirty="0">
                  <a:solidFill>
                    <a:srgbClr val="93B1BF"/>
                  </a:solidFill>
                </a:rPr>
                <a:t>Model uncertainty  </a:t>
              </a:r>
            </a:p>
          </p:txBody>
        </p:sp>
      </p:grpSp>
      <p:sp>
        <p:nvSpPr>
          <p:cNvPr id="57" name="TextBox 56">
            <a:extLst>
              <a:ext uri="{FF2B5EF4-FFF2-40B4-BE49-F238E27FC236}">
                <a16:creationId xmlns:a16="http://schemas.microsoft.com/office/drawing/2014/main" id="{CEA7141D-E752-C615-ADFB-81D80470E395}"/>
              </a:ext>
            </a:extLst>
          </p:cNvPr>
          <p:cNvSpPr txBox="1"/>
          <p:nvPr/>
        </p:nvSpPr>
        <p:spPr>
          <a:xfrm>
            <a:off x="6221018" y="1545546"/>
            <a:ext cx="5847341" cy="492443"/>
          </a:xfrm>
          <a:prstGeom prst="rect">
            <a:avLst/>
          </a:prstGeom>
          <a:noFill/>
        </p:spPr>
        <p:txBody>
          <a:bodyPr wrap="square" rtlCol="0">
            <a:spAutoFit/>
          </a:bodyPr>
          <a:lstStyle/>
          <a:p>
            <a:r>
              <a:rPr lang="en-US" sz="1300" b="1" dirty="0"/>
              <a:t>Example: </a:t>
            </a:r>
            <a:r>
              <a:rPr lang="en-US" sz="1300" b="0" i="0" u="none" strike="noStrike" dirty="0">
                <a:solidFill>
                  <a:srgbClr val="000000"/>
                </a:solidFill>
                <a:effectLst/>
              </a:rPr>
              <a:t>Plastic deformation (creep) and fission gas behavior in UO</a:t>
            </a:r>
            <a:r>
              <a:rPr lang="en-US" sz="1300" b="0" i="0" u="none" strike="noStrike" baseline="-25000" dirty="0">
                <a:solidFill>
                  <a:srgbClr val="000000"/>
                </a:solidFill>
                <a:effectLst/>
              </a:rPr>
              <a:t>2</a:t>
            </a:r>
            <a:r>
              <a:rPr lang="en-US" sz="1300" b="0" i="0" u="none" strike="noStrike" dirty="0">
                <a:solidFill>
                  <a:srgbClr val="000000"/>
                </a:solidFill>
                <a:effectLst/>
              </a:rPr>
              <a:t> – key performance phenomena of nuclear fuels.</a:t>
            </a:r>
            <a:endParaRPr lang="en-US" sz="1300" dirty="0"/>
          </a:p>
        </p:txBody>
      </p:sp>
      <p:sp>
        <p:nvSpPr>
          <p:cNvPr id="58" name="TextBox 57">
            <a:extLst>
              <a:ext uri="{FF2B5EF4-FFF2-40B4-BE49-F238E27FC236}">
                <a16:creationId xmlns:a16="http://schemas.microsoft.com/office/drawing/2014/main" id="{073FDF50-DB35-F7C1-249D-CFB6DDFD1585}"/>
              </a:ext>
            </a:extLst>
          </p:cNvPr>
          <p:cNvSpPr txBox="1"/>
          <p:nvPr/>
        </p:nvSpPr>
        <p:spPr>
          <a:xfrm>
            <a:off x="6247789" y="2057748"/>
            <a:ext cx="5847342" cy="492443"/>
          </a:xfrm>
          <a:prstGeom prst="rect">
            <a:avLst/>
          </a:prstGeom>
          <a:noFill/>
        </p:spPr>
        <p:txBody>
          <a:bodyPr wrap="square" rtlCol="0">
            <a:spAutoFit/>
          </a:bodyPr>
          <a:lstStyle/>
          <a:p>
            <a:r>
              <a:rPr lang="en-US" sz="1300" b="1" dirty="0"/>
              <a:t>1. </a:t>
            </a:r>
            <a:r>
              <a:rPr lang="en-US" sz="1300" b="0" i="0" u="none" strike="noStrike" dirty="0">
                <a:solidFill>
                  <a:srgbClr val="000000"/>
                </a:solidFill>
                <a:effectLst/>
              </a:rPr>
              <a:t>AI/ML models trained to mechanistic models enabling UQ </a:t>
            </a:r>
            <a:r>
              <a:rPr lang="en-US" sz="1300" dirty="0">
                <a:solidFill>
                  <a:srgbClr val="000000"/>
                </a:solidFill>
              </a:rPr>
              <a:t>of</a:t>
            </a:r>
            <a:r>
              <a:rPr lang="en-US" sz="1300" b="0" i="0" u="none" strike="noStrike" dirty="0">
                <a:solidFill>
                  <a:srgbClr val="000000"/>
                </a:solidFill>
                <a:effectLst/>
              </a:rPr>
              <a:t> disparate, but inter-connected, datasets (creep, fission gas, chemistry, &gt;200 parameters).</a:t>
            </a:r>
            <a:endParaRPr lang="en-US" sz="1300" dirty="0"/>
          </a:p>
        </p:txBody>
      </p:sp>
      <p:pic>
        <p:nvPicPr>
          <p:cNvPr id="59" name="Picture 58">
            <a:extLst>
              <a:ext uri="{FF2B5EF4-FFF2-40B4-BE49-F238E27FC236}">
                <a16:creationId xmlns:a16="http://schemas.microsoft.com/office/drawing/2014/main" id="{BA1D4FEC-BCD4-AF73-874F-6728AB06D834}"/>
              </a:ext>
            </a:extLst>
          </p:cNvPr>
          <p:cNvPicPr>
            <a:picLocks noChangeAspect="1"/>
          </p:cNvPicPr>
          <p:nvPr/>
        </p:nvPicPr>
        <p:blipFill>
          <a:blip r:embed="rId3"/>
          <a:srcRect l="41783" t="32159" r="18048" b="33936"/>
          <a:stretch/>
        </p:blipFill>
        <p:spPr>
          <a:xfrm>
            <a:off x="6288322" y="2548783"/>
            <a:ext cx="1600936" cy="1354077"/>
          </a:xfrm>
          <a:prstGeom prst="rect">
            <a:avLst/>
          </a:prstGeom>
          <a:ln>
            <a:noFill/>
          </a:ln>
        </p:spPr>
      </p:pic>
      <p:pic>
        <p:nvPicPr>
          <p:cNvPr id="60" name="Picture 59">
            <a:extLst>
              <a:ext uri="{FF2B5EF4-FFF2-40B4-BE49-F238E27FC236}">
                <a16:creationId xmlns:a16="http://schemas.microsoft.com/office/drawing/2014/main" id="{953902F2-4C4B-049E-8FD5-D7F901302731}"/>
              </a:ext>
            </a:extLst>
          </p:cNvPr>
          <p:cNvPicPr>
            <a:picLocks noChangeAspect="1"/>
          </p:cNvPicPr>
          <p:nvPr/>
        </p:nvPicPr>
        <p:blipFill>
          <a:blip r:embed="rId3"/>
          <a:srcRect l="41783" t="65480" r="18048" b="1030"/>
          <a:stretch/>
        </p:blipFill>
        <p:spPr>
          <a:xfrm>
            <a:off x="8403096" y="2632542"/>
            <a:ext cx="1482889" cy="1238877"/>
          </a:xfrm>
          <a:prstGeom prst="rect">
            <a:avLst/>
          </a:prstGeom>
          <a:ln>
            <a:noFill/>
          </a:ln>
        </p:spPr>
      </p:pic>
      <p:sp>
        <p:nvSpPr>
          <p:cNvPr id="61" name="TextBox 60">
            <a:extLst>
              <a:ext uri="{FF2B5EF4-FFF2-40B4-BE49-F238E27FC236}">
                <a16:creationId xmlns:a16="http://schemas.microsoft.com/office/drawing/2014/main" id="{1DCB5188-6F06-71AC-BCF0-DE7525B67620}"/>
              </a:ext>
            </a:extLst>
          </p:cNvPr>
          <p:cNvSpPr txBox="1"/>
          <p:nvPr/>
        </p:nvSpPr>
        <p:spPr>
          <a:xfrm>
            <a:off x="6279918" y="3941060"/>
            <a:ext cx="5839474" cy="492443"/>
          </a:xfrm>
          <a:prstGeom prst="rect">
            <a:avLst/>
          </a:prstGeom>
          <a:noFill/>
        </p:spPr>
        <p:txBody>
          <a:bodyPr wrap="square" rtlCol="0">
            <a:spAutoFit/>
          </a:bodyPr>
          <a:lstStyle/>
          <a:p>
            <a:r>
              <a:rPr lang="en-US" sz="1300" b="1" dirty="0"/>
              <a:t>2. </a:t>
            </a:r>
            <a:r>
              <a:rPr lang="en-US" sz="1300" b="0" i="0" u="none" strike="noStrike" dirty="0">
                <a:solidFill>
                  <a:srgbClr val="000000"/>
                </a:solidFill>
                <a:effectLst/>
              </a:rPr>
              <a:t>Propagate uncertainties to integral fuel rod behavior to improve safety and operational assessments.</a:t>
            </a:r>
            <a:endParaRPr lang="en-US" sz="1300" dirty="0"/>
          </a:p>
        </p:txBody>
      </p:sp>
      <p:sp>
        <p:nvSpPr>
          <p:cNvPr id="62" name="TextBox 61">
            <a:extLst>
              <a:ext uri="{FF2B5EF4-FFF2-40B4-BE49-F238E27FC236}">
                <a16:creationId xmlns:a16="http://schemas.microsoft.com/office/drawing/2014/main" id="{791D8950-853A-A393-2779-0FF4516331E6}"/>
              </a:ext>
            </a:extLst>
          </p:cNvPr>
          <p:cNvSpPr txBox="1"/>
          <p:nvPr/>
        </p:nvSpPr>
        <p:spPr>
          <a:xfrm>
            <a:off x="6208849" y="5637327"/>
            <a:ext cx="5867780" cy="492443"/>
          </a:xfrm>
          <a:prstGeom prst="rect">
            <a:avLst/>
          </a:prstGeom>
          <a:noFill/>
        </p:spPr>
        <p:txBody>
          <a:bodyPr wrap="square" rtlCol="0">
            <a:spAutoFit/>
          </a:bodyPr>
          <a:lstStyle/>
          <a:p>
            <a:pPr marL="0" marR="0" algn="l"/>
            <a:r>
              <a:rPr lang="en-US" sz="1300" b="1" dirty="0"/>
              <a:t>3. </a:t>
            </a:r>
            <a:r>
              <a:rPr lang="en-US" sz="1300" b="0" i="0" u="none" strike="noStrike" dirty="0">
                <a:solidFill>
                  <a:srgbClr val="000000"/>
                </a:solidFill>
                <a:effectLst/>
              </a:rPr>
              <a:t>Future work to extend to reactor scale and incorporate more models simultaneously – increases dimensionality and the size of AI/ML models.</a:t>
            </a:r>
          </a:p>
        </p:txBody>
      </p:sp>
      <p:sp>
        <p:nvSpPr>
          <p:cNvPr id="63" name="TextBox 62">
            <a:extLst>
              <a:ext uri="{FF2B5EF4-FFF2-40B4-BE49-F238E27FC236}">
                <a16:creationId xmlns:a16="http://schemas.microsoft.com/office/drawing/2014/main" id="{57C74469-F3E8-CFA2-6C55-16ECB2E136C3}"/>
              </a:ext>
            </a:extLst>
          </p:cNvPr>
          <p:cNvSpPr txBox="1"/>
          <p:nvPr/>
        </p:nvSpPr>
        <p:spPr>
          <a:xfrm>
            <a:off x="8155199" y="4380284"/>
            <a:ext cx="1872281" cy="1169551"/>
          </a:xfrm>
          <a:prstGeom prst="rect">
            <a:avLst/>
          </a:prstGeom>
          <a:noFill/>
        </p:spPr>
        <p:txBody>
          <a:bodyPr wrap="square" rtlCol="0">
            <a:spAutoFit/>
          </a:bodyPr>
          <a:lstStyle/>
          <a:p>
            <a:pPr algn="ctr"/>
            <a:r>
              <a:rPr lang="en-US" sz="1400" b="1" i="0" u="none" strike="noStrike" dirty="0">
                <a:solidFill>
                  <a:srgbClr val="000000"/>
                </a:solidFill>
                <a:effectLst/>
              </a:rPr>
              <a:t>Reduced uncertainty in fission gas release (FGR) from fuel rod simulation</a:t>
            </a:r>
            <a:endParaRPr lang="en-US" sz="1400" b="1" dirty="0"/>
          </a:p>
        </p:txBody>
      </p:sp>
      <p:sp>
        <p:nvSpPr>
          <p:cNvPr id="64" name="Rectangle 63">
            <a:extLst>
              <a:ext uri="{FF2B5EF4-FFF2-40B4-BE49-F238E27FC236}">
                <a16:creationId xmlns:a16="http://schemas.microsoft.com/office/drawing/2014/main" id="{A256CE65-DBE4-875A-8A5A-3324ED3D46D9}"/>
              </a:ext>
            </a:extLst>
          </p:cNvPr>
          <p:cNvSpPr/>
          <p:nvPr/>
        </p:nvSpPr>
        <p:spPr>
          <a:xfrm>
            <a:off x="10399823" y="2786514"/>
            <a:ext cx="1480591" cy="930932"/>
          </a:xfrm>
          <a:prstGeom prst="rect">
            <a:avLst/>
          </a:prstGeom>
          <a:solidFill>
            <a:schemeClr val="bg1">
              <a:lumMod val="85000"/>
            </a:schemeClr>
          </a:solidFill>
          <a:ln w="254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Targeted new experiments defined </a:t>
            </a:r>
          </a:p>
        </p:txBody>
      </p:sp>
      <p:sp>
        <p:nvSpPr>
          <p:cNvPr id="65" name="Plus 64">
            <a:extLst>
              <a:ext uri="{FF2B5EF4-FFF2-40B4-BE49-F238E27FC236}">
                <a16:creationId xmlns:a16="http://schemas.microsoft.com/office/drawing/2014/main" id="{5ADDB403-68A5-7791-8638-58B529EB8DB7}"/>
              </a:ext>
            </a:extLst>
          </p:cNvPr>
          <p:cNvSpPr/>
          <p:nvPr/>
        </p:nvSpPr>
        <p:spPr>
          <a:xfrm>
            <a:off x="8033628" y="3122663"/>
            <a:ext cx="225098" cy="258634"/>
          </a:xfrm>
          <a:prstGeom prst="mathPlus">
            <a:avLst/>
          </a:prstGeom>
          <a:solidFill>
            <a:srgbClr val="C6D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lus 65">
            <a:extLst>
              <a:ext uri="{FF2B5EF4-FFF2-40B4-BE49-F238E27FC236}">
                <a16:creationId xmlns:a16="http://schemas.microsoft.com/office/drawing/2014/main" id="{4B71AA4B-75AC-07FE-5DD7-59C1E0665FFB}"/>
              </a:ext>
            </a:extLst>
          </p:cNvPr>
          <p:cNvSpPr/>
          <p:nvPr/>
        </p:nvSpPr>
        <p:spPr>
          <a:xfrm>
            <a:off x="10030355" y="3122663"/>
            <a:ext cx="225098" cy="258634"/>
          </a:xfrm>
          <a:prstGeom prst="mathPlus">
            <a:avLst/>
          </a:prstGeom>
          <a:solidFill>
            <a:srgbClr val="C6D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Picture 66">
            <a:extLst>
              <a:ext uri="{FF2B5EF4-FFF2-40B4-BE49-F238E27FC236}">
                <a16:creationId xmlns:a16="http://schemas.microsoft.com/office/drawing/2014/main" id="{108F1C44-2840-0136-A714-F0CA48A08DF2}"/>
              </a:ext>
            </a:extLst>
          </p:cNvPr>
          <p:cNvPicPr>
            <a:picLocks noChangeAspect="1"/>
          </p:cNvPicPr>
          <p:nvPr/>
        </p:nvPicPr>
        <p:blipFill>
          <a:blip r:embed="rId4"/>
          <a:srcRect l="7012" t="8992" r="4822"/>
          <a:stretch/>
        </p:blipFill>
        <p:spPr>
          <a:xfrm>
            <a:off x="10745913" y="4205570"/>
            <a:ext cx="782856" cy="989284"/>
          </a:xfrm>
          <a:prstGeom prst="rect">
            <a:avLst/>
          </a:prstGeom>
        </p:spPr>
      </p:pic>
      <p:sp>
        <p:nvSpPr>
          <p:cNvPr id="68" name="TextBox 67">
            <a:extLst>
              <a:ext uri="{FF2B5EF4-FFF2-40B4-BE49-F238E27FC236}">
                <a16:creationId xmlns:a16="http://schemas.microsoft.com/office/drawing/2014/main" id="{12F9E98D-5E4C-A660-CAE3-B48F78668A97}"/>
              </a:ext>
            </a:extLst>
          </p:cNvPr>
          <p:cNvSpPr txBox="1"/>
          <p:nvPr/>
        </p:nvSpPr>
        <p:spPr>
          <a:xfrm rot="5400000">
            <a:off x="11252268" y="4596146"/>
            <a:ext cx="960363" cy="276999"/>
          </a:xfrm>
          <a:prstGeom prst="rect">
            <a:avLst/>
          </a:prstGeom>
          <a:noFill/>
        </p:spPr>
        <p:txBody>
          <a:bodyPr wrap="square" rtlCol="0">
            <a:spAutoFit/>
          </a:bodyPr>
          <a:lstStyle/>
          <a:p>
            <a:pPr algn="ctr"/>
            <a:r>
              <a:rPr lang="en-US" sz="1200" b="1" dirty="0"/>
              <a:t>Fuel pellet </a:t>
            </a:r>
          </a:p>
        </p:txBody>
      </p:sp>
      <p:sp>
        <p:nvSpPr>
          <p:cNvPr id="69" name="Rectangle 68">
            <a:extLst>
              <a:ext uri="{FF2B5EF4-FFF2-40B4-BE49-F238E27FC236}">
                <a16:creationId xmlns:a16="http://schemas.microsoft.com/office/drawing/2014/main" id="{5A4E2844-93EE-C11A-D5A3-1E236B9EE5B9}"/>
              </a:ext>
            </a:extLst>
          </p:cNvPr>
          <p:cNvSpPr/>
          <p:nvPr/>
        </p:nvSpPr>
        <p:spPr>
          <a:xfrm>
            <a:off x="6237570" y="1545546"/>
            <a:ext cx="5867780" cy="4579217"/>
          </a:xfrm>
          <a:prstGeom prst="rect">
            <a:avLst/>
          </a:prstGeom>
          <a:noFill/>
          <a:ln w="381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158ADE65-DFF7-BA37-7F74-40D8A7681662}"/>
              </a:ext>
            </a:extLst>
          </p:cNvPr>
          <p:cNvSpPr txBox="1"/>
          <p:nvPr/>
        </p:nvSpPr>
        <p:spPr>
          <a:xfrm>
            <a:off x="10231167" y="5176727"/>
            <a:ext cx="1678930" cy="507831"/>
          </a:xfrm>
          <a:prstGeom prst="rect">
            <a:avLst/>
          </a:prstGeom>
          <a:noFill/>
        </p:spPr>
        <p:txBody>
          <a:bodyPr wrap="square">
            <a:spAutoFit/>
          </a:bodyPr>
          <a:lstStyle/>
          <a:p>
            <a:pPr algn="ctr"/>
            <a:r>
              <a:rPr lang="en-US" sz="900" b="0" i="0" u="none" strike="noStrike" dirty="0">
                <a:solidFill>
                  <a:srgbClr val="000000"/>
                </a:solidFill>
                <a:effectLst/>
              </a:rPr>
              <a:t>Temperature, stress, etc. for fuel/cladding failure assessment</a:t>
            </a:r>
            <a:endParaRPr lang="en-US" sz="900" dirty="0"/>
          </a:p>
        </p:txBody>
      </p:sp>
      <p:grpSp>
        <p:nvGrpSpPr>
          <p:cNvPr id="71" name="Group 70">
            <a:extLst>
              <a:ext uri="{FF2B5EF4-FFF2-40B4-BE49-F238E27FC236}">
                <a16:creationId xmlns:a16="http://schemas.microsoft.com/office/drawing/2014/main" id="{FAF19ECB-CABB-50AB-AA2E-A079FE118CF5}"/>
              </a:ext>
            </a:extLst>
          </p:cNvPr>
          <p:cNvGrpSpPr/>
          <p:nvPr/>
        </p:nvGrpSpPr>
        <p:grpSpPr>
          <a:xfrm>
            <a:off x="6338182" y="4452893"/>
            <a:ext cx="1550478" cy="1231665"/>
            <a:chOff x="6709957" y="4198398"/>
            <a:chExt cx="1550478" cy="1231665"/>
          </a:xfrm>
        </p:grpSpPr>
        <p:grpSp>
          <p:nvGrpSpPr>
            <p:cNvPr id="72" name="Group 71">
              <a:extLst>
                <a:ext uri="{FF2B5EF4-FFF2-40B4-BE49-F238E27FC236}">
                  <a16:creationId xmlns:a16="http://schemas.microsoft.com/office/drawing/2014/main" id="{DCB671CC-3848-29A7-DFF4-D659750A295C}"/>
                </a:ext>
              </a:extLst>
            </p:cNvPr>
            <p:cNvGrpSpPr/>
            <p:nvPr/>
          </p:nvGrpSpPr>
          <p:grpSpPr>
            <a:xfrm>
              <a:off x="6773752" y="4198398"/>
              <a:ext cx="1486683" cy="1120166"/>
              <a:chOff x="6409390" y="4350863"/>
              <a:chExt cx="1486683" cy="1120166"/>
            </a:xfrm>
          </p:grpSpPr>
          <p:pic>
            <p:nvPicPr>
              <p:cNvPr id="75" name="Picture 74" descr="Chart, diagram&#10;&#10;Description automatically generated">
                <a:extLst>
                  <a:ext uri="{FF2B5EF4-FFF2-40B4-BE49-F238E27FC236}">
                    <a16:creationId xmlns:a16="http://schemas.microsoft.com/office/drawing/2014/main" id="{6EEA4D3E-F270-BB67-FB0D-BC96BE8992B7}"/>
                  </a:ext>
                </a:extLst>
              </p:cNvPr>
              <p:cNvPicPr>
                <a:picLocks noChangeAspect="1"/>
              </p:cNvPicPr>
              <p:nvPr/>
            </p:nvPicPr>
            <p:blipFill>
              <a:blip r:embed="rId5"/>
              <a:stretch>
                <a:fillRect/>
              </a:stretch>
            </p:blipFill>
            <p:spPr>
              <a:xfrm>
                <a:off x="6460188" y="4350863"/>
                <a:ext cx="1435885" cy="1096942"/>
              </a:xfrm>
              <a:prstGeom prst="rect">
                <a:avLst/>
              </a:prstGeom>
            </p:spPr>
          </p:pic>
          <p:sp>
            <p:nvSpPr>
              <p:cNvPr id="76" name="Rectangle 75">
                <a:extLst>
                  <a:ext uri="{FF2B5EF4-FFF2-40B4-BE49-F238E27FC236}">
                    <a16:creationId xmlns:a16="http://schemas.microsoft.com/office/drawing/2014/main" id="{6BE29A3F-E4D5-4C9B-617E-45C1605DCF92}"/>
                  </a:ext>
                </a:extLst>
              </p:cNvPr>
              <p:cNvSpPr/>
              <p:nvPr/>
            </p:nvSpPr>
            <p:spPr>
              <a:xfrm>
                <a:off x="6870399" y="5352180"/>
                <a:ext cx="615461" cy="1188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E949B00-A6E2-4A6C-3664-E43573C9994C}"/>
                  </a:ext>
                </a:extLst>
              </p:cNvPr>
              <p:cNvSpPr/>
              <p:nvPr/>
            </p:nvSpPr>
            <p:spPr>
              <a:xfrm>
                <a:off x="6409390" y="4471832"/>
                <a:ext cx="126679" cy="6901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a:extLst>
                <a:ext uri="{FF2B5EF4-FFF2-40B4-BE49-F238E27FC236}">
                  <a16:creationId xmlns:a16="http://schemas.microsoft.com/office/drawing/2014/main" id="{7697F9A6-CC85-C93C-4A74-BD2C8A29032B}"/>
                </a:ext>
              </a:extLst>
            </p:cNvPr>
            <p:cNvSpPr txBox="1"/>
            <p:nvPr/>
          </p:nvSpPr>
          <p:spPr>
            <a:xfrm rot="16200000">
              <a:off x="6530741" y="4595707"/>
              <a:ext cx="604653" cy="246221"/>
            </a:xfrm>
            <a:prstGeom prst="rect">
              <a:avLst/>
            </a:prstGeom>
            <a:noFill/>
          </p:spPr>
          <p:txBody>
            <a:bodyPr wrap="none" rtlCol="0">
              <a:spAutoFit/>
            </a:bodyPr>
            <a:lstStyle/>
            <a:p>
              <a:r>
                <a:rPr lang="en-US" sz="1000" dirty="0"/>
                <a:t>% FGR</a:t>
              </a:r>
            </a:p>
          </p:txBody>
        </p:sp>
        <p:sp>
          <p:nvSpPr>
            <p:cNvPr id="74" name="TextBox 73">
              <a:extLst>
                <a:ext uri="{FF2B5EF4-FFF2-40B4-BE49-F238E27FC236}">
                  <a16:creationId xmlns:a16="http://schemas.microsoft.com/office/drawing/2014/main" id="{3E43CAB6-94AD-F97B-3A1D-600C1E0048E9}"/>
                </a:ext>
              </a:extLst>
            </p:cNvPr>
            <p:cNvSpPr txBox="1"/>
            <p:nvPr/>
          </p:nvSpPr>
          <p:spPr>
            <a:xfrm>
              <a:off x="7141554" y="5183842"/>
              <a:ext cx="1007007" cy="246221"/>
            </a:xfrm>
            <a:prstGeom prst="rect">
              <a:avLst/>
            </a:prstGeom>
            <a:noFill/>
          </p:spPr>
          <p:txBody>
            <a:bodyPr wrap="none" rtlCol="0">
              <a:spAutoFit/>
            </a:bodyPr>
            <a:lstStyle/>
            <a:p>
              <a:r>
                <a:rPr lang="en-US" sz="1000" dirty="0"/>
                <a:t>Burnup [FIMA]</a:t>
              </a:r>
            </a:p>
          </p:txBody>
        </p:sp>
      </p:grpSp>
      <p:sp>
        <p:nvSpPr>
          <p:cNvPr id="78" name="Right Arrow 77">
            <a:extLst>
              <a:ext uri="{FF2B5EF4-FFF2-40B4-BE49-F238E27FC236}">
                <a16:creationId xmlns:a16="http://schemas.microsoft.com/office/drawing/2014/main" id="{6738614B-FEB9-C451-8F83-1D3933A47C57}"/>
              </a:ext>
            </a:extLst>
          </p:cNvPr>
          <p:cNvSpPr/>
          <p:nvPr/>
        </p:nvSpPr>
        <p:spPr>
          <a:xfrm flipV="1">
            <a:off x="10036294" y="4804625"/>
            <a:ext cx="585610" cy="199100"/>
          </a:xfrm>
          <a:prstGeom prst="rightArrow">
            <a:avLst/>
          </a:prstGeom>
          <a:solidFill>
            <a:srgbClr val="C6D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0685503C-6B34-BC7E-F5C4-D81FF43ECB62}"/>
              </a:ext>
            </a:extLst>
          </p:cNvPr>
          <p:cNvSpPr txBox="1"/>
          <p:nvPr/>
        </p:nvSpPr>
        <p:spPr>
          <a:xfrm>
            <a:off x="11341100" y="8216900"/>
            <a:ext cx="184731" cy="369332"/>
          </a:xfrm>
          <a:prstGeom prst="rect">
            <a:avLst/>
          </a:prstGeom>
          <a:noFill/>
        </p:spPr>
        <p:txBody>
          <a:bodyPr wrap="none" rtlCol="0">
            <a:spAutoFit/>
          </a:bodyPr>
          <a:lstStyle/>
          <a:p>
            <a:endParaRPr lang="en-US" dirty="0"/>
          </a:p>
        </p:txBody>
      </p:sp>
      <p:sp>
        <p:nvSpPr>
          <p:cNvPr id="80" name="TextBox 79">
            <a:extLst>
              <a:ext uri="{FF2B5EF4-FFF2-40B4-BE49-F238E27FC236}">
                <a16:creationId xmlns:a16="http://schemas.microsoft.com/office/drawing/2014/main" id="{49E6125D-D517-8A15-80FB-7EA658654D9C}"/>
              </a:ext>
            </a:extLst>
          </p:cNvPr>
          <p:cNvSpPr txBox="1"/>
          <p:nvPr/>
        </p:nvSpPr>
        <p:spPr>
          <a:xfrm>
            <a:off x="6610976" y="2619048"/>
            <a:ext cx="1104297" cy="276999"/>
          </a:xfrm>
          <a:prstGeom prst="rect">
            <a:avLst/>
          </a:prstGeom>
          <a:noFill/>
        </p:spPr>
        <p:txBody>
          <a:bodyPr wrap="square" rtlCol="0">
            <a:spAutoFit/>
          </a:bodyPr>
          <a:lstStyle/>
          <a:p>
            <a:r>
              <a:rPr lang="en-US" sz="400" b="1" dirty="0"/>
              <a:t>Predicted creep rate with uncertainty bands. Colors indicate different temperatures.</a:t>
            </a:r>
          </a:p>
        </p:txBody>
      </p:sp>
      <p:sp>
        <p:nvSpPr>
          <p:cNvPr id="81" name="TextBox 80">
            <a:extLst>
              <a:ext uri="{FF2B5EF4-FFF2-40B4-BE49-F238E27FC236}">
                <a16:creationId xmlns:a16="http://schemas.microsoft.com/office/drawing/2014/main" id="{CFE8CCD4-0DB4-CAA0-895D-0F398E480035}"/>
              </a:ext>
            </a:extLst>
          </p:cNvPr>
          <p:cNvSpPr txBox="1"/>
          <p:nvPr/>
        </p:nvSpPr>
        <p:spPr>
          <a:xfrm>
            <a:off x="8690586" y="3390608"/>
            <a:ext cx="867739" cy="276999"/>
          </a:xfrm>
          <a:prstGeom prst="rect">
            <a:avLst/>
          </a:prstGeom>
          <a:noFill/>
        </p:spPr>
        <p:txBody>
          <a:bodyPr wrap="square" rtlCol="0">
            <a:spAutoFit/>
          </a:bodyPr>
          <a:lstStyle/>
          <a:p>
            <a:r>
              <a:rPr lang="en-US" sz="400" b="1" dirty="0"/>
              <a:t>Predicted U-self diffusivity (underlying parameter for creep).</a:t>
            </a:r>
          </a:p>
        </p:txBody>
      </p:sp>
    </p:spTree>
    <p:extLst>
      <p:ext uri="{BB962C8B-B14F-4D97-AF65-F5344CB8AC3E}">
        <p14:creationId xmlns:p14="http://schemas.microsoft.com/office/powerpoint/2010/main" val="112822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80AB7-8550-93C3-5CE0-479410F869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F81B1A-5FCA-E5B4-0A93-79E72FC28E89}"/>
              </a:ext>
            </a:extLst>
          </p:cNvPr>
          <p:cNvSpPr>
            <a:spLocks noGrp="1"/>
          </p:cNvSpPr>
          <p:nvPr>
            <p:ph type="title"/>
          </p:nvPr>
        </p:nvSpPr>
        <p:spPr>
          <a:xfrm>
            <a:off x="8466" y="30956"/>
            <a:ext cx="12183533" cy="502444"/>
          </a:xfrm>
        </p:spPr>
        <p:txBody>
          <a:bodyPr/>
          <a:lstStyle/>
          <a:p>
            <a:r>
              <a:rPr lang="en-US" dirty="0">
                <a:latin typeface="STIX Two Text"/>
                <a:ea typeface="ヒラギノ角ゴ Pro W3"/>
              </a:rPr>
              <a:t>Uncertainty quantification of mechanistic models</a:t>
            </a:r>
            <a:endParaRPr lang="en-US" i="0" dirty="0">
              <a:solidFill>
                <a:schemeClr val="tx1"/>
              </a:solidFill>
              <a:latin typeface="+mn-lt"/>
            </a:endParaRPr>
          </a:p>
        </p:txBody>
      </p:sp>
      <p:sp>
        <p:nvSpPr>
          <p:cNvPr id="10" name="Text Placeholder 5">
            <a:extLst>
              <a:ext uri="{FF2B5EF4-FFF2-40B4-BE49-F238E27FC236}">
                <a16:creationId xmlns:a16="http://schemas.microsoft.com/office/drawing/2014/main" id="{2879869A-794B-4A2E-9805-948144CA973C}"/>
              </a:ext>
            </a:extLst>
          </p:cNvPr>
          <p:cNvSpPr txBox="1">
            <a:spLocks/>
          </p:cNvSpPr>
          <p:nvPr/>
        </p:nvSpPr>
        <p:spPr>
          <a:xfrm>
            <a:off x="179562" y="990600"/>
            <a:ext cx="4760083" cy="4876800"/>
          </a:xfrm>
        </p:spPr>
        <p:txBody>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t>Empirical model </a:t>
            </a:r>
            <a:r>
              <a:rPr lang="en-US" sz="1600" dirty="0"/>
              <a:t>approach means that there </a:t>
            </a:r>
            <a:r>
              <a:rPr lang="en-US" sz="1600" b="1" dirty="0"/>
              <a:t>could be large errors and limited ability to extrapolate</a:t>
            </a:r>
          </a:p>
          <a:p>
            <a:r>
              <a:rPr lang="en-US" sz="1600" dirty="0"/>
              <a:t>The </a:t>
            </a:r>
            <a:r>
              <a:rPr lang="en-US" sz="1600" b="1" dirty="0"/>
              <a:t>empirical solution </a:t>
            </a:r>
            <a:r>
              <a:rPr lang="en-US" sz="1600" dirty="0"/>
              <a:t>is to create lots of additional data. </a:t>
            </a:r>
            <a:r>
              <a:rPr lang="en-US" sz="1600" b="1" dirty="0"/>
              <a:t>Expensive and time consuming!</a:t>
            </a:r>
          </a:p>
          <a:p>
            <a:r>
              <a:rPr lang="en-US" sz="1600" b="1" dirty="0"/>
              <a:t>Experimental data may not be available for innovative concepts.</a:t>
            </a:r>
          </a:p>
          <a:p>
            <a:r>
              <a:rPr lang="en-US" sz="1600" dirty="0"/>
              <a:t>Mechanistic lower length scale informed model means that initial errors are based on atomic scale uncertainty – significant error but can extrapolate reasonably well</a:t>
            </a:r>
          </a:p>
          <a:p>
            <a:r>
              <a:rPr lang="en-US" sz="1600" b="1" dirty="0">
                <a:cs typeface="Arial Narrow" panose="020B0604020202020204" pitchFamily="34" charset="0"/>
              </a:rPr>
              <a:t>Combining UQ and</a:t>
            </a:r>
            <a:r>
              <a:rPr lang="en-US" sz="1600" b="1" dirty="0">
                <a:cs typeface="Arial Narrow" panose="020B0604020202020204" pitchFamily="34" charset="0"/>
                <a:sym typeface="Wingdings" pitchFamily="2" charset="2"/>
              </a:rPr>
              <a:t> mechanistic models really makes a difference</a:t>
            </a:r>
            <a:endParaRPr lang="en-US" sz="1600" b="1" dirty="0">
              <a:cs typeface="Arial Narrow" panose="020B0604020202020204" pitchFamily="34" charset="0"/>
            </a:endParaRPr>
          </a:p>
          <a:p>
            <a:endParaRPr lang="en-US" sz="1800" dirty="0">
              <a:solidFill>
                <a:schemeClr val="tx1"/>
              </a:solidFill>
            </a:endParaRPr>
          </a:p>
          <a:p>
            <a:endParaRPr lang="en-US" sz="1800" b="1" dirty="0">
              <a:solidFill>
                <a:schemeClr val="tx1"/>
              </a:solidFill>
            </a:endParaRPr>
          </a:p>
          <a:p>
            <a:endParaRPr lang="en-US" sz="1600" dirty="0"/>
          </a:p>
        </p:txBody>
      </p:sp>
      <p:pic>
        <p:nvPicPr>
          <p:cNvPr id="11" name="Picture 10">
            <a:extLst>
              <a:ext uri="{FF2B5EF4-FFF2-40B4-BE49-F238E27FC236}">
                <a16:creationId xmlns:a16="http://schemas.microsoft.com/office/drawing/2014/main" id="{A590E75C-72F9-BE5C-EBC1-3BDB402D5A78}"/>
              </a:ext>
            </a:extLst>
          </p:cNvPr>
          <p:cNvPicPr>
            <a:picLocks noChangeAspect="1"/>
          </p:cNvPicPr>
          <p:nvPr/>
        </p:nvPicPr>
        <p:blipFill>
          <a:blip r:embed="rId2"/>
          <a:stretch>
            <a:fillRect/>
          </a:stretch>
        </p:blipFill>
        <p:spPr>
          <a:xfrm>
            <a:off x="5029200" y="735621"/>
            <a:ext cx="3526261" cy="2666560"/>
          </a:xfrm>
          <a:prstGeom prst="rect">
            <a:avLst/>
          </a:prstGeom>
          <a:ln>
            <a:noFill/>
          </a:ln>
          <a:effectLst/>
        </p:spPr>
      </p:pic>
      <p:pic>
        <p:nvPicPr>
          <p:cNvPr id="14" name="Picture 13">
            <a:extLst>
              <a:ext uri="{FF2B5EF4-FFF2-40B4-BE49-F238E27FC236}">
                <a16:creationId xmlns:a16="http://schemas.microsoft.com/office/drawing/2014/main" id="{80F2C4CF-9F1A-F929-17B2-DFFE4A27F30F}"/>
              </a:ext>
            </a:extLst>
          </p:cNvPr>
          <p:cNvPicPr>
            <a:picLocks noChangeAspect="1"/>
          </p:cNvPicPr>
          <p:nvPr/>
        </p:nvPicPr>
        <p:blipFill>
          <a:blip r:embed="rId3"/>
          <a:stretch>
            <a:fillRect/>
          </a:stretch>
        </p:blipFill>
        <p:spPr>
          <a:xfrm>
            <a:off x="8491675" y="751882"/>
            <a:ext cx="3526262" cy="2666560"/>
          </a:xfrm>
          <a:prstGeom prst="rect">
            <a:avLst/>
          </a:prstGeom>
          <a:ln>
            <a:noFill/>
          </a:ln>
          <a:effectLst/>
        </p:spPr>
      </p:pic>
      <p:sp>
        <p:nvSpPr>
          <p:cNvPr id="15" name="TextBox 14">
            <a:extLst>
              <a:ext uri="{FF2B5EF4-FFF2-40B4-BE49-F238E27FC236}">
                <a16:creationId xmlns:a16="http://schemas.microsoft.com/office/drawing/2014/main" id="{70BDC51F-3ED8-43D6-6B3E-3E34759847E7}"/>
              </a:ext>
            </a:extLst>
          </p:cNvPr>
          <p:cNvSpPr txBox="1"/>
          <p:nvPr/>
        </p:nvSpPr>
        <p:spPr>
          <a:xfrm>
            <a:off x="0" y="6324600"/>
            <a:ext cx="8915400" cy="430887"/>
          </a:xfrm>
          <a:prstGeom prst="rect">
            <a:avLst/>
          </a:prstGeom>
          <a:noFill/>
        </p:spPr>
        <p:txBody>
          <a:bodyPr wrap="square" rtlCol="0">
            <a:spAutoFit/>
          </a:bodyPr>
          <a:lstStyle/>
          <a:p>
            <a:r>
              <a:rPr lang="en-US" sz="1100" dirty="0"/>
              <a:t>Images from: Matthews et al, .”Mechanistic multiscale uncertainty propagation in support of accelerated fuel qualification,” Nuclear Technology, submitted</a:t>
            </a:r>
          </a:p>
        </p:txBody>
      </p:sp>
      <p:pic>
        <p:nvPicPr>
          <p:cNvPr id="3" name="Picture 2">
            <a:extLst>
              <a:ext uri="{FF2B5EF4-FFF2-40B4-BE49-F238E27FC236}">
                <a16:creationId xmlns:a16="http://schemas.microsoft.com/office/drawing/2014/main" id="{3CBA2188-48C3-9B92-23A8-AB2F03070C86}"/>
              </a:ext>
            </a:extLst>
          </p:cNvPr>
          <p:cNvPicPr>
            <a:picLocks noChangeAspect="1"/>
          </p:cNvPicPr>
          <p:nvPr/>
        </p:nvPicPr>
        <p:blipFill>
          <a:blip r:embed="rId4"/>
          <a:stretch>
            <a:fillRect/>
          </a:stretch>
        </p:blipFill>
        <p:spPr>
          <a:xfrm>
            <a:off x="5029200" y="3472457"/>
            <a:ext cx="3526262" cy="2667222"/>
          </a:xfrm>
          <a:prstGeom prst="rect">
            <a:avLst/>
          </a:prstGeom>
          <a:ln>
            <a:noFill/>
          </a:ln>
          <a:effectLst/>
        </p:spPr>
      </p:pic>
      <p:pic>
        <p:nvPicPr>
          <p:cNvPr id="4" name="Picture 3">
            <a:extLst>
              <a:ext uri="{FF2B5EF4-FFF2-40B4-BE49-F238E27FC236}">
                <a16:creationId xmlns:a16="http://schemas.microsoft.com/office/drawing/2014/main" id="{D13275E9-6009-0DFC-A132-3B00DF3704B7}"/>
              </a:ext>
            </a:extLst>
          </p:cNvPr>
          <p:cNvPicPr>
            <a:picLocks noChangeAspect="1"/>
          </p:cNvPicPr>
          <p:nvPr/>
        </p:nvPicPr>
        <p:blipFill>
          <a:blip r:embed="rId5"/>
          <a:stretch>
            <a:fillRect/>
          </a:stretch>
        </p:blipFill>
        <p:spPr>
          <a:xfrm>
            <a:off x="8555461" y="3504978"/>
            <a:ext cx="3526261" cy="2667222"/>
          </a:xfrm>
          <a:prstGeom prst="rect">
            <a:avLst/>
          </a:prstGeom>
          <a:ln>
            <a:noFill/>
          </a:ln>
          <a:effectLst/>
        </p:spPr>
      </p:pic>
    </p:spTree>
    <p:extLst>
      <p:ext uri="{BB962C8B-B14F-4D97-AF65-F5344CB8AC3E}">
        <p14:creationId xmlns:p14="http://schemas.microsoft.com/office/powerpoint/2010/main" val="2775952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8767A-EFC3-ADF8-8F13-3BB91C881591}"/>
              </a:ext>
            </a:extLst>
          </p:cNvPr>
          <p:cNvSpPr>
            <a:spLocks noGrp="1"/>
          </p:cNvSpPr>
          <p:nvPr>
            <p:ph type="ctrTitle"/>
          </p:nvPr>
        </p:nvSpPr>
        <p:spPr/>
        <p:txBody>
          <a:bodyPr/>
          <a:lstStyle/>
          <a:p>
            <a:r>
              <a:rPr lang="en-US" dirty="0"/>
              <a:t>Extension to High Burnup</a:t>
            </a:r>
          </a:p>
        </p:txBody>
      </p:sp>
      <p:sp>
        <p:nvSpPr>
          <p:cNvPr id="3" name="Subtitle 2">
            <a:extLst>
              <a:ext uri="{FF2B5EF4-FFF2-40B4-BE49-F238E27FC236}">
                <a16:creationId xmlns:a16="http://schemas.microsoft.com/office/drawing/2014/main" id="{DDF83915-72D6-E1D8-1071-8A9A18C05538}"/>
              </a:ext>
            </a:extLst>
          </p:cNvPr>
          <p:cNvSpPr>
            <a:spLocks noGrp="1"/>
          </p:cNvSpPr>
          <p:nvPr>
            <p:ph type="subTitle" idx="1"/>
          </p:nvPr>
        </p:nvSpPr>
        <p:spPr/>
        <p:txBody>
          <a:bodyPr lIns="91440" tIns="45720" rIns="91440" bIns="45720" anchor="t"/>
          <a:lstStyle/>
          <a:p>
            <a:r>
              <a:rPr lang="en-US" dirty="0">
                <a:ea typeface="ヒラギノ角ゴ Pro W3"/>
              </a:rPr>
              <a:t>Understanding transient fission gas release and fuel pulverization </a:t>
            </a:r>
            <a:br>
              <a:rPr lang="en-US" dirty="0">
                <a:ea typeface="ヒラギノ角ゴ Pro W3"/>
              </a:rPr>
            </a:br>
            <a:r>
              <a:rPr lang="en-US" dirty="0">
                <a:ea typeface="ヒラギノ角ゴ Pro W3"/>
              </a:rPr>
              <a:t>to support high burnup extension</a:t>
            </a:r>
            <a:endParaRPr lang="en-US" dirty="0"/>
          </a:p>
        </p:txBody>
      </p:sp>
    </p:spTree>
    <p:extLst>
      <p:ext uri="{BB962C8B-B14F-4D97-AF65-F5344CB8AC3E}">
        <p14:creationId xmlns:p14="http://schemas.microsoft.com/office/powerpoint/2010/main" val="2087587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2FE3B-7AD4-AC5E-47D5-272717F7E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6AE7B7-486C-4EA6-D473-F82A63EE745E}"/>
              </a:ext>
            </a:extLst>
          </p:cNvPr>
          <p:cNvSpPr>
            <a:spLocks noGrp="1"/>
          </p:cNvSpPr>
          <p:nvPr>
            <p:ph type="title"/>
          </p:nvPr>
        </p:nvSpPr>
        <p:spPr>
          <a:xfrm>
            <a:off x="4200" y="600"/>
            <a:ext cx="12183600" cy="1004887"/>
          </a:xfrm>
        </p:spPr>
        <p:txBody>
          <a:bodyPr lIns="91440" tIns="45720" rIns="91440" bIns="45720" anchor="t"/>
          <a:lstStyle/>
          <a:p>
            <a:r>
              <a:rPr lang="en-US" dirty="0">
                <a:latin typeface="STIX Two Text"/>
                <a:ea typeface="ヒラギノ角ゴ Pro W3"/>
              </a:rPr>
              <a:t>Gaps, background, and goals</a:t>
            </a:r>
          </a:p>
        </p:txBody>
      </p:sp>
      <p:sp>
        <p:nvSpPr>
          <p:cNvPr id="3" name="Content Placeholder 2">
            <a:extLst>
              <a:ext uri="{FF2B5EF4-FFF2-40B4-BE49-F238E27FC236}">
                <a16:creationId xmlns:a16="http://schemas.microsoft.com/office/drawing/2014/main" id="{756CFDE1-6635-AEA2-E5BA-CBF431C7FCD4}"/>
              </a:ext>
            </a:extLst>
          </p:cNvPr>
          <p:cNvSpPr txBox="1">
            <a:spLocks/>
          </p:cNvSpPr>
          <p:nvPr/>
        </p:nvSpPr>
        <p:spPr>
          <a:xfrm>
            <a:off x="212343" y="1143000"/>
            <a:ext cx="7256830" cy="4921588"/>
          </a:xfrm>
          <a:prstGeom prst="rect">
            <a:avLst/>
          </a:prstGeom>
        </p:spPr>
        <p:txBody>
          <a:bodyPr>
            <a:normAutofit fontScale="77500" lnSpcReduction="20000"/>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Gaps: </a:t>
            </a:r>
          </a:p>
          <a:p>
            <a:pPr lvl="1"/>
            <a:r>
              <a:rPr lang="en-US" sz="2200" dirty="0"/>
              <a:t>Lack of understanding for </a:t>
            </a:r>
            <a:r>
              <a:rPr lang="en-US" sz="2200" dirty="0">
                <a:solidFill>
                  <a:srgbClr val="0070C0"/>
                </a:solidFill>
              </a:rPr>
              <a:t>high burnup </a:t>
            </a:r>
            <a:r>
              <a:rPr lang="en-US" sz="2200" dirty="0"/>
              <a:t>(</a:t>
            </a:r>
            <a:r>
              <a:rPr lang="en-US" sz="2200" dirty="0" err="1"/>
              <a:t>HBu</a:t>
            </a:r>
            <a:r>
              <a:rPr lang="en-US" sz="2200" dirty="0"/>
              <a:t>) behavior: </a:t>
            </a:r>
            <a:br>
              <a:rPr lang="en-US" sz="2200" dirty="0"/>
            </a:br>
            <a:r>
              <a:rPr lang="en-US" sz="2200" dirty="0"/>
              <a:t>How does the microstructure change at </a:t>
            </a:r>
            <a:r>
              <a:rPr lang="en-US" sz="2200" dirty="0" err="1"/>
              <a:t>HBu</a:t>
            </a:r>
            <a:r>
              <a:rPr lang="en-US" sz="2200" dirty="0"/>
              <a:t>? </a:t>
            </a:r>
            <a:br>
              <a:rPr lang="en-US" sz="2200" dirty="0"/>
            </a:br>
            <a:r>
              <a:rPr lang="en-US" sz="2200" dirty="0"/>
              <a:t>How does this affect fission gas release, fuel fragmentation and relocation during normal operations or during a transient? </a:t>
            </a:r>
          </a:p>
          <a:p>
            <a:pPr lvl="1"/>
            <a:r>
              <a:rPr lang="en-US" sz="2200" dirty="0"/>
              <a:t>Lack of understanding of FFRD during LOCA</a:t>
            </a:r>
          </a:p>
          <a:p>
            <a:r>
              <a:rPr lang="en-US" dirty="0"/>
              <a:t>Challenges: </a:t>
            </a:r>
          </a:p>
          <a:p>
            <a:pPr lvl="1"/>
            <a:r>
              <a:rPr lang="en-US" sz="2200" dirty="0"/>
              <a:t>Fission gas behavior is multiscale and complex </a:t>
            </a:r>
          </a:p>
          <a:p>
            <a:pPr lvl="1"/>
            <a:r>
              <a:rPr lang="en-US" sz="2200" dirty="0" err="1"/>
              <a:t>HBu</a:t>
            </a:r>
            <a:r>
              <a:rPr lang="en-US" sz="2200" dirty="0"/>
              <a:t> behavior and FFRD are complex phenomenon</a:t>
            </a:r>
          </a:p>
          <a:p>
            <a:pPr lvl="1"/>
            <a:r>
              <a:rPr lang="en-US" sz="2200" dirty="0"/>
              <a:t>A </a:t>
            </a:r>
            <a:r>
              <a:rPr lang="en-US" sz="2200" dirty="0">
                <a:solidFill>
                  <a:srgbClr val="0070C0"/>
                </a:solidFill>
              </a:rPr>
              <a:t>lack of experimental data </a:t>
            </a:r>
            <a:r>
              <a:rPr lang="en-US" sz="2200" dirty="0"/>
              <a:t>at the right conditions, and large scatter</a:t>
            </a:r>
          </a:p>
          <a:p>
            <a:pPr lvl="1"/>
            <a:r>
              <a:rPr lang="en-US" sz="2200" dirty="0"/>
              <a:t>Empirical model can be overly </a:t>
            </a:r>
            <a:r>
              <a:rPr lang="en-US" sz="2200" dirty="0">
                <a:solidFill>
                  <a:srgbClr val="0070C0"/>
                </a:solidFill>
              </a:rPr>
              <a:t>conservative</a:t>
            </a:r>
            <a:r>
              <a:rPr lang="en-US" sz="2200" dirty="0"/>
              <a:t>, or present </a:t>
            </a:r>
            <a:r>
              <a:rPr lang="en-US" sz="2200" dirty="0">
                <a:solidFill>
                  <a:srgbClr val="0070C0"/>
                </a:solidFill>
              </a:rPr>
              <a:t>large uncertainty</a:t>
            </a:r>
          </a:p>
          <a:p>
            <a:r>
              <a:rPr lang="en-US" dirty="0"/>
              <a:t>Goals: </a:t>
            </a:r>
          </a:p>
          <a:p>
            <a:pPr lvl="1"/>
            <a:r>
              <a:rPr lang="en-US" sz="2200" dirty="0">
                <a:solidFill>
                  <a:srgbClr val="0070C0"/>
                </a:solidFill>
              </a:rPr>
              <a:t>Predictive, validated </a:t>
            </a:r>
            <a:r>
              <a:rPr lang="en-US" sz="2200" dirty="0"/>
              <a:t>modeling of fission gas behavior, cracking, fragmentation, and relocation</a:t>
            </a:r>
          </a:p>
        </p:txBody>
      </p:sp>
      <p:sp>
        <p:nvSpPr>
          <p:cNvPr id="892" name="TextBox 891">
            <a:extLst>
              <a:ext uri="{FF2B5EF4-FFF2-40B4-BE49-F238E27FC236}">
                <a16:creationId xmlns:a16="http://schemas.microsoft.com/office/drawing/2014/main" id="{7F7DFEFA-B101-8DD5-6C05-0F89C9676F9D}"/>
              </a:ext>
            </a:extLst>
          </p:cNvPr>
          <p:cNvSpPr txBox="1"/>
          <p:nvPr/>
        </p:nvSpPr>
        <p:spPr>
          <a:xfrm>
            <a:off x="0" y="6324600"/>
            <a:ext cx="9372599" cy="553998"/>
          </a:xfrm>
          <a:prstGeom prst="rect">
            <a:avLst/>
          </a:prstGeom>
          <a:noFill/>
        </p:spPr>
        <p:txBody>
          <a:bodyPr wrap="square">
            <a:spAutoFit/>
          </a:bodyPr>
          <a:lstStyle/>
          <a:p>
            <a:r>
              <a:rPr lang="en-US" sz="1000" dirty="0">
                <a:solidFill>
                  <a:schemeClr val="tx1">
                    <a:lumMod val="50000"/>
                    <a:lumOff val="50000"/>
                  </a:schemeClr>
                </a:solidFill>
              </a:rPr>
              <a:t>Casey McKinney et al. “Characterization of the radial microstructural evolution in LWR UO2 using electron backscatter diffraction,” JNM 585 (Nov. 2023), p. 154605.</a:t>
            </a:r>
          </a:p>
          <a:p>
            <a:r>
              <a:rPr lang="en-US" sz="1000" dirty="0">
                <a:solidFill>
                  <a:schemeClr val="tx1">
                    <a:lumMod val="50000"/>
                    <a:lumOff val="50000"/>
                  </a:schemeClr>
                </a:solidFill>
              </a:rPr>
              <a:t>U.S. Nuclear Regulatory Commission (NRC). RIL 2021-13, Interpretation of Research on Fuel Fragmentation, Relocation, and Dispersal at High Burnup. (ADAMS Proprietary Accession No. ML21313A110), 2021.</a:t>
            </a:r>
          </a:p>
        </p:txBody>
      </p:sp>
      <p:pic>
        <p:nvPicPr>
          <p:cNvPr id="893" name="Picture 892">
            <a:extLst>
              <a:ext uri="{FF2B5EF4-FFF2-40B4-BE49-F238E27FC236}">
                <a16:creationId xmlns:a16="http://schemas.microsoft.com/office/drawing/2014/main" id="{5100AD59-EA7A-27FB-0EB0-0D3F66E93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9173" y="492157"/>
            <a:ext cx="4024480" cy="2097342"/>
          </a:xfrm>
          <a:prstGeom prst="rect">
            <a:avLst/>
          </a:prstGeom>
          <a:noFill/>
          <a:extLst>
            <a:ext uri="{909E8E84-426E-40DD-AFC4-6F175D3DCCD1}">
              <a14:hiddenFill xmlns:a14="http://schemas.microsoft.com/office/drawing/2010/main">
                <a:solidFill>
                  <a:srgbClr val="FFFFFF"/>
                </a:solidFill>
              </a14:hiddenFill>
            </a:ext>
          </a:extLst>
        </p:spPr>
      </p:pic>
      <p:pic>
        <p:nvPicPr>
          <p:cNvPr id="894" name="Picture 893" descr="A graph with red and blue dots and black lines&#10;&#10;Description automatically generated">
            <a:extLst>
              <a:ext uri="{FF2B5EF4-FFF2-40B4-BE49-F238E27FC236}">
                <a16:creationId xmlns:a16="http://schemas.microsoft.com/office/drawing/2014/main" id="{22950B3C-9EA7-C0A1-7955-169B0C4FEFA4}"/>
              </a:ext>
            </a:extLst>
          </p:cNvPr>
          <p:cNvPicPr>
            <a:picLocks noChangeAspect="1"/>
          </p:cNvPicPr>
          <p:nvPr/>
        </p:nvPicPr>
        <p:blipFill>
          <a:blip r:embed="rId3"/>
          <a:stretch>
            <a:fillRect/>
          </a:stretch>
        </p:blipFill>
        <p:spPr>
          <a:xfrm>
            <a:off x="7604717" y="2855948"/>
            <a:ext cx="4024479" cy="3269890"/>
          </a:xfrm>
          <a:prstGeom prst="rect">
            <a:avLst/>
          </a:prstGeom>
        </p:spPr>
      </p:pic>
    </p:spTree>
    <p:extLst>
      <p:ext uri="{BB962C8B-B14F-4D97-AF65-F5344CB8AC3E}">
        <p14:creationId xmlns:p14="http://schemas.microsoft.com/office/powerpoint/2010/main" val="705695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DD134-346A-3981-74B1-6914905C9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851B2-A3F8-0A5C-F68E-AE5EADFEAA1E}"/>
              </a:ext>
            </a:extLst>
          </p:cNvPr>
          <p:cNvSpPr>
            <a:spLocks noGrp="1"/>
          </p:cNvSpPr>
          <p:nvPr>
            <p:ph type="title"/>
          </p:nvPr>
        </p:nvSpPr>
        <p:spPr>
          <a:xfrm>
            <a:off x="4200" y="600"/>
            <a:ext cx="12183600" cy="1004887"/>
          </a:xfrm>
        </p:spPr>
        <p:txBody>
          <a:bodyPr lIns="91440" tIns="45720" rIns="91440" bIns="45720" anchor="t"/>
          <a:lstStyle/>
          <a:p>
            <a:r>
              <a:rPr lang="en-US" dirty="0">
                <a:latin typeface="STIX Two Text"/>
                <a:ea typeface="ヒラギノ角ゴ Pro W3"/>
              </a:rPr>
              <a:t>Engineering scale modeling of fission gas behavior</a:t>
            </a:r>
          </a:p>
        </p:txBody>
      </p:sp>
      <p:sp>
        <p:nvSpPr>
          <p:cNvPr id="5" name="Rectangle 4">
            <a:extLst>
              <a:ext uri="{FF2B5EF4-FFF2-40B4-BE49-F238E27FC236}">
                <a16:creationId xmlns:a16="http://schemas.microsoft.com/office/drawing/2014/main" id="{2F3A0E89-ACB6-92EE-E71D-CCF67AF53578}"/>
              </a:ext>
            </a:extLst>
          </p:cNvPr>
          <p:cNvSpPr/>
          <p:nvPr/>
        </p:nvSpPr>
        <p:spPr>
          <a:xfrm>
            <a:off x="130581" y="685800"/>
            <a:ext cx="793750" cy="5617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EE18790-F6B0-7CE3-24D6-569439C5F7CB}"/>
              </a:ext>
            </a:extLst>
          </p:cNvPr>
          <p:cNvSpPr/>
          <p:nvPr/>
        </p:nvSpPr>
        <p:spPr>
          <a:xfrm>
            <a:off x="694180" y="3769531"/>
            <a:ext cx="8342736" cy="238097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B17BEF22-6F46-5BBE-3882-E22B08B054EC}"/>
              </a:ext>
            </a:extLst>
          </p:cNvPr>
          <p:cNvSpPr/>
          <p:nvPr/>
        </p:nvSpPr>
        <p:spPr>
          <a:xfrm>
            <a:off x="9318065" y="950519"/>
            <a:ext cx="2287649" cy="657803"/>
          </a:xfrm>
          <a:prstGeom prst="roundRect">
            <a:avLst/>
          </a:prstGeom>
          <a:solidFill>
            <a:schemeClr val="bg1"/>
          </a:solidFill>
          <a:ln>
            <a:solidFill>
              <a:srgbClr val="06509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E75683-089E-F55E-4A2E-BBF2AEE915F3}"/>
              </a:ext>
            </a:extLst>
          </p:cNvPr>
          <p:cNvSpPr/>
          <p:nvPr/>
        </p:nvSpPr>
        <p:spPr>
          <a:xfrm>
            <a:off x="693555" y="685800"/>
            <a:ext cx="8342736" cy="26094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ED7ED05-0F81-305C-F9C4-BAF0D69AFE58}"/>
              </a:ext>
            </a:extLst>
          </p:cNvPr>
          <p:cNvGrpSpPr/>
          <p:nvPr/>
        </p:nvGrpSpPr>
        <p:grpSpPr>
          <a:xfrm>
            <a:off x="3960015" y="625795"/>
            <a:ext cx="1874231" cy="2704725"/>
            <a:chOff x="4962299" y="704658"/>
            <a:chExt cx="3761141" cy="5427747"/>
          </a:xfrm>
        </p:grpSpPr>
        <p:sp>
          <p:nvSpPr>
            <p:cNvPr id="10" name="Rectangle 9">
              <a:extLst>
                <a:ext uri="{FF2B5EF4-FFF2-40B4-BE49-F238E27FC236}">
                  <a16:creationId xmlns:a16="http://schemas.microsoft.com/office/drawing/2014/main" id="{0D6B01AB-E9C3-4158-3D2F-904874FA08B1}"/>
                </a:ext>
              </a:extLst>
            </p:cNvPr>
            <p:cNvSpPr/>
            <p:nvPr/>
          </p:nvSpPr>
          <p:spPr>
            <a:xfrm>
              <a:off x="5099424" y="1706669"/>
              <a:ext cx="3043089" cy="3711151"/>
            </a:xfrm>
            <a:prstGeom prst="rect">
              <a:avLst/>
            </a:prstGeom>
            <a:solidFill>
              <a:srgbClr val="BFBFBF"/>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9D651BC-923E-C6FF-03A5-6C904F22E8F6}"/>
                </a:ext>
              </a:extLst>
            </p:cNvPr>
            <p:cNvCxnSpPr>
              <a:cxnSpLocks/>
              <a:stCxn id="10" idx="0"/>
              <a:endCxn id="10" idx="2"/>
            </p:cNvCxnSpPr>
            <p:nvPr/>
          </p:nvCxnSpPr>
          <p:spPr>
            <a:xfrm>
              <a:off x="6620969" y="1706669"/>
              <a:ext cx="0" cy="3711151"/>
            </a:xfrm>
            <a:prstGeom prst="line">
              <a:avLst/>
            </a:prstGeom>
            <a:ln w="25400"/>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6C0755D5-FAD9-A791-7450-D3BFECDD0C40}"/>
                </a:ext>
              </a:extLst>
            </p:cNvPr>
            <p:cNvSpPr/>
            <p:nvPr/>
          </p:nvSpPr>
          <p:spPr>
            <a:xfrm>
              <a:off x="6451446" y="2038942"/>
              <a:ext cx="334147" cy="1184213"/>
            </a:xfrm>
            <a:prstGeom prst="ellipse">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5392EE-A258-62CE-C272-B6DFB5F9B87E}"/>
                </a:ext>
              </a:extLst>
            </p:cNvPr>
            <p:cNvSpPr/>
            <p:nvPr/>
          </p:nvSpPr>
          <p:spPr>
            <a:xfrm>
              <a:off x="6455873" y="3747378"/>
              <a:ext cx="334147" cy="1184213"/>
            </a:xfrm>
            <a:prstGeom prst="ellipse">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151B5A-2352-99E0-C2D4-B8834137AB42}"/>
                </a:ext>
              </a:extLst>
            </p:cNvPr>
            <p:cNvSpPr>
              <a:spLocks noChangeAspect="1"/>
            </p:cNvSpPr>
            <p:nvPr/>
          </p:nvSpPr>
          <p:spPr>
            <a:xfrm>
              <a:off x="7648124" y="31602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4C204C8-126B-1F18-2DF1-E121FAB95907}"/>
                </a:ext>
              </a:extLst>
            </p:cNvPr>
            <p:cNvSpPr>
              <a:spLocks noChangeAspect="1"/>
            </p:cNvSpPr>
            <p:nvPr/>
          </p:nvSpPr>
          <p:spPr>
            <a:xfrm>
              <a:off x="7735754" y="263070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23E801F-2BD8-1266-299E-92125138C67A}"/>
                </a:ext>
              </a:extLst>
            </p:cNvPr>
            <p:cNvSpPr>
              <a:spLocks noChangeAspect="1"/>
            </p:cNvSpPr>
            <p:nvPr/>
          </p:nvSpPr>
          <p:spPr>
            <a:xfrm>
              <a:off x="7583354" y="29926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1B769A-CCB7-C433-7F42-87C9F3B7105B}"/>
                </a:ext>
              </a:extLst>
            </p:cNvPr>
            <p:cNvSpPr>
              <a:spLocks noChangeAspect="1"/>
            </p:cNvSpPr>
            <p:nvPr/>
          </p:nvSpPr>
          <p:spPr>
            <a:xfrm>
              <a:off x="7933874" y="30231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5781D9-A9F2-053A-E056-5197DD2134F9}"/>
                </a:ext>
              </a:extLst>
            </p:cNvPr>
            <p:cNvSpPr>
              <a:spLocks noChangeAspect="1"/>
            </p:cNvSpPr>
            <p:nvPr/>
          </p:nvSpPr>
          <p:spPr>
            <a:xfrm>
              <a:off x="6840404" y="33012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DFA04BF-54EB-F4C6-B0F0-F2F9989B63C7}"/>
                </a:ext>
              </a:extLst>
            </p:cNvPr>
            <p:cNvSpPr>
              <a:spLocks noChangeAspect="1"/>
            </p:cNvSpPr>
            <p:nvPr/>
          </p:nvSpPr>
          <p:spPr>
            <a:xfrm>
              <a:off x="6688004" y="34460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BDE83C3-AE37-EE33-E277-6C2752591462}"/>
                </a:ext>
              </a:extLst>
            </p:cNvPr>
            <p:cNvSpPr>
              <a:spLocks noChangeAspect="1"/>
            </p:cNvSpPr>
            <p:nvPr/>
          </p:nvSpPr>
          <p:spPr>
            <a:xfrm>
              <a:off x="7971974" y="35870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D375BF8-A40D-7199-7B6A-75734DB9D188}"/>
                </a:ext>
              </a:extLst>
            </p:cNvPr>
            <p:cNvSpPr>
              <a:spLocks noChangeAspect="1"/>
            </p:cNvSpPr>
            <p:nvPr/>
          </p:nvSpPr>
          <p:spPr>
            <a:xfrm>
              <a:off x="7941494" y="25506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03AB3F-37EA-8AF4-E0FF-975036A3FA59}"/>
                </a:ext>
              </a:extLst>
            </p:cNvPr>
            <p:cNvSpPr>
              <a:spLocks noChangeAspect="1"/>
            </p:cNvSpPr>
            <p:nvPr/>
          </p:nvSpPr>
          <p:spPr>
            <a:xfrm>
              <a:off x="8036744" y="33203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C8E7B44-9AA8-E51A-C2FF-837BCEF538E9}"/>
                </a:ext>
              </a:extLst>
            </p:cNvPr>
            <p:cNvSpPr>
              <a:spLocks noChangeAspect="1"/>
            </p:cNvSpPr>
            <p:nvPr/>
          </p:nvSpPr>
          <p:spPr>
            <a:xfrm>
              <a:off x="7320464" y="33355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21CC009-93F2-0EC1-7FEC-11D9A5C00E8F}"/>
                </a:ext>
              </a:extLst>
            </p:cNvPr>
            <p:cNvSpPr>
              <a:spLocks noChangeAspect="1"/>
            </p:cNvSpPr>
            <p:nvPr/>
          </p:nvSpPr>
          <p:spPr>
            <a:xfrm>
              <a:off x="6966134" y="30726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373B551-FAB9-CA34-0994-B28E047C3E98}"/>
                </a:ext>
              </a:extLst>
            </p:cNvPr>
            <p:cNvSpPr>
              <a:spLocks noChangeAspect="1"/>
            </p:cNvSpPr>
            <p:nvPr/>
          </p:nvSpPr>
          <p:spPr>
            <a:xfrm>
              <a:off x="7411904" y="32326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D3C2BC-6C8F-8388-D152-1204CD9750AC}"/>
                </a:ext>
              </a:extLst>
            </p:cNvPr>
            <p:cNvSpPr>
              <a:spLocks noChangeAspect="1"/>
            </p:cNvSpPr>
            <p:nvPr/>
          </p:nvSpPr>
          <p:spPr>
            <a:xfrm>
              <a:off x="5487854" y="29659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8272808-05C5-5D2F-976D-F1045299EBF6}"/>
                </a:ext>
              </a:extLst>
            </p:cNvPr>
            <p:cNvSpPr>
              <a:spLocks noChangeAspect="1"/>
            </p:cNvSpPr>
            <p:nvPr/>
          </p:nvSpPr>
          <p:spPr>
            <a:xfrm>
              <a:off x="6047924" y="33774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4C006FC-4C1C-5DD9-E868-897E66F68EE6}"/>
                </a:ext>
              </a:extLst>
            </p:cNvPr>
            <p:cNvSpPr>
              <a:spLocks noChangeAspect="1"/>
            </p:cNvSpPr>
            <p:nvPr/>
          </p:nvSpPr>
          <p:spPr>
            <a:xfrm>
              <a:off x="6371774" y="34269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5AC16028-475B-6E94-0C87-73AF02CAEDBA}"/>
                </a:ext>
              </a:extLst>
            </p:cNvPr>
            <p:cNvSpPr>
              <a:spLocks noChangeAspect="1"/>
            </p:cNvSpPr>
            <p:nvPr/>
          </p:nvSpPr>
          <p:spPr>
            <a:xfrm>
              <a:off x="5792654" y="31793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454192B-9802-CA70-DD56-795AEC497852}"/>
                </a:ext>
              </a:extLst>
            </p:cNvPr>
            <p:cNvSpPr>
              <a:spLocks noChangeAspect="1"/>
            </p:cNvSpPr>
            <p:nvPr/>
          </p:nvSpPr>
          <p:spPr>
            <a:xfrm>
              <a:off x="5826944" y="296217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360DE75-D05D-FB9C-A8EC-FCF38CA314BE}"/>
                </a:ext>
              </a:extLst>
            </p:cNvPr>
            <p:cNvSpPr>
              <a:spLocks noChangeAspect="1"/>
            </p:cNvSpPr>
            <p:nvPr/>
          </p:nvSpPr>
          <p:spPr>
            <a:xfrm>
              <a:off x="5621204" y="307647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1DEF590-64EE-4165-2161-89D58179148F}"/>
                </a:ext>
              </a:extLst>
            </p:cNvPr>
            <p:cNvSpPr>
              <a:spLocks noChangeAspect="1"/>
            </p:cNvSpPr>
            <p:nvPr/>
          </p:nvSpPr>
          <p:spPr>
            <a:xfrm>
              <a:off x="5914574" y="32212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39FB5D0-BEAE-5929-BDE6-0655E5226310}"/>
                </a:ext>
              </a:extLst>
            </p:cNvPr>
            <p:cNvSpPr>
              <a:spLocks noChangeAspect="1"/>
            </p:cNvSpPr>
            <p:nvPr/>
          </p:nvSpPr>
          <p:spPr>
            <a:xfrm>
              <a:off x="6329864" y="32364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338DFF9-541B-B130-DAF5-7D6361E000FC}"/>
                </a:ext>
              </a:extLst>
            </p:cNvPr>
            <p:cNvSpPr>
              <a:spLocks noChangeAspect="1"/>
            </p:cNvSpPr>
            <p:nvPr/>
          </p:nvSpPr>
          <p:spPr>
            <a:xfrm>
              <a:off x="6105074" y="32174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D0403F9-53A3-400F-225A-8B98BB112950}"/>
                </a:ext>
              </a:extLst>
            </p:cNvPr>
            <p:cNvSpPr>
              <a:spLocks noChangeAspect="1"/>
            </p:cNvSpPr>
            <p:nvPr/>
          </p:nvSpPr>
          <p:spPr>
            <a:xfrm>
              <a:off x="6169844" y="31107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D2648BE-76B6-FF95-EB5E-2A5CED67E9A8}"/>
                </a:ext>
              </a:extLst>
            </p:cNvPr>
            <p:cNvSpPr>
              <a:spLocks noChangeAspect="1"/>
            </p:cNvSpPr>
            <p:nvPr/>
          </p:nvSpPr>
          <p:spPr>
            <a:xfrm>
              <a:off x="6127934" y="29202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C55DB9C-7313-1B24-CDE6-0BF24E783BF9}"/>
                </a:ext>
              </a:extLst>
            </p:cNvPr>
            <p:cNvSpPr>
              <a:spLocks noChangeAspect="1"/>
            </p:cNvSpPr>
            <p:nvPr/>
          </p:nvSpPr>
          <p:spPr>
            <a:xfrm>
              <a:off x="6307004" y="29964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CFAF2D5-4E30-AF5F-087D-38285A54FA18}"/>
                </a:ext>
              </a:extLst>
            </p:cNvPr>
            <p:cNvSpPr>
              <a:spLocks noChangeAspect="1"/>
            </p:cNvSpPr>
            <p:nvPr/>
          </p:nvSpPr>
          <p:spPr>
            <a:xfrm>
              <a:off x="6234614" y="27983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9406DF6-3FA3-75D6-3495-8919444EE924}"/>
                </a:ext>
              </a:extLst>
            </p:cNvPr>
            <p:cNvSpPr>
              <a:spLocks noChangeAspect="1"/>
            </p:cNvSpPr>
            <p:nvPr/>
          </p:nvSpPr>
          <p:spPr>
            <a:xfrm>
              <a:off x="6398444" y="28935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0C12A77-360B-9456-36A2-AB9FB0B1F744}"/>
                </a:ext>
              </a:extLst>
            </p:cNvPr>
            <p:cNvSpPr>
              <a:spLocks noChangeAspect="1"/>
            </p:cNvSpPr>
            <p:nvPr/>
          </p:nvSpPr>
          <p:spPr>
            <a:xfrm>
              <a:off x="5556434" y="277167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BCF9A67-7F05-B5F2-DD07-040A05E95D30}"/>
                </a:ext>
              </a:extLst>
            </p:cNvPr>
            <p:cNvSpPr>
              <a:spLocks noChangeAspect="1"/>
            </p:cNvSpPr>
            <p:nvPr/>
          </p:nvSpPr>
          <p:spPr>
            <a:xfrm>
              <a:off x="5365934" y="269547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AE22419-4882-3D90-E02E-2636EC6E5983}"/>
                </a:ext>
              </a:extLst>
            </p:cNvPr>
            <p:cNvSpPr>
              <a:spLocks noChangeAspect="1"/>
            </p:cNvSpPr>
            <p:nvPr/>
          </p:nvSpPr>
          <p:spPr>
            <a:xfrm>
              <a:off x="5769794" y="24706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98812D1-BE57-6433-1764-51CA38AF247D}"/>
                </a:ext>
              </a:extLst>
            </p:cNvPr>
            <p:cNvSpPr>
              <a:spLocks noChangeAspect="1"/>
            </p:cNvSpPr>
            <p:nvPr/>
          </p:nvSpPr>
          <p:spPr>
            <a:xfrm>
              <a:off x="5625014" y="392610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365CF720-D6A1-A591-7E35-1AD245DB4341}"/>
                </a:ext>
              </a:extLst>
            </p:cNvPr>
            <p:cNvSpPr>
              <a:spLocks noChangeAspect="1"/>
            </p:cNvSpPr>
            <p:nvPr/>
          </p:nvSpPr>
          <p:spPr>
            <a:xfrm>
              <a:off x="5929814" y="423090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F190E33-7B67-3C7F-D206-2C7451C85C27}"/>
                </a:ext>
              </a:extLst>
            </p:cNvPr>
            <p:cNvSpPr>
              <a:spLocks noChangeAspect="1"/>
            </p:cNvSpPr>
            <p:nvPr/>
          </p:nvSpPr>
          <p:spPr>
            <a:xfrm>
              <a:off x="6188894" y="383847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3C25EC2-4342-EE7B-24EE-D71EEC342A62}"/>
                </a:ext>
              </a:extLst>
            </p:cNvPr>
            <p:cNvSpPr>
              <a:spLocks noChangeAspect="1"/>
            </p:cNvSpPr>
            <p:nvPr/>
          </p:nvSpPr>
          <p:spPr>
            <a:xfrm>
              <a:off x="5933624" y="36403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1208FD2-A0BA-8611-A5DC-EFCA4B2470C5}"/>
                </a:ext>
              </a:extLst>
            </p:cNvPr>
            <p:cNvSpPr>
              <a:spLocks noChangeAspect="1"/>
            </p:cNvSpPr>
            <p:nvPr/>
          </p:nvSpPr>
          <p:spPr>
            <a:xfrm>
              <a:off x="6234614" y="40213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75FD5C3-981F-FAD6-21C4-4A165C08CE8C}"/>
                </a:ext>
              </a:extLst>
            </p:cNvPr>
            <p:cNvSpPr>
              <a:spLocks noChangeAspect="1"/>
            </p:cNvSpPr>
            <p:nvPr/>
          </p:nvSpPr>
          <p:spPr>
            <a:xfrm>
              <a:off x="6158414" y="34993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C66E0DBF-FD39-EAC7-4ADC-164CA13730B1}"/>
                </a:ext>
              </a:extLst>
            </p:cNvPr>
            <p:cNvSpPr>
              <a:spLocks noChangeAspect="1"/>
            </p:cNvSpPr>
            <p:nvPr/>
          </p:nvSpPr>
          <p:spPr>
            <a:xfrm>
              <a:off x="5967914" y="34231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018DF3D-AE0E-DC77-22CB-E088D4BAD318}"/>
                </a:ext>
              </a:extLst>
            </p:cNvPr>
            <p:cNvSpPr>
              <a:spLocks noChangeAspect="1"/>
            </p:cNvSpPr>
            <p:nvPr/>
          </p:nvSpPr>
          <p:spPr>
            <a:xfrm>
              <a:off x="5560244" y="37584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2412EDF-853D-7562-AF78-AE05ABED6FEE}"/>
                </a:ext>
              </a:extLst>
            </p:cNvPr>
            <p:cNvSpPr>
              <a:spLocks noChangeAspect="1"/>
            </p:cNvSpPr>
            <p:nvPr/>
          </p:nvSpPr>
          <p:spPr>
            <a:xfrm>
              <a:off x="5952674" y="39565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C331A48-25B2-C075-1852-BAED5BA880D2}"/>
                </a:ext>
              </a:extLst>
            </p:cNvPr>
            <p:cNvSpPr>
              <a:spLocks noChangeAspect="1"/>
            </p:cNvSpPr>
            <p:nvPr/>
          </p:nvSpPr>
          <p:spPr>
            <a:xfrm>
              <a:off x="5762174" y="35374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8BD973C-7494-D9B5-06E4-46CDD6BE28B6}"/>
                </a:ext>
              </a:extLst>
            </p:cNvPr>
            <p:cNvSpPr>
              <a:spLocks noChangeAspect="1"/>
            </p:cNvSpPr>
            <p:nvPr/>
          </p:nvSpPr>
          <p:spPr>
            <a:xfrm>
              <a:off x="6040304" y="419280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6747C30-4A8C-FFD9-3DF5-517A6571D725}"/>
                </a:ext>
              </a:extLst>
            </p:cNvPr>
            <p:cNvSpPr>
              <a:spLocks noChangeAspect="1"/>
            </p:cNvSpPr>
            <p:nvPr/>
          </p:nvSpPr>
          <p:spPr>
            <a:xfrm>
              <a:off x="6055544" y="36822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71E2AA3-189C-0ADB-DCFB-B87A2CBB79D5}"/>
                </a:ext>
              </a:extLst>
            </p:cNvPr>
            <p:cNvSpPr>
              <a:spLocks noChangeAspect="1"/>
            </p:cNvSpPr>
            <p:nvPr/>
          </p:nvSpPr>
          <p:spPr>
            <a:xfrm>
              <a:off x="6470834" y="369750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355F0EF-972F-6DA9-7990-996E87B00FCE}"/>
                </a:ext>
              </a:extLst>
            </p:cNvPr>
            <p:cNvSpPr>
              <a:spLocks noChangeAspect="1"/>
            </p:cNvSpPr>
            <p:nvPr/>
          </p:nvSpPr>
          <p:spPr>
            <a:xfrm>
              <a:off x="6310814" y="357177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1EBB3F7-566E-6FD3-1360-F280D4092D93}"/>
                </a:ext>
              </a:extLst>
            </p:cNvPr>
            <p:cNvSpPr>
              <a:spLocks noChangeAspect="1"/>
            </p:cNvSpPr>
            <p:nvPr/>
          </p:nvSpPr>
          <p:spPr>
            <a:xfrm>
              <a:off x="5586914" y="433377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121DCF7-2B81-4CAE-7B9A-9CCCE57034FF}"/>
                </a:ext>
              </a:extLst>
            </p:cNvPr>
            <p:cNvSpPr>
              <a:spLocks noChangeAspect="1"/>
            </p:cNvSpPr>
            <p:nvPr/>
          </p:nvSpPr>
          <p:spPr>
            <a:xfrm>
              <a:off x="5167814" y="43490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E76ACFC-48E5-0FF5-7526-435FD6E2F475}"/>
                </a:ext>
              </a:extLst>
            </p:cNvPr>
            <p:cNvSpPr>
              <a:spLocks noChangeAspect="1"/>
            </p:cNvSpPr>
            <p:nvPr/>
          </p:nvSpPr>
          <p:spPr>
            <a:xfrm>
              <a:off x="5331644" y="41356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F368223-D589-247D-FD79-3C1C5A7CCFC1}"/>
                </a:ext>
              </a:extLst>
            </p:cNvPr>
            <p:cNvSpPr>
              <a:spLocks noChangeAspect="1"/>
            </p:cNvSpPr>
            <p:nvPr/>
          </p:nvSpPr>
          <p:spPr>
            <a:xfrm>
              <a:off x="5644064" y="17848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3B5759CC-9887-CAA9-D855-0059B3BA154B}"/>
                </a:ext>
              </a:extLst>
            </p:cNvPr>
            <p:cNvSpPr>
              <a:spLocks noChangeAspect="1"/>
            </p:cNvSpPr>
            <p:nvPr/>
          </p:nvSpPr>
          <p:spPr>
            <a:xfrm>
              <a:off x="5556434" y="39946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730D720-473E-0EEB-4DA2-95F84C4F3911}"/>
                </a:ext>
              </a:extLst>
            </p:cNvPr>
            <p:cNvSpPr>
              <a:spLocks noChangeAspect="1"/>
            </p:cNvSpPr>
            <p:nvPr/>
          </p:nvSpPr>
          <p:spPr>
            <a:xfrm>
              <a:off x="5194484" y="39184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CCA0AC1E-396E-46B6-A078-42EBFDCB2133}"/>
                </a:ext>
              </a:extLst>
            </p:cNvPr>
            <p:cNvSpPr>
              <a:spLocks noChangeAspect="1"/>
            </p:cNvSpPr>
            <p:nvPr/>
          </p:nvSpPr>
          <p:spPr>
            <a:xfrm>
              <a:off x="5362124" y="174297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D43E63F-834F-200B-98C2-B54E6BFA8AB3}"/>
                </a:ext>
              </a:extLst>
            </p:cNvPr>
            <p:cNvSpPr>
              <a:spLocks noChangeAspect="1"/>
            </p:cNvSpPr>
            <p:nvPr/>
          </p:nvSpPr>
          <p:spPr>
            <a:xfrm>
              <a:off x="5449754" y="19563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E4ABD24-5CA5-B80C-EEA2-BE7C55EDFB00}"/>
                </a:ext>
              </a:extLst>
            </p:cNvPr>
            <p:cNvSpPr>
              <a:spLocks noChangeAspect="1"/>
            </p:cNvSpPr>
            <p:nvPr/>
          </p:nvSpPr>
          <p:spPr>
            <a:xfrm>
              <a:off x="5453564" y="41775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3BBE9B2D-214D-3EBE-BCCF-26FEC86B0D3A}"/>
                </a:ext>
              </a:extLst>
            </p:cNvPr>
            <p:cNvSpPr>
              <a:spLocks noChangeAspect="1"/>
            </p:cNvSpPr>
            <p:nvPr/>
          </p:nvSpPr>
          <p:spPr>
            <a:xfrm>
              <a:off x="5811704" y="40556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0AAA2BB2-65CE-4F6D-EFF3-16EE22DBC130}"/>
                </a:ext>
              </a:extLst>
            </p:cNvPr>
            <p:cNvSpPr>
              <a:spLocks noChangeAspect="1"/>
            </p:cNvSpPr>
            <p:nvPr/>
          </p:nvSpPr>
          <p:spPr>
            <a:xfrm>
              <a:off x="5644064" y="41737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9BF5D93A-F0A7-3463-1802-505D36EBD5F3}"/>
                </a:ext>
              </a:extLst>
            </p:cNvPr>
            <p:cNvSpPr>
              <a:spLocks noChangeAspect="1"/>
            </p:cNvSpPr>
            <p:nvPr/>
          </p:nvSpPr>
          <p:spPr>
            <a:xfrm>
              <a:off x="5804084" y="37851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700E4D8-1D88-14E7-BE25-7CBE4DE84D18}"/>
                </a:ext>
              </a:extLst>
            </p:cNvPr>
            <p:cNvSpPr>
              <a:spLocks noChangeAspect="1"/>
            </p:cNvSpPr>
            <p:nvPr/>
          </p:nvSpPr>
          <p:spPr>
            <a:xfrm>
              <a:off x="5522144" y="345747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4B29E29-F62E-AC5B-E5F0-CB429E7F7D63}"/>
                </a:ext>
              </a:extLst>
            </p:cNvPr>
            <p:cNvSpPr>
              <a:spLocks noChangeAspect="1"/>
            </p:cNvSpPr>
            <p:nvPr/>
          </p:nvSpPr>
          <p:spPr>
            <a:xfrm>
              <a:off x="5541194" y="32822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1AF7E2C7-C0B1-A3B8-8692-2595CE54B967}"/>
                </a:ext>
              </a:extLst>
            </p:cNvPr>
            <p:cNvSpPr>
              <a:spLocks noChangeAspect="1"/>
            </p:cNvSpPr>
            <p:nvPr/>
          </p:nvSpPr>
          <p:spPr>
            <a:xfrm>
              <a:off x="5647874" y="23944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9284EBB5-38B9-80FE-C1AF-EB0D5948B839}"/>
                </a:ext>
              </a:extLst>
            </p:cNvPr>
            <p:cNvSpPr>
              <a:spLocks noChangeAspect="1"/>
            </p:cNvSpPr>
            <p:nvPr/>
          </p:nvSpPr>
          <p:spPr>
            <a:xfrm>
              <a:off x="5735504" y="18648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25B38E0-51FA-1AE4-EF1C-99C12E819DCA}"/>
                </a:ext>
              </a:extLst>
            </p:cNvPr>
            <p:cNvSpPr>
              <a:spLocks noChangeAspect="1"/>
            </p:cNvSpPr>
            <p:nvPr/>
          </p:nvSpPr>
          <p:spPr>
            <a:xfrm>
              <a:off x="5556434" y="20630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0D3E4A9-C389-29FE-B067-739B0336069E}"/>
                </a:ext>
              </a:extLst>
            </p:cNvPr>
            <p:cNvSpPr>
              <a:spLocks noChangeAspect="1"/>
            </p:cNvSpPr>
            <p:nvPr/>
          </p:nvSpPr>
          <p:spPr>
            <a:xfrm>
              <a:off x="6211754" y="23068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41FCE3E-0048-65E1-6157-265900140F37}"/>
                </a:ext>
              </a:extLst>
            </p:cNvPr>
            <p:cNvSpPr>
              <a:spLocks noChangeAspect="1"/>
            </p:cNvSpPr>
            <p:nvPr/>
          </p:nvSpPr>
          <p:spPr>
            <a:xfrm>
              <a:off x="5956484" y="21087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0DC8C422-F969-13FC-A053-EC7961F6FA4A}"/>
                </a:ext>
              </a:extLst>
            </p:cNvPr>
            <p:cNvSpPr>
              <a:spLocks noChangeAspect="1"/>
            </p:cNvSpPr>
            <p:nvPr/>
          </p:nvSpPr>
          <p:spPr>
            <a:xfrm>
              <a:off x="6257474" y="24897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F82AD58C-9395-9ABF-78F4-DE088778A1AB}"/>
                </a:ext>
              </a:extLst>
            </p:cNvPr>
            <p:cNvSpPr>
              <a:spLocks noChangeAspect="1"/>
            </p:cNvSpPr>
            <p:nvPr/>
          </p:nvSpPr>
          <p:spPr>
            <a:xfrm>
              <a:off x="6181274" y="19677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F81E3F3-2FED-DC6A-4BF8-D90E7A4A9A27}"/>
                </a:ext>
              </a:extLst>
            </p:cNvPr>
            <p:cNvSpPr>
              <a:spLocks noChangeAspect="1"/>
            </p:cNvSpPr>
            <p:nvPr/>
          </p:nvSpPr>
          <p:spPr>
            <a:xfrm>
              <a:off x="5990774" y="18915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3D1E4445-CCA5-7472-885A-44CC2332AA77}"/>
                </a:ext>
              </a:extLst>
            </p:cNvPr>
            <p:cNvSpPr>
              <a:spLocks noChangeAspect="1"/>
            </p:cNvSpPr>
            <p:nvPr/>
          </p:nvSpPr>
          <p:spPr>
            <a:xfrm>
              <a:off x="5975534" y="24249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6D7D90C0-88D5-CDF7-6FAD-679604ED4451}"/>
                </a:ext>
              </a:extLst>
            </p:cNvPr>
            <p:cNvSpPr>
              <a:spLocks noChangeAspect="1"/>
            </p:cNvSpPr>
            <p:nvPr/>
          </p:nvSpPr>
          <p:spPr>
            <a:xfrm>
              <a:off x="5785034" y="20058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4278FB8-D87F-418F-D3AF-74D03FE9EB57}"/>
                </a:ext>
              </a:extLst>
            </p:cNvPr>
            <p:cNvSpPr>
              <a:spLocks noChangeAspect="1"/>
            </p:cNvSpPr>
            <p:nvPr/>
          </p:nvSpPr>
          <p:spPr>
            <a:xfrm>
              <a:off x="6078404" y="21506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9E34D07A-97A6-BBDA-788E-9D36E8AAB2A1}"/>
                </a:ext>
              </a:extLst>
            </p:cNvPr>
            <p:cNvSpPr>
              <a:spLocks noChangeAspect="1"/>
            </p:cNvSpPr>
            <p:nvPr/>
          </p:nvSpPr>
          <p:spPr>
            <a:xfrm>
              <a:off x="6268904" y="21468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8FBEA94-B0CB-F93B-13C4-FDC354E2C51B}"/>
                </a:ext>
              </a:extLst>
            </p:cNvPr>
            <p:cNvSpPr>
              <a:spLocks noChangeAspect="1"/>
            </p:cNvSpPr>
            <p:nvPr/>
          </p:nvSpPr>
          <p:spPr>
            <a:xfrm>
              <a:off x="5712644" y="22535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A870B66-31AF-490D-2A22-CC0F2C22BED8}"/>
                </a:ext>
              </a:extLst>
            </p:cNvPr>
            <p:cNvSpPr>
              <a:spLocks noChangeAspect="1"/>
            </p:cNvSpPr>
            <p:nvPr/>
          </p:nvSpPr>
          <p:spPr>
            <a:xfrm>
              <a:off x="6333674" y="20401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23DB74A-73CB-5925-8813-8220ADF152BC}"/>
                </a:ext>
              </a:extLst>
            </p:cNvPr>
            <p:cNvSpPr>
              <a:spLocks noChangeAspect="1"/>
            </p:cNvSpPr>
            <p:nvPr/>
          </p:nvSpPr>
          <p:spPr>
            <a:xfrm>
              <a:off x="6291764" y="18496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19000588-98D7-7696-A080-37A2260F8944}"/>
                </a:ext>
              </a:extLst>
            </p:cNvPr>
            <p:cNvSpPr>
              <a:spLocks noChangeAspect="1"/>
            </p:cNvSpPr>
            <p:nvPr/>
          </p:nvSpPr>
          <p:spPr>
            <a:xfrm>
              <a:off x="6821354" y="204777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C172332-C9CD-3B9E-916A-D74D6C9D29C7}"/>
                </a:ext>
              </a:extLst>
            </p:cNvPr>
            <p:cNvSpPr>
              <a:spLocks noChangeAspect="1"/>
            </p:cNvSpPr>
            <p:nvPr/>
          </p:nvSpPr>
          <p:spPr>
            <a:xfrm>
              <a:off x="7122344" y="28516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B85F795B-E8C9-6A26-8523-23898266546D}"/>
                </a:ext>
              </a:extLst>
            </p:cNvPr>
            <p:cNvSpPr>
              <a:spLocks noChangeAspect="1"/>
            </p:cNvSpPr>
            <p:nvPr/>
          </p:nvSpPr>
          <p:spPr>
            <a:xfrm>
              <a:off x="7381424" y="24592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7570E1A-B186-9CB9-2083-E432CB988075}"/>
                </a:ext>
              </a:extLst>
            </p:cNvPr>
            <p:cNvSpPr>
              <a:spLocks noChangeAspect="1"/>
            </p:cNvSpPr>
            <p:nvPr/>
          </p:nvSpPr>
          <p:spPr>
            <a:xfrm>
              <a:off x="7126154" y="22611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624ED5BD-B7BD-AA16-AD48-A0E90F149CBC}"/>
                </a:ext>
              </a:extLst>
            </p:cNvPr>
            <p:cNvSpPr>
              <a:spLocks noChangeAspect="1"/>
            </p:cNvSpPr>
            <p:nvPr/>
          </p:nvSpPr>
          <p:spPr>
            <a:xfrm>
              <a:off x="7427144" y="26421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CBBA1DCA-61B6-7DAA-2021-D0EED441AEA4}"/>
                </a:ext>
              </a:extLst>
            </p:cNvPr>
            <p:cNvSpPr>
              <a:spLocks noChangeAspect="1"/>
            </p:cNvSpPr>
            <p:nvPr/>
          </p:nvSpPr>
          <p:spPr>
            <a:xfrm>
              <a:off x="7160444" y="20439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0EA05BA9-4CEB-56EA-6A83-A637D34EDA98}"/>
                </a:ext>
              </a:extLst>
            </p:cNvPr>
            <p:cNvSpPr>
              <a:spLocks noChangeAspect="1"/>
            </p:cNvSpPr>
            <p:nvPr/>
          </p:nvSpPr>
          <p:spPr>
            <a:xfrm>
              <a:off x="7145204" y="25773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3785CC-D826-237A-40E8-34D83E5D7A70}"/>
                </a:ext>
              </a:extLst>
            </p:cNvPr>
            <p:cNvSpPr>
              <a:spLocks noChangeAspect="1"/>
            </p:cNvSpPr>
            <p:nvPr/>
          </p:nvSpPr>
          <p:spPr>
            <a:xfrm>
              <a:off x="6954704" y="21582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62DBF741-D75A-11B9-8338-25B79D4B3FD0}"/>
                </a:ext>
              </a:extLst>
            </p:cNvPr>
            <p:cNvSpPr>
              <a:spLocks noChangeAspect="1"/>
            </p:cNvSpPr>
            <p:nvPr/>
          </p:nvSpPr>
          <p:spPr>
            <a:xfrm>
              <a:off x="7232834" y="28135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C09F5950-D415-612B-5D81-93F39446EE61}"/>
                </a:ext>
              </a:extLst>
            </p:cNvPr>
            <p:cNvSpPr>
              <a:spLocks noChangeAspect="1"/>
            </p:cNvSpPr>
            <p:nvPr/>
          </p:nvSpPr>
          <p:spPr>
            <a:xfrm>
              <a:off x="7248074" y="23030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42CCE283-07A1-AA37-412B-F766A4567B3B}"/>
                </a:ext>
              </a:extLst>
            </p:cNvPr>
            <p:cNvSpPr>
              <a:spLocks noChangeAspect="1"/>
            </p:cNvSpPr>
            <p:nvPr/>
          </p:nvSpPr>
          <p:spPr>
            <a:xfrm>
              <a:off x="7663364" y="23182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BC82EF9-47AE-0A59-B514-84C3C81E7698}"/>
                </a:ext>
              </a:extLst>
            </p:cNvPr>
            <p:cNvSpPr>
              <a:spLocks noChangeAspect="1"/>
            </p:cNvSpPr>
            <p:nvPr/>
          </p:nvSpPr>
          <p:spPr>
            <a:xfrm>
              <a:off x="7438574" y="22992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DDB868E-B6B5-54FC-5633-206EC422BE11}"/>
                </a:ext>
              </a:extLst>
            </p:cNvPr>
            <p:cNvSpPr>
              <a:spLocks noChangeAspect="1"/>
            </p:cNvSpPr>
            <p:nvPr/>
          </p:nvSpPr>
          <p:spPr>
            <a:xfrm>
              <a:off x="7503344" y="21925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BE9977D-C24F-96C2-E67E-8A746DC643EB}"/>
                </a:ext>
              </a:extLst>
            </p:cNvPr>
            <p:cNvSpPr>
              <a:spLocks noChangeAspect="1"/>
            </p:cNvSpPr>
            <p:nvPr/>
          </p:nvSpPr>
          <p:spPr>
            <a:xfrm>
              <a:off x="6520364" y="33469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B2C01272-B66B-45E0-2268-8A354D108E20}"/>
                </a:ext>
              </a:extLst>
            </p:cNvPr>
            <p:cNvSpPr>
              <a:spLocks noChangeAspect="1"/>
            </p:cNvSpPr>
            <p:nvPr/>
          </p:nvSpPr>
          <p:spPr>
            <a:xfrm>
              <a:off x="6124124" y="27107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785F72AA-DDDD-9473-46DD-C2DEA24FFDA6}"/>
                </a:ext>
              </a:extLst>
            </p:cNvPr>
            <p:cNvSpPr>
              <a:spLocks noChangeAspect="1"/>
            </p:cNvSpPr>
            <p:nvPr/>
          </p:nvSpPr>
          <p:spPr>
            <a:xfrm>
              <a:off x="6779444" y="29545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0506E195-536A-A6F6-B6D1-EA037DD267AA}"/>
                </a:ext>
              </a:extLst>
            </p:cNvPr>
            <p:cNvSpPr>
              <a:spLocks noChangeAspect="1"/>
            </p:cNvSpPr>
            <p:nvPr/>
          </p:nvSpPr>
          <p:spPr>
            <a:xfrm>
              <a:off x="7103294" y="30040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AD609274-C7B5-9BF3-226C-934C0FB77D9A}"/>
                </a:ext>
              </a:extLst>
            </p:cNvPr>
            <p:cNvSpPr>
              <a:spLocks noChangeAspect="1"/>
            </p:cNvSpPr>
            <p:nvPr/>
          </p:nvSpPr>
          <p:spPr>
            <a:xfrm>
              <a:off x="5838374" y="27564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2AD99756-DBA4-1186-205D-B1B0FAF0A92D}"/>
                </a:ext>
              </a:extLst>
            </p:cNvPr>
            <p:cNvSpPr>
              <a:spLocks noChangeAspect="1"/>
            </p:cNvSpPr>
            <p:nvPr/>
          </p:nvSpPr>
          <p:spPr>
            <a:xfrm>
              <a:off x="6825164" y="31374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0C2BF285-6C5C-FDC1-8B6F-B5CABD289978}"/>
                </a:ext>
              </a:extLst>
            </p:cNvPr>
            <p:cNvSpPr>
              <a:spLocks noChangeAspect="1"/>
            </p:cNvSpPr>
            <p:nvPr/>
          </p:nvSpPr>
          <p:spPr>
            <a:xfrm>
              <a:off x="6851834" y="25125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EF7E6596-91DF-5500-C89E-7C7D7C2ACFFE}"/>
                </a:ext>
              </a:extLst>
            </p:cNvPr>
            <p:cNvSpPr>
              <a:spLocks noChangeAspect="1"/>
            </p:cNvSpPr>
            <p:nvPr/>
          </p:nvSpPr>
          <p:spPr>
            <a:xfrm>
              <a:off x="6352724" y="26535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277BAA24-90BC-DC52-0867-A04574DC17E7}"/>
                </a:ext>
              </a:extLst>
            </p:cNvPr>
            <p:cNvSpPr>
              <a:spLocks noChangeAspect="1"/>
            </p:cNvSpPr>
            <p:nvPr/>
          </p:nvSpPr>
          <p:spPr>
            <a:xfrm>
              <a:off x="7004234" y="267642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A86C17FD-F334-D935-7F50-BC54FA1D6622}"/>
                </a:ext>
              </a:extLst>
            </p:cNvPr>
            <p:cNvSpPr>
              <a:spLocks noChangeAspect="1"/>
            </p:cNvSpPr>
            <p:nvPr/>
          </p:nvSpPr>
          <p:spPr>
            <a:xfrm>
              <a:off x="6836594" y="27945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2C5322A4-ACB2-86C5-C7B7-0792E92ECB8A}"/>
                </a:ext>
              </a:extLst>
            </p:cNvPr>
            <p:cNvSpPr>
              <a:spLocks noChangeAspect="1"/>
            </p:cNvSpPr>
            <p:nvPr/>
          </p:nvSpPr>
          <p:spPr>
            <a:xfrm>
              <a:off x="6996614" y="24059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C550E3FA-83E9-B9A1-B495-E186F3EDD944}"/>
                </a:ext>
              </a:extLst>
            </p:cNvPr>
            <p:cNvSpPr>
              <a:spLocks noChangeAspect="1"/>
            </p:cNvSpPr>
            <p:nvPr/>
          </p:nvSpPr>
          <p:spPr>
            <a:xfrm>
              <a:off x="5777414" y="43642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421614D2-FB8C-06A0-119C-46904A914238}"/>
                </a:ext>
              </a:extLst>
            </p:cNvPr>
            <p:cNvSpPr>
              <a:spLocks noChangeAspect="1"/>
            </p:cNvSpPr>
            <p:nvPr/>
          </p:nvSpPr>
          <p:spPr>
            <a:xfrm>
              <a:off x="5941244" y="17848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5F29397-B7C3-FEF6-8665-47C5E3670615}"/>
                </a:ext>
              </a:extLst>
            </p:cNvPr>
            <p:cNvSpPr>
              <a:spLocks noChangeAspect="1"/>
            </p:cNvSpPr>
            <p:nvPr/>
          </p:nvSpPr>
          <p:spPr>
            <a:xfrm>
              <a:off x="6398444" y="17277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467E7D87-D2B7-DB61-5C02-8079DC8B1C5E}"/>
                </a:ext>
              </a:extLst>
            </p:cNvPr>
            <p:cNvSpPr>
              <a:spLocks noChangeAspect="1"/>
            </p:cNvSpPr>
            <p:nvPr/>
          </p:nvSpPr>
          <p:spPr>
            <a:xfrm>
              <a:off x="5986964" y="18991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04CCEBAA-4A3F-9C22-B20F-59BC92228165}"/>
                </a:ext>
              </a:extLst>
            </p:cNvPr>
            <p:cNvSpPr>
              <a:spLocks noChangeAspect="1"/>
            </p:cNvSpPr>
            <p:nvPr/>
          </p:nvSpPr>
          <p:spPr>
            <a:xfrm>
              <a:off x="6832784" y="44137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A1261165-7D40-E35E-545F-4542EEEF3B3F}"/>
                </a:ext>
              </a:extLst>
            </p:cNvPr>
            <p:cNvSpPr>
              <a:spLocks noChangeAspect="1"/>
            </p:cNvSpPr>
            <p:nvPr/>
          </p:nvSpPr>
          <p:spPr>
            <a:xfrm>
              <a:off x="7640504" y="20782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633B7FF2-5D27-5EC3-DD42-243961CCBAF8}"/>
                </a:ext>
              </a:extLst>
            </p:cNvPr>
            <p:cNvSpPr>
              <a:spLocks noChangeAspect="1"/>
            </p:cNvSpPr>
            <p:nvPr/>
          </p:nvSpPr>
          <p:spPr>
            <a:xfrm>
              <a:off x="7568114" y="18801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1C426753-F4A3-67AB-859F-2A469922FAD5}"/>
                </a:ext>
              </a:extLst>
            </p:cNvPr>
            <p:cNvSpPr>
              <a:spLocks noChangeAspect="1"/>
            </p:cNvSpPr>
            <p:nvPr/>
          </p:nvSpPr>
          <p:spPr>
            <a:xfrm>
              <a:off x="7286174" y="18153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E00DD390-8D4B-0560-0969-765C2DB9B687}"/>
                </a:ext>
              </a:extLst>
            </p:cNvPr>
            <p:cNvSpPr>
              <a:spLocks noChangeAspect="1"/>
            </p:cNvSpPr>
            <p:nvPr/>
          </p:nvSpPr>
          <p:spPr>
            <a:xfrm>
              <a:off x="7731944" y="19753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FBF9F5D6-7FAC-4656-6D35-50B1ADA414BC}"/>
                </a:ext>
              </a:extLst>
            </p:cNvPr>
            <p:cNvSpPr>
              <a:spLocks noChangeAspect="1"/>
            </p:cNvSpPr>
            <p:nvPr/>
          </p:nvSpPr>
          <p:spPr>
            <a:xfrm>
              <a:off x="6889934" y="18534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36116CD7-AAAA-59CB-AE85-72DE890F18D3}"/>
                </a:ext>
              </a:extLst>
            </p:cNvPr>
            <p:cNvSpPr>
              <a:spLocks noChangeAspect="1"/>
            </p:cNvSpPr>
            <p:nvPr/>
          </p:nvSpPr>
          <p:spPr>
            <a:xfrm>
              <a:off x="6699434" y="17772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0BAC0356-449C-B496-858B-CDF82B46EC4A}"/>
                </a:ext>
              </a:extLst>
            </p:cNvPr>
            <p:cNvSpPr>
              <a:spLocks noChangeAspect="1"/>
            </p:cNvSpPr>
            <p:nvPr/>
          </p:nvSpPr>
          <p:spPr>
            <a:xfrm>
              <a:off x="6493694" y="18915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4FE8BF0E-1FD0-22A3-893B-EAD8BA601569}"/>
                </a:ext>
              </a:extLst>
            </p:cNvPr>
            <p:cNvSpPr>
              <a:spLocks noChangeAspect="1"/>
            </p:cNvSpPr>
            <p:nvPr/>
          </p:nvSpPr>
          <p:spPr>
            <a:xfrm>
              <a:off x="7110914" y="18229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A5E76340-DE74-A2CA-636D-90DCE5817F82}"/>
                </a:ext>
              </a:extLst>
            </p:cNvPr>
            <p:cNvSpPr>
              <a:spLocks noChangeAspect="1"/>
            </p:cNvSpPr>
            <p:nvPr/>
          </p:nvSpPr>
          <p:spPr>
            <a:xfrm>
              <a:off x="7971974" y="446712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655D58A5-DEF8-2D43-2E2D-005ACDA53942}"/>
                </a:ext>
              </a:extLst>
            </p:cNvPr>
            <p:cNvSpPr>
              <a:spLocks noChangeAspect="1"/>
            </p:cNvSpPr>
            <p:nvPr/>
          </p:nvSpPr>
          <p:spPr>
            <a:xfrm>
              <a:off x="6939464" y="17658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82299F7E-27C2-DE34-FDB3-49DA83B69F7A}"/>
                </a:ext>
              </a:extLst>
            </p:cNvPr>
            <p:cNvSpPr>
              <a:spLocks noChangeAspect="1"/>
            </p:cNvSpPr>
            <p:nvPr/>
          </p:nvSpPr>
          <p:spPr>
            <a:xfrm>
              <a:off x="6310814" y="41775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2EE7711C-5355-6AA7-54F5-2814A5E136E1}"/>
                </a:ext>
              </a:extLst>
            </p:cNvPr>
            <p:cNvSpPr>
              <a:spLocks noChangeAspect="1"/>
            </p:cNvSpPr>
            <p:nvPr/>
          </p:nvSpPr>
          <p:spPr>
            <a:xfrm>
              <a:off x="6988994" y="419280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D2C285B8-17EC-A0E8-16DB-C1AE2D1E4302}"/>
                </a:ext>
              </a:extLst>
            </p:cNvPr>
            <p:cNvSpPr>
              <a:spLocks noChangeAspect="1"/>
            </p:cNvSpPr>
            <p:nvPr/>
          </p:nvSpPr>
          <p:spPr>
            <a:xfrm>
              <a:off x="7034714" y="43756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621F6FC7-B9B8-25A4-FFB7-8E8825A49249}"/>
                </a:ext>
              </a:extLst>
            </p:cNvPr>
            <p:cNvSpPr>
              <a:spLocks noChangeAspect="1"/>
            </p:cNvSpPr>
            <p:nvPr/>
          </p:nvSpPr>
          <p:spPr>
            <a:xfrm>
              <a:off x="6882314" y="35031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94CFBFCE-9F46-3102-2782-72851AA7FFDA}"/>
                </a:ext>
              </a:extLst>
            </p:cNvPr>
            <p:cNvSpPr>
              <a:spLocks noChangeAspect="1"/>
            </p:cNvSpPr>
            <p:nvPr/>
          </p:nvSpPr>
          <p:spPr>
            <a:xfrm>
              <a:off x="6703244" y="37013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B7601D50-B9E7-5E4E-A131-1FC11CA425CB}"/>
                </a:ext>
              </a:extLst>
            </p:cNvPr>
            <p:cNvSpPr>
              <a:spLocks noChangeAspect="1"/>
            </p:cNvSpPr>
            <p:nvPr/>
          </p:nvSpPr>
          <p:spPr>
            <a:xfrm>
              <a:off x="7358564" y="39451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326B7F51-814D-C0E6-D872-E563B46B9A0A}"/>
                </a:ext>
              </a:extLst>
            </p:cNvPr>
            <p:cNvSpPr>
              <a:spLocks noChangeAspect="1"/>
            </p:cNvSpPr>
            <p:nvPr/>
          </p:nvSpPr>
          <p:spPr>
            <a:xfrm>
              <a:off x="7682414" y="39946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BE3BDED7-F6C9-3C3C-4627-7D73D66E045B}"/>
                </a:ext>
              </a:extLst>
            </p:cNvPr>
            <p:cNvSpPr>
              <a:spLocks noChangeAspect="1"/>
            </p:cNvSpPr>
            <p:nvPr/>
          </p:nvSpPr>
          <p:spPr>
            <a:xfrm>
              <a:off x="7103294" y="37470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E9140559-812E-4739-500D-5549F66BBD32}"/>
                </a:ext>
              </a:extLst>
            </p:cNvPr>
            <p:cNvSpPr>
              <a:spLocks noChangeAspect="1"/>
            </p:cNvSpPr>
            <p:nvPr/>
          </p:nvSpPr>
          <p:spPr>
            <a:xfrm>
              <a:off x="7404284" y="41280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C72B1BAF-BC76-C2D2-8702-0C7CE0154F5D}"/>
                </a:ext>
              </a:extLst>
            </p:cNvPr>
            <p:cNvSpPr>
              <a:spLocks noChangeAspect="1"/>
            </p:cNvSpPr>
            <p:nvPr/>
          </p:nvSpPr>
          <p:spPr>
            <a:xfrm>
              <a:off x="7328084" y="36060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B5A02764-FDFB-BBA9-61D8-C2F713E6B580}"/>
                </a:ext>
              </a:extLst>
            </p:cNvPr>
            <p:cNvSpPr>
              <a:spLocks noChangeAspect="1"/>
            </p:cNvSpPr>
            <p:nvPr/>
          </p:nvSpPr>
          <p:spPr>
            <a:xfrm>
              <a:off x="7137584" y="35298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C0DFD9AB-8BB1-B4A5-A7B9-C0B5775379D0}"/>
                </a:ext>
              </a:extLst>
            </p:cNvPr>
            <p:cNvSpPr>
              <a:spLocks noChangeAspect="1"/>
            </p:cNvSpPr>
            <p:nvPr/>
          </p:nvSpPr>
          <p:spPr>
            <a:xfrm>
              <a:off x="7122344" y="40632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C5AF958E-08D7-8B15-3E50-A9E38E963DB8}"/>
                </a:ext>
              </a:extLst>
            </p:cNvPr>
            <p:cNvSpPr>
              <a:spLocks noChangeAspect="1"/>
            </p:cNvSpPr>
            <p:nvPr/>
          </p:nvSpPr>
          <p:spPr>
            <a:xfrm>
              <a:off x="6931844" y="36441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C2846AC3-F346-E4AF-D2B5-10268F47643D}"/>
                </a:ext>
              </a:extLst>
            </p:cNvPr>
            <p:cNvSpPr>
              <a:spLocks noChangeAspect="1"/>
            </p:cNvSpPr>
            <p:nvPr/>
          </p:nvSpPr>
          <p:spPr>
            <a:xfrm>
              <a:off x="7225214" y="37889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5D750C77-91E6-899A-0247-E039B5D39F8C}"/>
                </a:ext>
              </a:extLst>
            </p:cNvPr>
            <p:cNvSpPr>
              <a:spLocks noChangeAspect="1"/>
            </p:cNvSpPr>
            <p:nvPr/>
          </p:nvSpPr>
          <p:spPr>
            <a:xfrm>
              <a:off x="7640504" y="38041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8EDFBDD7-3032-3711-4B2E-A6945753F908}"/>
                </a:ext>
              </a:extLst>
            </p:cNvPr>
            <p:cNvSpPr>
              <a:spLocks noChangeAspect="1"/>
            </p:cNvSpPr>
            <p:nvPr/>
          </p:nvSpPr>
          <p:spPr>
            <a:xfrm>
              <a:off x="7415714" y="37851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EDB6606B-E95F-7786-FC6C-937E940EEEBC}"/>
                </a:ext>
              </a:extLst>
            </p:cNvPr>
            <p:cNvSpPr>
              <a:spLocks noChangeAspect="1"/>
            </p:cNvSpPr>
            <p:nvPr/>
          </p:nvSpPr>
          <p:spPr>
            <a:xfrm>
              <a:off x="6859454" y="38918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A15B0D44-ABA0-E12F-F34A-2B6B1D9552AB}"/>
                </a:ext>
              </a:extLst>
            </p:cNvPr>
            <p:cNvSpPr>
              <a:spLocks noChangeAspect="1"/>
            </p:cNvSpPr>
            <p:nvPr/>
          </p:nvSpPr>
          <p:spPr>
            <a:xfrm>
              <a:off x="7480484" y="36784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307BB7E3-05A6-A002-CC5D-02D9680D37ED}"/>
                </a:ext>
              </a:extLst>
            </p:cNvPr>
            <p:cNvSpPr>
              <a:spLocks noChangeAspect="1"/>
            </p:cNvSpPr>
            <p:nvPr/>
          </p:nvSpPr>
          <p:spPr>
            <a:xfrm>
              <a:off x="7438574" y="34879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C18DDECB-5B08-3C0C-A787-85E7158F8D6D}"/>
                </a:ext>
              </a:extLst>
            </p:cNvPr>
            <p:cNvSpPr>
              <a:spLocks noChangeAspect="1"/>
            </p:cNvSpPr>
            <p:nvPr/>
          </p:nvSpPr>
          <p:spPr>
            <a:xfrm>
              <a:off x="7964354" y="41851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929D0540-0930-CD3A-9A77-4EB2D1EA72F3}"/>
                </a:ext>
              </a:extLst>
            </p:cNvPr>
            <p:cNvSpPr>
              <a:spLocks noChangeAspect="1"/>
            </p:cNvSpPr>
            <p:nvPr/>
          </p:nvSpPr>
          <p:spPr>
            <a:xfrm>
              <a:off x="7872914" y="38537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8A3711E4-8ECF-B24F-F7E3-961D077703C0}"/>
                </a:ext>
              </a:extLst>
            </p:cNvPr>
            <p:cNvSpPr>
              <a:spLocks noChangeAspect="1"/>
            </p:cNvSpPr>
            <p:nvPr/>
          </p:nvSpPr>
          <p:spPr>
            <a:xfrm>
              <a:off x="7899584" y="40175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D0F45059-B87A-6E3F-C8D3-A90C944A446E}"/>
                </a:ext>
              </a:extLst>
            </p:cNvPr>
            <p:cNvSpPr>
              <a:spLocks noChangeAspect="1"/>
            </p:cNvSpPr>
            <p:nvPr/>
          </p:nvSpPr>
          <p:spPr>
            <a:xfrm>
              <a:off x="7270934" y="43490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1C6AF229-D061-496E-F4C5-20EBAD98B09F}"/>
                </a:ext>
              </a:extLst>
            </p:cNvPr>
            <p:cNvSpPr>
              <a:spLocks noChangeAspect="1"/>
            </p:cNvSpPr>
            <p:nvPr/>
          </p:nvSpPr>
          <p:spPr>
            <a:xfrm>
              <a:off x="7937684" y="18610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A75B9BFE-564E-A7BF-40A6-CF276ACC72E6}"/>
                </a:ext>
              </a:extLst>
            </p:cNvPr>
            <p:cNvSpPr>
              <a:spLocks noChangeAspect="1"/>
            </p:cNvSpPr>
            <p:nvPr/>
          </p:nvSpPr>
          <p:spPr>
            <a:xfrm>
              <a:off x="7670984" y="43947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E845BD21-E558-B10E-E665-BDB79C18D428}"/>
                </a:ext>
              </a:extLst>
            </p:cNvPr>
            <p:cNvSpPr>
              <a:spLocks noChangeAspect="1"/>
            </p:cNvSpPr>
            <p:nvPr/>
          </p:nvSpPr>
          <p:spPr>
            <a:xfrm>
              <a:off x="7983404" y="20439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ECC181AD-4A0E-CD50-8D2D-68BCBA6CA9D5}"/>
                </a:ext>
              </a:extLst>
            </p:cNvPr>
            <p:cNvSpPr>
              <a:spLocks noChangeAspect="1"/>
            </p:cNvSpPr>
            <p:nvPr/>
          </p:nvSpPr>
          <p:spPr>
            <a:xfrm>
              <a:off x="7895774" y="42537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00385F53-345F-9254-AC90-E64E7E08D38D}"/>
                </a:ext>
              </a:extLst>
            </p:cNvPr>
            <p:cNvSpPr>
              <a:spLocks noChangeAspect="1"/>
            </p:cNvSpPr>
            <p:nvPr/>
          </p:nvSpPr>
          <p:spPr>
            <a:xfrm>
              <a:off x="7705274" y="41775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84B49568-778B-0BEE-E010-0E7143064F7F}"/>
                </a:ext>
              </a:extLst>
            </p:cNvPr>
            <p:cNvSpPr>
              <a:spLocks noChangeAspect="1"/>
            </p:cNvSpPr>
            <p:nvPr/>
          </p:nvSpPr>
          <p:spPr>
            <a:xfrm>
              <a:off x="7499534" y="42918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0DBDC785-F125-EF52-B56C-C3311AB256BD}"/>
                </a:ext>
              </a:extLst>
            </p:cNvPr>
            <p:cNvSpPr>
              <a:spLocks noChangeAspect="1"/>
            </p:cNvSpPr>
            <p:nvPr/>
          </p:nvSpPr>
          <p:spPr>
            <a:xfrm>
              <a:off x="7857674" y="22154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42F35F11-409C-428B-ED6A-45CBD57EDCC3}"/>
                </a:ext>
              </a:extLst>
            </p:cNvPr>
            <p:cNvSpPr>
              <a:spLocks noChangeAspect="1"/>
            </p:cNvSpPr>
            <p:nvPr/>
          </p:nvSpPr>
          <p:spPr>
            <a:xfrm>
              <a:off x="7438574" y="18077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86C58D82-02EF-DE13-9299-66130B1727FE}"/>
                </a:ext>
              </a:extLst>
            </p:cNvPr>
            <p:cNvSpPr>
              <a:spLocks noChangeAspect="1"/>
            </p:cNvSpPr>
            <p:nvPr/>
          </p:nvSpPr>
          <p:spPr>
            <a:xfrm>
              <a:off x="6935654" y="32707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1823D31D-6323-22C0-9E14-2DEE0C0B2CB1}"/>
                </a:ext>
              </a:extLst>
            </p:cNvPr>
            <p:cNvSpPr>
              <a:spLocks noChangeAspect="1"/>
            </p:cNvSpPr>
            <p:nvPr/>
          </p:nvSpPr>
          <p:spPr>
            <a:xfrm>
              <a:off x="7088054" y="34231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5C941F95-B3E8-DE11-C771-8B52F58E9EE4}"/>
                </a:ext>
              </a:extLst>
            </p:cNvPr>
            <p:cNvSpPr>
              <a:spLocks noChangeAspect="1"/>
            </p:cNvSpPr>
            <p:nvPr/>
          </p:nvSpPr>
          <p:spPr>
            <a:xfrm>
              <a:off x="7133774" y="35374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15D982B1-450F-720E-5E4C-D7631A8B81DF}"/>
                </a:ext>
              </a:extLst>
            </p:cNvPr>
            <p:cNvSpPr>
              <a:spLocks noChangeAspect="1"/>
            </p:cNvSpPr>
            <p:nvPr/>
          </p:nvSpPr>
          <p:spPr>
            <a:xfrm>
              <a:off x="7640504" y="35184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CC48D0EB-751D-3AB2-5035-F8A3B1A4BCEA}"/>
                </a:ext>
              </a:extLst>
            </p:cNvPr>
            <p:cNvSpPr>
              <a:spLocks noChangeAspect="1"/>
            </p:cNvSpPr>
            <p:nvPr/>
          </p:nvSpPr>
          <p:spPr>
            <a:xfrm>
              <a:off x="7888154" y="278310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54E010B9-D301-09DD-1F31-27BEF0614570}"/>
                </a:ext>
              </a:extLst>
            </p:cNvPr>
            <p:cNvSpPr>
              <a:spLocks noChangeAspect="1"/>
            </p:cNvSpPr>
            <p:nvPr/>
          </p:nvSpPr>
          <p:spPr>
            <a:xfrm>
              <a:off x="7709084" y="298122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C422045C-2DCC-3496-4A03-7228D8911917}"/>
                </a:ext>
              </a:extLst>
            </p:cNvPr>
            <p:cNvSpPr>
              <a:spLocks noChangeAspect="1"/>
            </p:cNvSpPr>
            <p:nvPr/>
          </p:nvSpPr>
          <p:spPr>
            <a:xfrm>
              <a:off x="7735754" y="31450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1DB71019-CD7F-84D1-7844-9565A86CFE03}"/>
                </a:ext>
              </a:extLst>
            </p:cNvPr>
            <p:cNvSpPr>
              <a:spLocks noChangeAspect="1"/>
            </p:cNvSpPr>
            <p:nvPr/>
          </p:nvSpPr>
          <p:spPr>
            <a:xfrm>
              <a:off x="7331894" y="292407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65E8D85A-73BE-7FD9-B234-D620951D2AE4}"/>
                </a:ext>
              </a:extLst>
            </p:cNvPr>
            <p:cNvSpPr>
              <a:spLocks noChangeAspect="1"/>
            </p:cNvSpPr>
            <p:nvPr/>
          </p:nvSpPr>
          <p:spPr>
            <a:xfrm>
              <a:off x="7781474" y="359082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45D8D453-A615-AEEF-1187-1884A6A1F818}"/>
                </a:ext>
              </a:extLst>
            </p:cNvPr>
            <p:cNvSpPr>
              <a:spLocks noChangeAspect="1"/>
            </p:cNvSpPr>
            <p:nvPr/>
          </p:nvSpPr>
          <p:spPr>
            <a:xfrm>
              <a:off x="7941494" y="25506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6572D455-1AF4-C652-4090-5AA94ACF1051}"/>
                </a:ext>
              </a:extLst>
            </p:cNvPr>
            <p:cNvSpPr>
              <a:spLocks noChangeAspect="1"/>
            </p:cNvSpPr>
            <p:nvPr/>
          </p:nvSpPr>
          <p:spPr>
            <a:xfrm>
              <a:off x="7354754" y="31069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B18DB089-BA4E-CC5D-3466-0014B8CC7BB9}"/>
                </a:ext>
              </a:extLst>
            </p:cNvPr>
            <p:cNvSpPr>
              <a:spLocks noChangeAspect="1"/>
            </p:cNvSpPr>
            <p:nvPr/>
          </p:nvSpPr>
          <p:spPr>
            <a:xfrm>
              <a:off x="7118534" y="32250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92A76EFE-F6F8-7010-C29A-A8C88D3C22FA}"/>
                </a:ext>
              </a:extLst>
            </p:cNvPr>
            <p:cNvSpPr>
              <a:spLocks noChangeAspect="1"/>
            </p:cNvSpPr>
            <p:nvPr/>
          </p:nvSpPr>
          <p:spPr>
            <a:xfrm>
              <a:off x="7891964" y="32326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A2DB23EA-8841-95CA-380D-5F24C3F27B5F}"/>
                </a:ext>
              </a:extLst>
            </p:cNvPr>
            <p:cNvSpPr>
              <a:spLocks noChangeAspect="1"/>
            </p:cNvSpPr>
            <p:nvPr/>
          </p:nvSpPr>
          <p:spPr>
            <a:xfrm>
              <a:off x="7857674" y="26611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EA0705EA-AA6E-8A20-5AEC-7E10E65B032A}"/>
                </a:ext>
              </a:extLst>
            </p:cNvPr>
            <p:cNvSpPr>
              <a:spLocks noChangeAspect="1"/>
            </p:cNvSpPr>
            <p:nvPr/>
          </p:nvSpPr>
          <p:spPr>
            <a:xfrm>
              <a:off x="7579544" y="27945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B3BC1B63-5E77-2E0A-F3C5-44744A5CCF49}"/>
                </a:ext>
              </a:extLst>
            </p:cNvPr>
            <p:cNvSpPr>
              <a:spLocks noChangeAspect="1"/>
            </p:cNvSpPr>
            <p:nvPr/>
          </p:nvSpPr>
          <p:spPr>
            <a:xfrm>
              <a:off x="7815764" y="24706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AF1D5450-BDC9-F878-91F9-CF636F0F22AF}"/>
                </a:ext>
              </a:extLst>
            </p:cNvPr>
            <p:cNvSpPr>
              <a:spLocks noChangeAspect="1"/>
            </p:cNvSpPr>
            <p:nvPr/>
          </p:nvSpPr>
          <p:spPr>
            <a:xfrm>
              <a:off x="7590974" y="24516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65947863-84CD-B5C7-B35E-363420719173}"/>
                </a:ext>
              </a:extLst>
            </p:cNvPr>
            <p:cNvSpPr>
              <a:spLocks noChangeAspect="1"/>
            </p:cNvSpPr>
            <p:nvPr/>
          </p:nvSpPr>
          <p:spPr>
            <a:xfrm>
              <a:off x="7941494" y="23678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38D07DC9-5E0D-688D-347D-429DF9015269}"/>
                </a:ext>
              </a:extLst>
            </p:cNvPr>
            <p:cNvSpPr>
              <a:spLocks noChangeAspect="1"/>
            </p:cNvSpPr>
            <p:nvPr/>
          </p:nvSpPr>
          <p:spPr>
            <a:xfrm>
              <a:off x="5114474" y="23182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DD04F371-51F4-603F-246E-A62D1CD45425}"/>
                </a:ext>
              </a:extLst>
            </p:cNvPr>
            <p:cNvSpPr>
              <a:spLocks noChangeAspect="1"/>
            </p:cNvSpPr>
            <p:nvPr/>
          </p:nvSpPr>
          <p:spPr>
            <a:xfrm>
              <a:off x="5426894" y="251640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9D8F12D3-B448-B7D0-A33C-780D135E7145}"/>
                </a:ext>
              </a:extLst>
            </p:cNvPr>
            <p:cNvSpPr>
              <a:spLocks noChangeAspect="1"/>
            </p:cNvSpPr>
            <p:nvPr/>
          </p:nvSpPr>
          <p:spPr>
            <a:xfrm>
              <a:off x="5202104" y="24973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34EE9FA2-87FE-9B35-0D03-407AF5C62A3F}"/>
                </a:ext>
              </a:extLst>
            </p:cNvPr>
            <p:cNvSpPr>
              <a:spLocks noChangeAspect="1"/>
            </p:cNvSpPr>
            <p:nvPr/>
          </p:nvSpPr>
          <p:spPr>
            <a:xfrm>
              <a:off x="5266874" y="239067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FFF91B1E-2BA8-FFA3-199E-5AB30F343C8E}"/>
                </a:ext>
              </a:extLst>
            </p:cNvPr>
            <p:cNvSpPr>
              <a:spLocks noChangeAspect="1"/>
            </p:cNvSpPr>
            <p:nvPr/>
          </p:nvSpPr>
          <p:spPr>
            <a:xfrm>
              <a:off x="5224964" y="220017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A24829B6-E94F-4536-2232-D1B385F1AD09}"/>
                </a:ext>
              </a:extLst>
            </p:cNvPr>
            <p:cNvSpPr>
              <a:spLocks noChangeAspect="1"/>
            </p:cNvSpPr>
            <p:nvPr/>
          </p:nvSpPr>
          <p:spPr>
            <a:xfrm>
              <a:off x="5331644" y="20782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4981AE7B-276E-FD6A-78AD-34F0813D96E8}"/>
                </a:ext>
              </a:extLst>
            </p:cNvPr>
            <p:cNvSpPr>
              <a:spLocks noChangeAspect="1"/>
            </p:cNvSpPr>
            <p:nvPr/>
          </p:nvSpPr>
          <p:spPr>
            <a:xfrm>
              <a:off x="5164004" y="20134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9C864DE8-DE84-E07E-341D-2BE2C42220FF}"/>
                </a:ext>
              </a:extLst>
            </p:cNvPr>
            <p:cNvSpPr>
              <a:spLocks noChangeAspect="1"/>
            </p:cNvSpPr>
            <p:nvPr/>
          </p:nvSpPr>
          <p:spPr>
            <a:xfrm>
              <a:off x="5426894" y="22420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7C860AE4-9658-9F3B-A2EF-FFFA0BBED442}"/>
                </a:ext>
              </a:extLst>
            </p:cNvPr>
            <p:cNvSpPr>
              <a:spLocks noChangeAspect="1"/>
            </p:cNvSpPr>
            <p:nvPr/>
          </p:nvSpPr>
          <p:spPr>
            <a:xfrm>
              <a:off x="5663114" y="48328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246FF627-3251-676E-013B-0E7A6E31977B}"/>
                </a:ext>
              </a:extLst>
            </p:cNvPr>
            <p:cNvSpPr>
              <a:spLocks noChangeAspect="1"/>
            </p:cNvSpPr>
            <p:nvPr/>
          </p:nvSpPr>
          <p:spPr>
            <a:xfrm>
              <a:off x="5967914" y="51376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18B390EB-3D02-85CD-09A0-8A17E9A6EC41}"/>
                </a:ext>
              </a:extLst>
            </p:cNvPr>
            <p:cNvSpPr>
              <a:spLocks noChangeAspect="1"/>
            </p:cNvSpPr>
            <p:nvPr/>
          </p:nvSpPr>
          <p:spPr>
            <a:xfrm>
              <a:off x="6226994" y="47452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1D6101F2-C814-4DD0-4C62-5AC6A67839EA}"/>
                </a:ext>
              </a:extLst>
            </p:cNvPr>
            <p:cNvSpPr>
              <a:spLocks noChangeAspect="1"/>
            </p:cNvSpPr>
            <p:nvPr/>
          </p:nvSpPr>
          <p:spPr>
            <a:xfrm>
              <a:off x="5971724" y="45471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5EE37E97-7E52-AA04-ABB5-F66695CE441B}"/>
                </a:ext>
              </a:extLst>
            </p:cNvPr>
            <p:cNvSpPr>
              <a:spLocks noChangeAspect="1"/>
            </p:cNvSpPr>
            <p:nvPr/>
          </p:nvSpPr>
          <p:spPr>
            <a:xfrm>
              <a:off x="6272714" y="49281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12BB617C-1B90-5C7E-F0D1-5D46D51AEC16}"/>
                </a:ext>
              </a:extLst>
            </p:cNvPr>
            <p:cNvSpPr>
              <a:spLocks noChangeAspect="1"/>
            </p:cNvSpPr>
            <p:nvPr/>
          </p:nvSpPr>
          <p:spPr>
            <a:xfrm>
              <a:off x="6196514" y="44061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F298FBD5-601F-F877-3823-E178494D899D}"/>
                </a:ext>
              </a:extLst>
            </p:cNvPr>
            <p:cNvSpPr>
              <a:spLocks noChangeAspect="1"/>
            </p:cNvSpPr>
            <p:nvPr/>
          </p:nvSpPr>
          <p:spPr>
            <a:xfrm>
              <a:off x="6006014" y="43299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A04B1C1D-7D93-AEC9-8DEF-686086B1FC51}"/>
                </a:ext>
              </a:extLst>
            </p:cNvPr>
            <p:cNvSpPr>
              <a:spLocks noChangeAspect="1"/>
            </p:cNvSpPr>
            <p:nvPr/>
          </p:nvSpPr>
          <p:spPr>
            <a:xfrm>
              <a:off x="5598344" y="46652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AB86915-706E-581F-281D-46B7D832F20A}"/>
                </a:ext>
              </a:extLst>
            </p:cNvPr>
            <p:cNvSpPr>
              <a:spLocks noChangeAspect="1"/>
            </p:cNvSpPr>
            <p:nvPr/>
          </p:nvSpPr>
          <p:spPr>
            <a:xfrm>
              <a:off x="5990774" y="48633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A215915B-B247-6FF6-50DC-19BA7B2EA449}"/>
                </a:ext>
              </a:extLst>
            </p:cNvPr>
            <p:cNvSpPr>
              <a:spLocks noChangeAspect="1"/>
            </p:cNvSpPr>
            <p:nvPr/>
          </p:nvSpPr>
          <p:spPr>
            <a:xfrm>
              <a:off x="5800274" y="44442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F95DA93F-8B49-5DFD-815F-4DC69BC7B1E3}"/>
                </a:ext>
              </a:extLst>
            </p:cNvPr>
            <p:cNvSpPr>
              <a:spLocks noChangeAspect="1"/>
            </p:cNvSpPr>
            <p:nvPr/>
          </p:nvSpPr>
          <p:spPr>
            <a:xfrm>
              <a:off x="6078404" y="50995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4626C185-403A-ED9E-41DC-C8B018DE04A8}"/>
                </a:ext>
              </a:extLst>
            </p:cNvPr>
            <p:cNvSpPr>
              <a:spLocks noChangeAspect="1"/>
            </p:cNvSpPr>
            <p:nvPr/>
          </p:nvSpPr>
          <p:spPr>
            <a:xfrm>
              <a:off x="6093644" y="45890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534EDDB6-DBD8-AE67-06E9-39715C14F105}"/>
                </a:ext>
              </a:extLst>
            </p:cNvPr>
            <p:cNvSpPr>
              <a:spLocks noChangeAspect="1"/>
            </p:cNvSpPr>
            <p:nvPr/>
          </p:nvSpPr>
          <p:spPr>
            <a:xfrm>
              <a:off x="6284144" y="45852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AC30F3FC-7202-3B20-F6B0-36FB00CFA8B4}"/>
                </a:ext>
              </a:extLst>
            </p:cNvPr>
            <p:cNvSpPr>
              <a:spLocks noChangeAspect="1"/>
            </p:cNvSpPr>
            <p:nvPr/>
          </p:nvSpPr>
          <p:spPr>
            <a:xfrm>
              <a:off x="5304974" y="46919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D378BD31-BF69-0C9F-2459-35A237C97EA8}"/>
                </a:ext>
              </a:extLst>
            </p:cNvPr>
            <p:cNvSpPr>
              <a:spLocks noChangeAspect="1"/>
            </p:cNvSpPr>
            <p:nvPr/>
          </p:nvSpPr>
          <p:spPr>
            <a:xfrm>
              <a:off x="6348914" y="44785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C5CEE1BD-24D8-C084-B79C-6D87C45649B3}"/>
                </a:ext>
              </a:extLst>
            </p:cNvPr>
            <p:cNvSpPr>
              <a:spLocks noChangeAspect="1"/>
            </p:cNvSpPr>
            <p:nvPr/>
          </p:nvSpPr>
          <p:spPr>
            <a:xfrm>
              <a:off x="5625014" y="52405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3349A3BF-4C65-2A38-6D3C-E321E537D26A}"/>
                </a:ext>
              </a:extLst>
            </p:cNvPr>
            <p:cNvSpPr>
              <a:spLocks noChangeAspect="1"/>
            </p:cNvSpPr>
            <p:nvPr/>
          </p:nvSpPr>
          <p:spPr>
            <a:xfrm>
              <a:off x="5205914" y="52557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A6FF5B90-6868-8AA5-3860-724E1BE35951}"/>
                </a:ext>
              </a:extLst>
            </p:cNvPr>
            <p:cNvSpPr>
              <a:spLocks noChangeAspect="1"/>
            </p:cNvSpPr>
            <p:nvPr/>
          </p:nvSpPr>
          <p:spPr>
            <a:xfrm>
              <a:off x="5369744" y="50424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C344C077-A9AC-896C-67A6-884CA05E25D6}"/>
                </a:ext>
              </a:extLst>
            </p:cNvPr>
            <p:cNvSpPr>
              <a:spLocks noChangeAspect="1"/>
            </p:cNvSpPr>
            <p:nvPr/>
          </p:nvSpPr>
          <p:spPr>
            <a:xfrm>
              <a:off x="5594534" y="49014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12FD27FB-9AB2-9F91-CD09-F11B5E5E51DC}"/>
                </a:ext>
              </a:extLst>
            </p:cNvPr>
            <p:cNvSpPr>
              <a:spLocks noChangeAspect="1"/>
            </p:cNvSpPr>
            <p:nvPr/>
          </p:nvSpPr>
          <p:spPr>
            <a:xfrm>
              <a:off x="5404034" y="48252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6C1D4576-EEFB-F8CA-3F21-67FEF4763F98}"/>
                </a:ext>
              </a:extLst>
            </p:cNvPr>
            <p:cNvSpPr>
              <a:spLocks noChangeAspect="1"/>
            </p:cNvSpPr>
            <p:nvPr/>
          </p:nvSpPr>
          <p:spPr>
            <a:xfrm>
              <a:off x="5491664" y="50843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D57B291E-5D0E-A033-4C38-1ABEDC9672DA}"/>
                </a:ext>
              </a:extLst>
            </p:cNvPr>
            <p:cNvSpPr>
              <a:spLocks noChangeAspect="1"/>
            </p:cNvSpPr>
            <p:nvPr/>
          </p:nvSpPr>
          <p:spPr>
            <a:xfrm>
              <a:off x="5849804" y="496242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4F71F498-3A0F-96EC-9B47-3DCDED51E536}"/>
                </a:ext>
              </a:extLst>
            </p:cNvPr>
            <p:cNvSpPr>
              <a:spLocks noChangeAspect="1"/>
            </p:cNvSpPr>
            <p:nvPr/>
          </p:nvSpPr>
          <p:spPr>
            <a:xfrm>
              <a:off x="5682164" y="50805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60F49E1F-1F77-0298-FC97-646B841DA8D7}"/>
                </a:ext>
              </a:extLst>
            </p:cNvPr>
            <p:cNvSpPr>
              <a:spLocks noChangeAspect="1"/>
            </p:cNvSpPr>
            <p:nvPr/>
          </p:nvSpPr>
          <p:spPr>
            <a:xfrm>
              <a:off x="5842184" y="46919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DC0DB201-DAEE-4B64-9BBC-9DDA371E2C1D}"/>
                </a:ext>
              </a:extLst>
            </p:cNvPr>
            <p:cNvSpPr>
              <a:spLocks noChangeAspect="1"/>
            </p:cNvSpPr>
            <p:nvPr/>
          </p:nvSpPr>
          <p:spPr>
            <a:xfrm>
              <a:off x="5815514" y="52710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553842FB-05BB-4157-9912-B12476E70315}"/>
                </a:ext>
              </a:extLst>
            </p:cNvPr>
            <p:cNvSpPr>
              <a:spLocks noChangeAspect="1"/>
            </p:cNvSpPr>
            <p:nvPr/>
          </p:nvSpPr>
          <p:spPr>
            <a:xfrm>
              <a:off x="6143174" y="53015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076085F2-1E5F-760B-9D29-15CD0BA4EAFE}"/>
                </a:ext>
              </a:extLst>
            </p:cNvPr>
            <p:cNvSpPr>
              <a:spLocks noChangeAspect="1"/>
            </p:cNvSpPr>
            <p:nvPr/>
          </p:nvSpPr>
          <p:spPr>
            <a:xfrm>
              <a:off x="6870884" y="53205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906D1DC8-4AE2-B07A-B27F-F2DABD9E432F}"/>
                </a:ext>
              </a:extLst>
            </p:cNvPr>
            <p:cNvSpPr>
              <a:spLocks noChangeAspect="1"/>
            </p:cNvSpPr>
            <p:nvPr/>
          </p:nvSpPr>
          <p:spPr>
            <a:xfrm>
              <a:off x="7129964" y="519102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85F3A5F3-55DB-A426-66F7-BDE59BC86333}"/>
                </a:ext>
              </a:extLst>
            </p:cNvPr>
            <p:cNvSpPr>
              <a:spLocks noChangeAspect="1"/>
            </p:cNvSpPr>
            <p:nvPr/>
          </p:nvSpPr>
          <p:spPr>
            <a:xfrm>
              <a:off x="6348914" y="50843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1F3CA72E-CBE5-46B3-1241-07B03F17E221}"/>
                </a:ext>
              </a:extLst>
            </p:cNvPr>
            <p:cNvSpPr>
              <a:spLocks noChangeAspect="1"/>
            </p:cNvSpPr>
            <p:nvPr/>
          </p:nvSpPr>
          <p:spPr>
            <a:xfrm>
              <a:off x="7027094" y="50995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97DD0268-6AE8-985C-D29D-25EBBF8B6FBB}"/>
                </a:ext>
              </a:extLst>
            </p:cNvPr>
            <p:cNvSpPr>
              <a:spLocks noChangeAspect="1"/>
            </p:cNvSpPr>
            <p:nvPr/>
          </p:nvSpPr>
          <p:spPr>
            <a:xfrm>
              <a:off x="7072814" y="52824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CAF5CCCE-5CF0-1CBD-6F46-26735B97DE69}"/>
                </a:ext>
              </a:extLst>
            </p:cNvPr>
            <p:cNvSpPr>
              <a:spLocks noChangeAspect="1"/>
            </p:cNvSpPr>
            <p:nvPr/>
          </p:nvSpPr>
          <p:spPr>
            <a:xfrm>
              <a:off x="6741344" y="50538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8901C42F-D802-A00B-2BD7-14D83EEFCA67}"/>
                </a:ext>
              </a:extLst>
            </p:cNvPr>
            <p:cNvSpPr>
              <a:spLocks noChangeAspect="1"/>
            </p:cNvSpPr>
            <p:nvPr/>
          </p:nvSpPr>
          <p:spPr>
            <a:xfrm>
              <a:off x="6394634" y="52557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008BAF1D-EFA7-2B30-47A7-D664C7E84F09}"/>
                </a:ext>
              </a:extLst>
            </p:cNvPr>
            <p:cNvSpPr>
              <a:spLocks noChangeAspect="1"/>
            </p:cNvSpPr>
            <p:nvPr/>
          </p:nvSpPr>
          <p:spPr>
            <a:xfrm>
              <a:off x="6707054" y="52253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2534E086-F4B9-0DEF-30BA-80857950185B}"/>
                </a:ext>
              </a:extLst>
            </p:cNvPr>
            <p:cNvSpPr>
              <a:spLocks noChangeAspect="1"/>
            </p:cNvSpPr>
            <p:nvPr/>
          </p:nvSpPr>
          <p:spPr>
            <a:xfrm>
              <a:off x="6436544" y="495480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3D946AF2-B032-1B01-6F1B-D0F0DF1D43A1}"/>
                </a:ext>
              </a:extLst>
            </p:cNvPr>
            <p:cNvSpPr>
              <a:spLocks noChangeAspect="1"/>
            </p:cNvSpPr>
            <p:nvPr/>
          </p:nvSpPr>
          <p:spPr>
            <a:xfrm>
              <a:off x="6832784" y="49395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14CA17AE-AEA7-B3ED-738C-04191D446A99}"/>
                </a:ext>
              </a:extLst>
            </p:cNvPr>
            <p:cNvSpPr>
              <a:spLocks noChangeAspect="1"/>
            </p:cNvSpPr>
            <p:nvPr/>
          </p:nvSpPr>
          <p:spPr>
            <a:xfrm>
              <a:off x="7800524" y="45928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46AAEFDC-3E65-583D-2783-6F2D0B45C4B8}"/>
                </a:ext>
              </a:extLst>
            </p:cNvPr>
            <p:cNvSpPr>
              <a:spLocks noChangeAspect="1"/>
            </p:cNvSpPr>
            <p:nvPr/>
          </p:nvSpPr>
          <p:spPr>
            <a:xfrm>
              <a:off x="7396664" y="48519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B8727855-61C4-04F6-2CDD-F773BC17A17B}"/>
                </a:ext>
              </a:extLst>
            </p:cNvPr>
            <p:cNvSpPr>
              <a:spLocks noChangeAspect="1"/>
            </p:cNvSpPr>
            <p:nvPr/>
          </p:nvSpPr>
          <p:spPr>
            <a:xfrm>
              <a:off x="7720514" y="49014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03B1F08D-0F2F-5BB9-BB33-9CB22520FE2B}"/>
                </a:ext>
              </a:extLst>
            </p:cNvPr>
            <p:cNvSpPr>
              <a:spLocks noChangeAspect="1"/>
            </p:cNvSpPr>
            <p:nvPr/>
          </p:nvSpPr>
          <p:spPr>
            <a:xfrm>
              <a:off x="7141394" y="46538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ABB728AC-48D1-7F6A-91A3-113801A1D696}"/>
                </a:ext>
              </a:extLst>
            </p:cNvPr>
            <p:cNvSpPr>
              <a:spLocks noChangeAspect="1"/>
            </p:cNvSpPr>
            <p:nvPr/>
          </p:nvSpPr>
          <p:spPr>
            <a:xfrm>
              <a:off x="7442384" y="50348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9C6F84E6-C1DC-B507-49BF-6C756BABA393}"/>
                </a:ext>
              </a:extLst>
            </p:cNvPr>
            <p:cNvSpPr>
              <a:spLocks noChangeAspect="1"/>
            </p:cNvSpPr>
            <p:nvPr/>
          </p:nvSpPr>
          <p:spPr>
            <a:xfrm>
              <a:off x="7366184" y="45128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FAB1551F-D99C-8233-B7D6-3FAAFD92AA88}"/>
                </a:ext>
              </a:extLst>
            </p:cNvPr>
            <p:cNvSpPr>
              <a:spLocks noChangeAspect="1"/>
            </p:cNvSpPr>
            <p:nvPr/>
          </p:nvSpPr>
          <p:spPr>
            <a:xfrm>
              <a:off x="6768014" y="477192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25A15179-E706-035C-07AC-D98775892057}"/>
                </a:ext>
              </a:extLst>
            </p:cNvPr>
            <p:cNvSpPr>
              <a:spLocks noChangeAspect="1"/>
            </p:cNvSpPr>
            <p:nvPr/>
          </p:nvSpPr>
          <p:spPr>
            <a:xfrm>
              <a:off x="7160444" y="49700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73A9F6AA-405B-F708-997E-366CF0E092EA}"/>
                </a:ext>
              </a:extLst>
            </p:cNvPr>
            <p:cNvSpPr>
              <a:spLocks noChangeAspect="1"/>
            </p:cNvSpPr>
            <p:nvPr/>
          </p:nvSpPr>
          <p:spPr>
            <a:xfrm>
              <a:off x="6969944" y="45509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058E311F-E6AA-644E-F06D-98F6DA2EBDA9}"/>
                </a:ext>
              </a:extLst>
            </p:cNvPr>
            <p:cNvSpPr>
              <a:spLocks noChangeAspect="1"/>
            </p:cNvSpPr>
            <p:nvPr/>
          </p:nvSpPr>
          <p:spPr>
            <a:xfrm>
              <a:off x="7263314" y="469572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6A277E3D-DD7F-EF93-8E47-119DD47656BD}"/>
                </a:ext>
              </a:extLst>
            </p:cNvPr>
            <p:cNvSpPr>
              <a:spLocks noChangeAspect="1"/>
            </p:cNvSpPr>
            <p:nvPr/>
          </p:nvSpPr>
          <p:spPr>
            <a:xfrm>
              <a:off x="7678604" y="47109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FE083B53-B85F-4D0B-3768-64227C73414C}"/>
                </a:ext>
              </a:extLst>
            </p:cNvPr>
            <p:cNvSpPr>
              <a:spLocks noChangeAspect="1"/>
            </p:cNvSpPr>
            <p:nvPr/>
          </p:nvSpPr>
          <p:spPr>
            <a:xfrm>
              <a:off x="7453814" y="46919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9C34B860-686A-FCDA-C4F8-1144667F4E75}"/>
                </a:ext>
              </a:extLst>
            </p:cNvPr>
            <p:cNvSpPr>
              <a:spLocks noChangeAspect="1"/>
            </p:cNvSpPr>
            <p:nvPr/>
          </p:nvSpPr>
          <p:spPr>
            <a:xfrm>
              <a:off x="6897554" y="47985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4168FE8-F3D0-6683-58C8-351247DCB5D9}"/>
                </a:ext>
              </a:extLst>
            </p:cNvPr>
            <p:cNvSpPr>
              <a:spLocks noChangeAspect="1"/>
            </p:cNvSpPr>
            <p:nvPr/>
          </p:nvSpPr>
          <p:spPr>
            <a:xfrm>
              <a:off x="7518584" y="45852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F1A4DE4E-C6F5-92B7-4D8F-E6A1616D9EE3}"/>
                </a:ext>
              </a:extLst>
            </p:cNvPr>
            <p:cNvSpPr>
              <a:spLocks noChangeAspect="1"/>
            </p:cNvSpPr>
            <p:nvPr/>
          </p:nvSpPr>
          <p:spPr>
            <a:xfrm>
              <a:off x="7476674" y="43947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37E69F36-2B9A-D9BD-A7F2-858F0772E525}"/>
                </a:ext>
              </a:extLst>
            </p:cNvPr>
            <p:cNvSpPr>
              <a:spLocks noChangeAspect="1"/>
            </p:cNvSpPr>
            <p:nvPr/>
          </p:nvSpPr>
          <p:spPr>
            <a:xfrm>
              <a:off x="8002454" y="50919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22BC637C-785C-AFD9-A5EC-AD7D5B69C0A7}"/>
                </a:ext>
              </a:extLst>
            </p:cNvPr>
            <p:cNvSpPr>
              <a:spLocks noChangeAspect="1"/>
            </p:cNvSpPr>
            <p:nvPr/>
          </p:nvSpPr>
          <p:spPr>
            <a:xfrm>
              <a:off x="7911014" y="47604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B021B3F9-8059-6B00-94F7-F43987D832CB}"/>
                </a:ext>
              </a:extLst>
            </p:cNvPr>
            <p:cNvSpPr>
              <a:spLocks noChangeAspect="1"/>
            </p:cNvSpPr>
            <p:nvPr/>
          </p:nvSpPr>
          <p:spPr>
            <a:xfrm>
              <a:off x="7937684" y="492432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5C0044F5-886B-B9CE-8FEB-3E67CAFE34C4}"/>
                </a:ext>
              </a:extLst>
            </p:cNvPr>
            <p:cNvSpPr>
              <a:spLocks noChangeAspect="1"/>
            </p:cNvSpPr>
            <p:nvPr/>
          </p:nvSpPr>
          <p:spPr>
            <a:xfrm>
              <a:off x="7309034" y="52557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AC315225-CAB8-91F1-7415-FAE9564A12AF}"/>
                </a:ext>
              </a:extLst>
            </p:cNvPr>
            <p:cNvSpPr>
              <a:spLocks noChangeAspect="1"/>
            </p:cNvSpPr>
            <p:nvPr/>
          </p:nvSpPr>
          <p:spPr>
            <a:xfrm>
              <a:off x="7709084" y="530151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87235C48-8DBD-D558-905B-0535500AE8D3}"/>
                </a:ext>
              </a:extLst>
            </p:cNvPr>
            <p:cNvSpPr>
              <a:spLocks noChangeAspect="1"/>
            </p:cNvSpPr>
            <p:nvPr/>
          </p:nvSpPr>
          <p:spPr>
            <a:xfrm>
              <a:off x="7743374" y="50843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DBBBD7E-C3F2-D17B-D770-8D093AB48CE8}"/>
                </a:ext>
              </a:extLst>
            </p:cNvPr>
            <p:cNvSpPr>
              <a:spLocks noChangeAspect="1"/>
            </p:cNvSpPr>
            <p:nvPr/>
          </p:nvSpPr>
          <p:spPr>
            <a:xfrm>
              <a:off x="7537634" y="519864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ABCDC7A-569F-4DD0-3F00-9699BEF20D0A}"/>
                </a:ext>
              </a:extLst>
            </p:cNvPr>
            <p:cNvSpPr>
              <a:spLocks noChangeAspect="1"/>
            </p:cNvSpPr>
            <p:nvPr/>
          </p:nvSpPr>
          <p:spPr>
            <a:xfrm>
              <a:off x="7126154" y="43299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16E10538-E219-C242-1BAC-73DBEAF18620}"/>
                </a:ext>
              </a:extLst>
            </p:cNvPr>
            <p:cNvSpPr>
              <a:spLocks noChangeAspect="1"/>
            </p:cNvSpPr>
            <p:nvPr/>
          </p:nvSpPr>
          <p:spPr>
            <a:xfrm>
              <a:off x="5404034" y="38308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C98E1869-9EDE-7A8A-5097-F551D1215FB9}"/>
                </a:ext>
              </a:extLst>
            </p:cNvPr>
            <p:cNvSpPr>
              <a:spLocks noChangeAspect="1"/>
            </p:cNvSpPr>
            <p:nvPr/>
          </p:nvSpPr>
          <p:spPr>
            <a:xfrm>
              <a:off x="5205914" y="285549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9EC09457-F7C9-9C42-8DA1-A7DA21A89BAD}"/>
                </a:ext>
              </a:extLst>
            </p:cNvPr>
            <p:cNvSpPr>
              <a:spLocks noChangeAspect="1"/>
            </p:cNvSpPr>
            <p:nvPr/>
          </p:nvSpPr>
          <p:spPr>
            <a:xfrm>
              <a:off x="5152574" y="34536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A9C8AF1E-F605-7CB5-0F19-4099472E4D3F}"/>
                </a:ext>
              </a:extLst>
            </p:cNvPr>
            <p:cNvSpPr>
              <a:spLocks noChangeAspect="1"/>
            </p:cNvSpPr>
            <p:nvPr/>
          </p:nvSpPr>
          <p:spPr>
            <a:xfrm>
              <a:off x="5464994" y="365178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523B9953-1CC2-97C4-FE5D-742D2FAE60B4}"/>
                </a:ext>
              </a:extLst>
            </p:cNvPr>
            <p:cNvSpPr>
              <a:spLocks noChangeAspect="1"/>
            </p:cNvSpPr>
            <p:nvPr/>
          </p:nvSpPr>
          <p:spPr>
            <a:xfrm>
              <a:off x="5240204" y="36327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E0D6809F-63F2-BB81-0254-13A378DAD8B5}"/>
                </a:ext>
              </a:extLst>
            </p:cNvPr>
            <p:cNvSpPr>
              <a:spLocks noChangeAspect="1"/>
            </p:cNvSpPr>
            <p:nvPr/>
          </p:nvSpPr>
          <p:spPr>
            <a:xfrm>
              <a:off x="5304974" y="35260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8C4AEC7B-AD9F-A7FF-905E-DC5F38757797}"/>
                </a:ext>
              </a:extLst>
            </p:cNvPr>
            <p:cNvSpPr>
              <a:spLocks noChangeAspect="1"/>
            </p:cNvSpPr>
            <p:nvPr/>
          </p:nvSpPr>
          <p:spPr>
            <a:xfrm>
              <a:off x="5263064" y="333555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480D1DC8-B9A4-F6FD-49A1-DF63844C7675}"/>
                </a:ext>
              </a:extLst>
            </p:cNvPr>
            <p:cNvSpPr>
              <a:spLocks noChangeAspect="1"/>
            </p:cNvSpPr>
            <p:nvPr/>
          </p:nvSpPr>
          <p:spPr>
            <a:xfrm>
              <a:off x="5369744" y="321363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A8BF4481-D046-10CB-6FFE-BB694690F53B}"/>
                </a:ext>
              </a:extLst>
            </p:cNvPr>
            <p:cNvSpPr>
              <a:spLocks noChangeAspect="1"/>
            </p:cNvSpPr>
            <p:nvPr/>
          </p:nvSpPr>
          <p:spPr>
            <a:xfrm>
              <a:off x="5202104" y="31488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5FF516FE-21D3-E725-4736-E08FE673B52B}"/>
                </a:ext>
              </a:extLst>
            </p:cNvPr>
            <p:cNvSpPr>
              <a:spLocks noChangeAspect="1"/>
            </p:cNvSpPr>
            <p:nvPr/>
          </p:nvSpPr>
          <p:spPr>
            <a:xfrm>
              <a:off x="5819324" y="3377462"/>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1" name="Graphic 250" descr="Chevron arrows with solid fill">
              <a:extLst>
                <a:ext uri="{FF2B5EF4-FFF2-40B4-BE49-F238E27FC236}">
                  <a16:creationId xmlns:a16="http://schemas.microsoft.com/office/drawing/2014/main" id="{0167AEE5-256F-0A00-C6E9-90C43585E2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72136" y="2315126"/>
              <a:ext cx="624928" cy="624928"/>
            </a:xfrm>
            <a:prstGeom prst="rect">
              <a:avLst/>
            </a:prstGeom>
          </p:spPr>
        </p:pic>
        <p:pic>
          <p:nvPicPr>
            <p:cNvPr id="252" name="Graphic 251" descr="Caret Down with solid fill">
              <a:extLst>
                <a:ext uri="{FF2B5EF4-FFF2-40B4-BE49-F238E27FC236}">
                  <a16:creationId xmlns:a16="http://schemas.microsoft.com/office/drawing/2014/main" id="{487BC59A-C77F-5ED8-AF04-10A5E97641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63527" y="2839808"/>
              <a:ext cx="914400" cy="914400"/>
            </a:xfrm>
            <a:prstGeom prst="rect">
              <a:avLst/>
            </a:prstGeom>
          </p:spPr>
        </p:pic>
        <p:pic>
          <p:nvPicPr>
            <p:cNvPr id="253" name="Graphic 252" descr="Caret Down with solid fill">
              <a:extLst>
                <a:ext uri="{FF2B5EF4-FFF2-40B4-BE49-F238E27FC236}">
                  <a16:creationId xmlns:a16="http://schemas.microsoft.com/office/drawing/2014/main" id="{D71FC7C5-05A6-927B-A19F-60451D7A5B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163528" y="3170615"/>
              <a:ext cx="914400" cy="914400"/>
            </a:xfrm>
            <a:prstGeom prst="rect">
              <a:avLst/>
            </a:prstGeom>
          </p:spPr>
        </p:pic>
        <p:cxnSp>
          <p:nvCxnSpPr>
            <p:cNvPr id="254" name="Straight Connector 253">
              <a:extLst>
                <a:ext uri="{FF2B5EF4-FFF2-40B4-BE49-F238E27FC236}">
                  <a16:creationId xmlns:a16="http://schemas.microsoft.com/office/drawing/2014/main" id="{7D14F430-FF06-45A9-2952-8C928F83ECF6}"/>
                </a:ext>
              </a:extLst>
            </p:cNvPr>
            <p:cNvCxnSpPr>
              <a:cxnSpLocks/>
            </p:cNvCxnSpPr>
            <p:nvPr/>
          </p:nvCxnSpPr>
          <p:spPr>
            <a:xfrm flipH="1">
              <a:off x="6631096" y="1575776"/>
              <a:ext cx="620788" cy="1822639"/>
            </a:xfrm>
            <a:prstGeom prst="line">
              <a:avLst/>
            </a:prstGeom>
            <a:ln w="25400">
              <a:solidFill>
                <a:srgbClr val="06509D"/>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71B4EBD-CAD8-5B15-5C82-8A82CB78BA43}"/>
                </a:ext>
              </a:extLst>
            </p:cNvPr>
            <p:cNvCxnSpPr>
              <a:cxnSpLocks/>
              <a:endCxn id="13" idx="3"/>
            </p:cNvCxnSpPr>
            <p:nvPr/>
          </p:nvCxnSpPr>
          <p:spPr>
            <a:xfrm flipV="1">
              <a:off x="5650139" y="4758167"/>
              <a:ext cx="854669" cy="887001"/>
            </a:xfrm>
            <a:prstGeom prst="line">
              <a:avLst/>
            </a:prstGeom>
            <a:ln w="25400">
              <a:solidFill>
                <a:srgbClr val="06509D"/>
              </a:solidFill>
            </a:ln>
          </p:spPr>
          <p:style>
            <a:lnRef idx="1">
              <a:schemeClr val="accent1"/>
            </a:lnRef>
            <a:fillRef idx="0">
              <a:schemeClr val="accent1"/>
            </a:fillRef>
            <a:effectRef idx="0">
              <a:schemeClr val="accent1"/>
            </a:effectRef>
            <a:fontRef idx="minor">
              <a:schemeClr val="tx1"/>
            </a:fontRef>
          </p:style>
        </p:cxnSp>
        <p:sp>
          <p:nvSpPr>
            <p:cNvPr id="256" name="TextBox 255">
              <a:extLst>
                <a:ext uri="{FF2B5EF4-FFF2-40B4-BE49-F238E27FC236}">
                  <a16:creationId xmlns:a16="http://schemas.microsoft.com/office/drawing/2014/main" id="{E781E222-650B-DF2D-98C3-D75805D7145C}"/>
                </a:ext>
              </a:extLst>
            </p:cNvPr>
            <p:cNvSpPr txBox="1"/>
            <p:nvPr/>
          </p:nvSpPr>
          <p:spPr>
            <a:xfrm>
              <a:off x="4962299" y="5514769"/>
              <a:ext cx="3761141" cy="617636"/>
            </a:xfrm>
            <a:prstGeom prst="rect">
              <a:avLst/>
            </a:prstGeom>
            <a:noFill/>
          </p:spPr>
          <p:txBody>
            <a:bodyPr wrap="none" rtlCol="0">
              <a:spAutoFit/>
            </a:bodyPr>
            <a:lstStyle/>
            <a:p>
              <a:r>
                <a:rPr lang="en-US" sz="1400" dirty="0"/>
                <a:t>Intergranular bubbles</a:t>
              </a:r>
            </a:p>
          </p:txBody>
        </p:sp>
        <p:sp>
          <p:nvSpPr>
            <p:cNvPr id="257" name="TextBox 256">
              <a:extLst>
                <a:ext uri="{FF2B5EF4-FFF2-40B4-BE49-F238E27FC236}">
                  <a16:creationId xmlns:a16="http://schemas.microsoft.com/office/drawing/2014/main" id="{ECA95600-EE06-D94D-BFE5-5D614393A4A7}"/>
                </a:ext>
              </a:extLst>
            </p:cNvPr>
            <p:cNvSpPr txBox="1"/>
            <p:nvPr/>
          </p:nvSpPr>
          <p:spPr>
            <a:xfrm>
              <a:off x="6245150" y="704658"/>
              <a:ext cx="2097284" cy="929847"/>
            </a:xfrm>
            <a:prstGeom prst="rect">
              <a:avLst/>
            </a:prstGeom>
            <a:noFill/>
          </p:spPr>
          <p:txBody>
            <a:bodyPr wrap="none" rtlCol="0">
              <a:spAutoFit/>
            </a:bodyPr>
            <a:lstStyle/>
            <a:p>
              <a:r>
                <a:rPr lang="en-US" sz="1400" dirty="0"/>
                <a:t>Bubble </a:t>
              </a:r>
            </a:p>
            <a:p>
              <a:r>
                <a:rPr lang="en-US" sz="1400" dirty="0"/>
                <a:t>coalescence</a:t>
              </a:r>
            </a:p>
          </p:txBody>
        </p:sp>
      </p:grpSp>
      <p:grpSp>
        <p:nvGrpSpPr>
          <p:cNvPr id="258" name="Group 257">
            <a:extLst>
              <a:ext uri="{FF2B5EF4-FFF2-40B4-BE49-F238E27FC236}">
                <a16:creationId xmlns:a16="http://schemas.microsoft.com/office/drawing/2014/main" id="{6A79AD10-31BD-814D-9DBA-FBE307A5EDCD}"/>
              </a:ext>
            </a:extLst>
          </p:cNvPr>
          <p:cNvGrpSpPr/>
          <p:nvPr/>
        </p:nvGrpSpPr>
        <p:grpSpPr>
          <a:xfrm>
            <a:off x="667827" y="675968"/>
            <a:ext cx="2947412" cy="2619296"/>
            <a:chOff x="-1126106" y="822007"/>
            <a:chExt cx="5914761" cy="5256310"/>
          </a:xfrm>
        </p:grpSpPr>
        <p:grpSp>
          <p:nvGrpSpPr>
            <p:cNvPr id="259" name="Group 258">
              <a:extLst>
                <a:ext uri="{FF2B5EF4-FFF2-40B4-BE49-F238E27FC236}">
                  <a16:creationId xmlns:a16="http://schemas.microsoft.com/office/drawing/2014/main" id="{069FBCAE-3571-A135-1D3C-666C90CD51A4}"/>
                </a:ext>
              </a:extLst>
            </p:cNvPr>
            <p:cNvGrpSpPr/>
            <p:nvPr/>
          </p:nvGrpSpPr>
          <p:grpSpPr>
            <a:xfrm>
              <a:off x="860175" y="1956328"/>
              <a:ext cx="3200400" cy="3200400"/>
              <a:chOff x="3942573" y="1533418"/>
              <a:chExt cx="3200400" cy="3200400"/>
            </a:xfrm>
          </p:grpSpPr>
          <p:sp>
            <p:nvSpPr>
              <p:cNvPr id="289" name="Oval 288">
                <a:extLst>
                  <a:ext uri="{FF2B5EF4-FFF2-40B4-BE49-F238E27FC236}">
                    <a16:creationId xmlns:a16="http://schemas.microsoft.com/office/drawing/2014/main" id="{4571754E-AD77-7578-AA73-1413D58FF582}"/>
                  </a:ext>
                </a:extLst>
              </p:cNvPr>
              <p:cNvSpPr/>
              <p:nvPr/>
            </p:nvSpPr>
            <p:spPr>
              <a:xfrm>
                <a:off x="3942573" y="1533418"/>
                <a:ext cx="3200400" cy="3200400"/>
              </a:xfrm>
              <a:prstGeom prst="ellipse">
                <a:avLst/>
              </a:prstGeom>
              <a:solidFill>
                <a:schemeClr val="bg1">
                  <a:lumMod val="7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3FAD9E12-1749-F87A-E641-044B4B6D8E43}"/>
                  </a:ext>
                </a:extLst>
              </p:cNvPr>
              <p:cNvSpPr>
                <a:spLocks noChangeAspect="1"/>
              </p:cNvSpPr>
              <p:nvPr/>
            </p:nvSpPr>
            <p:spPr>
              <a:xfrm>
                <a:off x="6551466" y="42328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15A60BB8-A75F-59BB-0FAF-A628ECE08830}"/>
                  </a:ext>
                </a:extLst>
              </p:cNvPr>
              <p:cNvSpPr>
                <a:spLocks noChangeAspect="1"/>
              </p:cNvSpPr>
              <p:nvPr/>
            </p:nvSpPr>
            <p:spPr>
              <a:xfrm>
                <a:off x="6639096" y="37032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7EA12593-18F0-015F-01D7-B919EFEB9D57}"/>
                  </a:ext>
                </a:extLst>
              </p:cNvPr>
              <p:cNvSpPr>
                <a:spLocks noChangeAspect="1"/>
              </p:cNvSpPr>
              <p:nvPr/>
            </p:nvSpPr>
            <p:spPr>
              <a:xfrm>
                <a:off x="6486696" y="40651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CB1054D4-E4B7-92FD-B363-011AA2384503}"/>
                  </a:ext>
                </a:extLst>
              </p:cNvPr>
              <p:cNvSpPr>
                <a:spLocks noChangeAspect="1"/>
              </p:cNvSpPr>
              <p:nvPr/>
            </p:nvSpPr>
            <p:spPr>
              <a:xfrm>
                <a:off x="6688626" y="38441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D0B3E47D-A559-6A67-D52D-147DA7AE9517}"/>
                  </a:ext>
                </a:extLst>
              </p:cNvPr>
              <p:cNvSpPr>
                <a:spLocks noChangeAspect="1"/>
              </p:cNvSpPr>
              <p:nvPr/>
            </p:nvSpPr>
            <p:spPr>
              <a:xfrm>
                <a:off x="5743746" y="4373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FA5DFEFA-F395-6F43-161B-82EB5EE7F356}"/>
                  </a:ext>
                </a:extLst>
              </p:cNvPr>
              <p:cNvSpPr>
                <a:spLocks noChangeAspect="1"/>
              </p:cNvSpPr>
              <p:nvPr/>
            </p:nvSpPr>
            <p:spPr>
              <a:xfrm>
                <a:off x="5591346" y="45185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BE26B440-1002-C748-491B-19E6D1FFEBEE}"/>
                  </a:ext>
                </a:extLst>
              </p:cNvPr>
              <p:cNvSpPr>
                <a:spLocks noChangeAspect="1"/>
              </p:cNvSpPr>
              <p:nvPr/>
            </p:nvSpPr>
            <p:spPr>
              <a:xfrm>
                <a:off x="6086646" y="45223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A0D94291-7BCA-CD93-05E1-0B6B5ADF17B8}"/>
                  </a:ext>
                </a:extLst>
              </p:cNvPr>
              <p:cNvSpPr>
                <a:spLocks noChangeAspect="1"/>
              </p:cNvSpPr>
              <p:nvPr/>
            </p:nvSpPr>
            <p:spPr>
              <a:xfrm>
                <a:off x="6844836" y="36232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DB5FC56E-2EEE-3E6D-C45F-C73BE450285F}"/>
                  </a:ext>
                </a:extLst>
              </p:cNvPr>
              <p:cNvSpPr>
                <a:spLocks noChangeAspect="1"/>
              </p:cNvSpPr>
              <p:nvPr/>
            </p:nvSpPr>
            <p:spPr>
              <a:xfrm>
                <a:off x="7020096" y="35012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A079F296-D45F-6830-2646-D65DFFF60C2D}"/>
                  </a:ext>
                </a:extLst>
              </p:cNvPr>
              <p:cNvSpPr>
                <a:spLocks noChangeAspect="1"/>
              </p:cNvSpPr>
              <p:nvPr/>
            </p:nvSpPr>
            <p:spPr>
              <a:xfrm>
                <a:off x="6223806" y="44080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9EFA08FF-E344-B9BA-CD12-614B1F2D654D}"/>
                  </a:ext>
                </a:extLst>
              </p:cNvPr>
              <p:cNvSpPr>
                <a:spLocks noChangeAspect="1"/>
              </p:cNvSpPr>
              <p:nvPr/>
            </p:nvSpPr>
            <p:spPr>
              <a:xfrm>
                <a:off x="6151416" y="42099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DE1F77CA-063B-5E9B-03AB-4373D1BD4D79}"/>
                  </a:ext>
                </a:extLst>
              </p:cNvPr>
              <p:cNvSpPr>
                <a:spLocks noChangeAspect="1"/>
              </p:cNvSpPr>
              <p:nvPr/>
            </p:nvSpPr>
            <p:spPr>
              <a:xfrm>
                <a:off x="5869476" y="41451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FE931C7D-CE2F-726A-5D7C-37F01D78DB71}"/>
                  </a:ext>
                </a:extLst>
              </p:cNvPr>
              <p:cNvSpPr>
                <a:spLocks noChangeAspect="1"/>
              </p:cNvSpPr>
              <p:nvPr/>
            </p:nvSpPr>
            <p:spPr>
              <a:xfrm>
                <a:off x="6315246" y="4305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6FDBF3A9-FD91-3A3E-6ABD-942EACA1CC7E}"/>
                  </a:ext>
                </a:extLst>
              </p:cNvPr>
              <p:cNvSpPr>
                <a:spLocks noChangeAspect="1"/>
              </p:cNvSpPr>
              <p:nvPr/>
            </p:nvSpPr>
            <p:spPr>
              <a:xfrm>
                <a:off x="4391196" y="40384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72DE1DE0-43A3-81EE-1A75-CA8B0E76F409}"/>
                  </a:ext>
                </a:extLst>
              </p:cNvPr>
              <p:cNvSpPr>
                <a:spLocks noChangeAspect="1"/>
              </p:cNvSpPr>
              <p:nvPr/>
            </p:nvSpPr>
            <p:spPr>
              <a:xfrm>
                <a:off x="4951266" y="44499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EEA027D6-32EC-0FC4-6FBE-85B9D8FE9691}"/>
                  </a:ext>
                </a:extLst>
              </p:cNvPr>
              <p:cNvSpPr>
                <a:spLocks noChangeAspect="1"/>
              </p:cNvSpPr>
              <p:nvPr/>
            </p:nvSpPr>
            <p:spPr>
              <a:xfrm>
                <a:off x="5275116" y="44995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1FA4616C-8EF2-A3C6-5698-6B54CBA4E8C7}"/>
                  </a:ext>
                </a:extLst>
              </p:cNvPr>
              <p:cNvSpPr>
                <a:spLocks noChangeAspect="1"/>
              </p:cNvSpPr>
              <p:nvPr/>
            </p:nvSpPr>
            <p:spPr>
              <a:xfrm>
                <a:off x="4695996" y="42518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BC2DF83B-E014-2E46-518D-24A0B8D956A8}"/>
                  </a:ext>
                </a:extLst>
              </p:cNvPr>
              <p:cNvSpPr>
                <a:spLocks noChangeAspect="1"/>
              </p:cNvSpPr>
              <p:nvPr/>
            </p:nvSpPr>
            <p:spPr>
              <a:xfrm>
                <a:off x="4730286" y="40346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300B54B8-1043-E950-E078-0BA422A35D19}"/>
                  </a:ext>
                </a:extLst>
              </p:cNvPr>
              <p:cNvSpPr>
                <a:spLocks noChangeAspect="1"/>
              </p:cNvSpPr>
              <p:nvPr/>
            </p:nvSpPr>
            <p:spPr>
              <a:xfrm>
                <a:off x="4524546" y="41489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C797C4B8-18E2-B79C-A8EB-792BCBFF2B26}"/>
                  </a:ext>
                </a:extLst>
              </p:cNvPr>
              <p:cNvSpPr>
                <a:spLocks noChangeAspect="1"/>
              </p:cNvSpPr>
              <p:nvPr/>
            </p:nvSpPr>
            <p:spPr>
              <a:xfrm>
                <a:off x="4817916" y="42937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0F290625-68DB-F78A-56AF-419111D5F721}"/>
                  </a:ext>
                </a:extLst>
              </p:cNvPr>
              <p:cNvSpPr>
                <a:spLocks noChangeAspect="1"/>
              </p:cNvSpPr>
              <p:nvPr/>
            </p:nvSpPr>
            <p:spPr>
              <a:xfrm>
                <a:off x="5233206" y="43090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9666FB1A-254A-D1BE-5BA0-98261D8F404A}"/>
                  </a:ext>
                </a:extLst>
              </p:cNvPr>
              <p:cNvSpPr>
                <a:spLocks noChangeAspect="1"/>
              </p:cNvSpPr>
              <p:nvPr/>
            </p:nvSpPr>
            <p:spPr>
              <a:xfrm>
                <a:off x="5008416" y="42899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22AEE2DC-9D72-87DB-6E63-FF9AB8911B53}"/>
                  </a:ext>
                </a:extLst>
              </p:cNvPr>
              <p:cNvSpPr>
                <a:spLocks noChangeAspect="1"/>
              </p:cNvSpPr>
              <p:nvPr/>
            </p:nvSpPr>
            <p:spPr>
              <a:xfrm>
                <a:off x="5073186" y="41832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B80F8559-C189-ABB5-F552-33A31373508E}"/>
                  </a:ext>
                </a:extLst>
              </p:cNvPr>
              <p:cNvSpPr>
                <a:spLocks noChangeAspect="1"/>
              </p:cNvSpPr>
              <p:nvPr/>
            </p:nvSpPr>
            <p:spPr>
              <a:xfrm>
                <a:off x="5031276" y="3992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49788DE4-050E-739C-285C-9E0F2E093277}"/>
                  </a:ext>
                </a:extLst>
              </p:cNvPr>
              <p:cNvSpPr>
                <a:spLocks noChangeAspect="1"/>
              </p:cNvSpPr>
              <p:nvPr/>
            </p:nvSpPr>
            <p:spPr>
              <a:xfrm>
                <a:off x="5092236" y="36879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B6BB99C-7858-195F-C7BD-0DCA2184445E}"/>
                  </a:ext>
                </a:extLst>
              </p:cNvPr>
              <p:cNvSpPr>
                <a:spLocks noChangeAspect="1"/>
              </p:cNvSpPr>
              <p:nvPr/>
            </p:nvSpPr>
            <p:spPr>
              <a:xfrm>
                <a:off x="5210346" y="40689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C54BDDE1-F2A8-2089-92ED-B15C217468DB}"/>
                  </a:ext>
                </a:extLst>
              </p:cNvPr>
              <p:cNvSpPr>
                <a:spLocks noChangeAspect="1"/>
              </p:cNvSpPr>
              <p:nvPr/>
            </p:nvSpPr>
            <p:spPr>
              <a:xfrm>
                <a:off x="5137956" y="38708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B673CD12-70A7-563C-17DD-3E9BC1CF6441}"/>
                  </a:ext>
                </a:extLst>
              </p:cNvPr>
              <p:cNvSpPr>
                <a:spLocks noChangeAspect="1"/>
              </p:cNvSpPr>
              <p:nvPr/>
            </p:nvSpPr>
            <p:spPr>
              <a:xfrm>
                <a:off x="4459776" y="38441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13C4276C-F126-1217-02F4-35043B05DA27}"/>
                  </a:ext>
                </a:extLst>
              </p:cNvPr>
              <p:cNvSpPr>
                <a:spLocks noChangeAspect="1"/>
              </p:cNvSpPr>
              <p:nvPr/>
            </p:nvSpPr>
            <p:spPr>
              <a:xfrm>
                <a:off x="4269276" y="37679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D02D9D99-B776-8821-2695-3E0C3E096C68}"/>
                  </a:ext>
                </a:extLst>
              </p:cNvPr>
              <p:cNvSpPr>
                <a:spLocks noChangeAspect="1"/>
              </p:cNvSpPr>
              <p:nvPr/>
            </p:nvSpPr>
            <p:spPr>
              <a:xfrm>
                <a:off x="4673136" y="3543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2ACD1770-D4A6-B682-07BC-AA75B005D5C4}"/>
                  </a:ext>
                </a:extLst>
              </p:cNvPr>
              <p:cNvSpPr>
                <a:spLocks noChangeAspect="1"/>
              </p:cNvSpPr>
              <p:nvPr/>
            </p:nvSpPr>
            <p:spPr>
              <a:xfrm>
                <a:off x="4539786" y="22668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C98FC2DA-5809-F4E1-49A4-887464F4E931}"/>
                  </a:ext>
                </a:extLst>
              </p:cNvPr>
              <p:cNvSpPr>
                <a:spLocks noChangeAspect="1"/>
              </p:cNvSpPr>
              <p:nvPr/>
            </p:nvSpPr>
            <p:spPr>
              <a:xfrm>
                <a:off x="4844586" y="25716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158E44EC-CF03-8F27-D7E1-DFB9D3D2DE05}"/>
                  </a:ext>
                </a:extLst>
              </p:cNvPr>
              <p:cNvSpPr>
                <a:spLocks noChangeAspect="1"/>
              </p:cNvSpPr>
              <p:nvPr/>
            </p:nvSpPr>
            <p:spPr>
              <a:xfrm>
                <a:off x="5103666" y="21792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0C9A6CF8-DD0A-C225-3BAB-761728A77B51}"/>
                  </a:ext>
                </a:extLst>
              </p:cNvPr>
              <p:cNvSpPr>
                <a:spLocks noChangeAspect="1"/>
              </p:cNvSpPr>
              <p:nvPr/>
            </p:nvSpPr>
            <p:spPr>
              <a:xfrm>
                <a:off x="5427516" y="22287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34D27108-3BD1-9BB3-FFAD-99D0976CEC50}"/>
                  </a:ext>
                </a:extLst>
              </p:cNvPr>
              <p:cNvSpPr>
                <a:spLocks noChangeAspect="1"/>
              </p:cNvSpPr>
              <p:nvPr/>
            </p:nvSpPr>
            <p:spPr>
              <a:xfrm>
                <a:off x="4848396" y="19810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CE33659D-5DFD-F071-3DEA-2861EDDCA640}"/>
                  </a:ext>
                </a:extLst>
              </p:cNvPr>
              <p:cNvSpPr>
                <a:spLocks noChangeAspect="1"/>
              </p:cNvSpPr>
              <p:nvPr/>
            </p:nvSpPr>
            <p:spPr>
              <a:xfrm>
                <a:off x="5149386" y="23620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D0902857-DE36-F5AB-B54D-7250603D06A1}"/>
                  </a:ext>
                </a:extLst>
              </p:cNvPr>
              <p:cNvSpPr>
                <a:spLocks noChangeAspect="1"/>
              </p:cNvSpPr>
              <p:nvPr/>
            </p:nvSpPr>
            <p:spPr>
              <a:xfrm>
                <a:off x="5073186" y="18401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148E0C0E-963C-7824-5F92-996F299F2D9F}"/>
                  </a:ext>
                </a:extLst>
              </p:cNvPr>
              <p:cNvSpPr>
                <a:spLocks noChangeAspect="1"/>
              </p:cNvSpPr>
              <p:nvPr/>
            </p:nvSpPr>
            <p:spPr>
              <a:xfrm>
                <a:off x="4882686" y="17639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2E898BA2-F996-3260-EC64-5BAB5D086250}"/>
                  </a:ext>
                </a:extLst>
              </p:cNvPr>
              <p:cNvSpPr>
                <a:spLocks noChangeAspect="1"/>
              </p:cNvSpPr>
              <p:nvPr/>
            </p:nvSpPr>
            <p:spPr>
              <a:xfrm>
                <a:off x="4475016" y="20992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FCA73BE4-D7D6-8173-D402-7F03D9142FD9}"/>
                  </a:ext>
                </a:extLst>
              </p:cNvPr>
              <p:cNvSpPr>
                <a:spLocks noChangeAspect="1"/>
              </p:cNvSpPr>
              <p:nvPr/>
            </p:nvSpPr>
            <p:spPr>
              <a:xfrm>
                <a:off x="4867446" y="22973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91978D1B-11B3-F287-2905-78462B849269}"/>
                  </a:ext>
                </a:extLst>
              </p:cNvPr>
              <p:cNvSpPr>
                <a:spLocks noChangeAspect="1"/>
              </p:cNvSpPr>
              <p:nvPr/>
            </p:nvSpPr>
            <p:spPr>
              <a:xfrm>
                <a:off x="4676946" y="18782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2198419B-C991-6A7A-63BB-1045FE1AA29E}"/>
                  </a:ext>
                </a:extLst>
              </p:cNvPr>
              <p:cNvSpPr>
                <a:spLocks noChangeAspect="1"/>
              </p:cNvSpPr>
              <p:nvPr/>
            </p:nvSpPr>
            <p:spPr>
              <a:xfrm>
                <a:off x="4955076" y="25335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416E2D36-D1D0-601F-7100-83EB381BC9B1}"/>
                  </a:ext>
                </a:extLst>
              </p:cNvPr>
              <p:cNvSpPr>
                <a:spLocks noChangeAspect="1"/>
              </p:cNvSpPr>
              <p:nvPr/>
            </p:nvSpPr>
            <p:spPr>
              <a:xfrm>
                <a:off x="4970316" y="20230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CFF990AA-239D-D148-DED5-7F3F0DDA7B4A}"/>
                  </a:ext>
                </a:extLst>
              </p:cNvPr>
              <p:cNvSpPr>
                <a:spLocks noChangeAspect="1"/>
              </p:cNvSpPr>
              <p:nvPr/>
            </p:nvSpPr>
            <p:spPr>
              <a:xfrm>
                <a:off x="5385606" y="20382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88952E3F-A522-46A2-AAC6-7EBB7CEF619C}"/>
                  </a:ext>
                </a:extLst>
              </p:cNvPr>
              <p:cNvSpPr>
                <a:spLocks noChangeAspect="1"/>
              </p:cNvSpPr>
              <p:nvPr/>
            </p:nvSpPr>
            <p:spPr>
              <a:xfrm>
                <a:off x="5160816" y="2019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4F72982E-872C-1660-F8AA-FD595C1748C6}"/>
                  </a:ext>
                </a:extLst>
              </p:cNvPr>
              <p:cNvSpPr>
                <a:spLocks noChangeAspect="1"/>
              </p:cNvSpPr>
              <p:nvPr/>
            </p:nvSpPr>
            <p:spPr>
              <a:xfrm>
                <a:off x="5518956" y="21258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39E9EE07-DA91-257F-EDBB-C0FC69719AFA}"/>
                  </a:ext>
                </a:extLst>
              </p:cNvPr>
              <p:cNvSpPr>
                <a:spLocks noChangeAspect="1"/>
              </p:cNvSpPr>
              <p:nvPr/>
            </p:nvSpPr>
            <p:spPr>
              <a:xfrm>
                <a:off x="5225586" y="19125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64895FAF-8D53-0EAE-B910-20CB268A6E76}"/>
                  </a:ext>
                </a:extLst>
              </p:cNvPr>
              <p:cNvSpPr>
                <a:spLocks noChangeAspect="1"/>
              </p:cNvSpPr>
              <p:nvPr/>
            </p:nvSpPr>
            <p:spPr>
              <a:xfrm>
                <a:off x="5183676" y="17220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055CD560-6D62-4BE2-55D4-C4FDF026EF72}"/>
                  </a:ext>
                </a:extLst>
              </p:cNvPr>
              <p:cNvSpPr>
                <a:spLocks noChangeAspect="1"/>
              </p:cNvSpPr>
              <p:nvPr/>
            </p:nvSpPr>
            <p:spPr>
              <a:xfrm>
                <a:off x="4501686" y="26745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294B97A8-8FDA-F043-8423-2997C59212CD}"/>
                  </a:ext>
                </a:extLst>
              </p:cNvPr>
              <p:cNvSpPr>
                <a:spLocks noChangeAspect="1"/>
              </p:cNvSpPr>
              <p:nvPr/>
            </p:nvSpPr>
            <p:spPr>
              <a:xfrm>
                <a:off x="4082586" y="26897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0C28BDE5-A465-D030-21D1-8689DB572440}"/>
                  </a:ext>
                </a:extLst>
              </p:cNvPr>
              <p:cNvSpPr>
                <a:spLocks noChangeAspect="1"/>
              </p:cNvSpPr>
              <p:nvPr/>
            </p:nvSpPr>
            <p:spPr>
              <a:xfrm>
                <a:off x="4246416" y="24763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7A2EAB1B-2EFD-A5D0-219C-5E9CEB8ED5B4}"/>
                  </a:ext>
                </a:extLst>
              </p:cNvPr>
              <p:cNvSpPr>
                <a:spLocks noChangeAspect="1"/>
              </p:cNvSpPr>
              <p:nvPr/>
            </p:nvSpPr>
            <p:spPr>
              <a:xfrm>
                <a:off x="4547406" y="28573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8A021FEA-DB67-B4E9-5A89-5DA6F3228362}"/>
                  </a:ext>
                </a:extLst>
              </p:cNvPr>
              <p:cNvSpPr>
                <a:spLocks noChangeAspect="1"/>
              </p:cNvSpPr>
              <p:nvPr/>
            </p:nvSpPr>
            <p:spPr>
              <a:xfrm>
                <a:off x="4471206" y="23354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9C822D5-6327-BDC7-DBEB-A52A3A5EFADB}"/>
                  </a:ext>
                </a:extLst>
              </p:cNvPr>
              <p:cNvSpPr>
                <a:spLocks noChangeAspect="1"/>
              </p:cNvSpPr>
              <p:nvPr/>
            </p:nvSpPr>
            <p:spPr>
              <a:xfrm>
                <a:off x="4280706" y="22592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51A66ED6-66B6-34BB-3E54-FD87663381AC}"/>
                  </a:ext>
                </a:extLst>
              </p:cNvPr>
              <p:cNvSpPr>
                <a:spLocks noChangeAspect="1"/>
              </p:cNvSpPr>
              <p:nvPr/>
            </p:nvSpPr>
            <p:spPr>
              <a:xfrm>
                <a:off x="4265466" y="27926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B20852D4-7F59-C19D-57D0-812F8B02A54F}"/>
                  </a:ext>
                </a:extLst>
              </p:cNvPr>
              <p:cNvSpPr>
                <a:spLocks noChangeAspect="1"/>
              </p:cNvSpPr>
              <p:nvPr/>
            </p:nvSpPr>
            <p:spPr>
              <a:xfrm>
                <a:off x="4353096" y="30288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2AE7D86C-506A-5AE5-0DD5-FE33D7BE2E21}"/>
                  </a:ext>
                </a:extLst>
              </p:cNvPr>
              <p:cNvSpPr>
                <a:spLocks noChangeAspect="1"/>
              </p:cNvSpPr>
              <p:nvPr/>
            </p:nvSpPr>
            <p:spPr>
              <a:xfrm>
                <a:off x="4368336" y="25183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F1B07949-49D6-0832-54AB-C8507952C7DB}"/>
                  </a:ext>
                </a:extLst>
              </p:cNvPr>
              <p:cNvSpPr>
                <a:spLocks noChangeAspect="1"/>
              </p:cNvSpPr>
              <p:nvPr/>
            </p:nvSpPr>
            <p:spPr>
              <a:xfrm>
                <a:off x="4726476" y="23963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84E82DB8-C621-CC8A-64C3-FE516D571362}"/>
                  </a:ext>
                </a:extLst>
              </p:cNvPr>
              <p:cNvSpPr>
                <a:spLocks noChangeAspect="1"/>
              </p:cNvSpPr>
              <p:nvPr/>
            </p:nvSpPr>
            <p:spPr>
              <a:xfrm>
                <a:off x="4558836" y="25144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2209D588-E249-85EB-98E7-BD3588705665}"/>
                  </a:ext>
                </a:extLst>
              </p:cNvPr>
              <p:cNvSpPr>
                <a:spLocks noChangeAspect="1"/>
              </p:cNvSpPr>
              <p:nvPr/>
            </p:nvSpPr>
            <p:spPr>
              <a:xfrm>
                <a:off x="4718856" y="21258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2F86371E-A078-04DC-7717-4FEF97700C2B}"/>
                  </a:ext>
                </a:extLst>
              </p:cNvPr>
              <p:cNvSpPr>
                <a:spLocks noChangeAspect="1"/>
              </p:cNvSpPr>
              <p:nvPr/>
            </p:nvSpPr>
            <p:spPr>
              <a:xfrm>
                <a:off x="5362746" y="17982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7A5CF98C-5B6A-C804-DD2A-FDC7C96E7998}"/>
                  </a:ext>
                </a:extLst>
              </p:cNvPr>
              <p:cNvSpPr>
                <a:spLocks noChangeAspect="1"/>
              </p:cNvSpPr>
              <p:nvPr/>
            </p:nvSpPr>
            <p:spPr>
              <a:xfrm>
                <a:off x="5290356" y="16000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E0E1214-6B9B-08CB-0089-9471500E9450}"/>
                  </a:ext>
                </a:extLst>
              </p:cNvPr>
              <p:cNvSpPr>
                <a:spLocks noChangeAspect="1"/>
              </p:cNvSpPr>
              <p:nvPr/>
            </p:nvSpPr>
            <p:spPr>
              <a:xfrm>
                <a:off x="5454186" y="16953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E287AB07-EC74-AAD7-9964-92EEDFCB3AF0}"/>
                  </a:ext>
                </a:extLst>
              </p:cNvPr>
              <p:cNvSpPr>
                <a:spLocks noChangeAspect="1"/>
              </p:cNvSpPr>
              <p:nvPr/>
            </p:nvSpPr>
            <p:spPr>
              <a:xfrm>
                <a:off x="4551216" y="34669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53C72FEC-8373-D397-E2CF-0D5CC00C5B35}"/>
                  </a:ext>
                </a:extLst>
              </p:cNvPr>
              <p:cNvSpPr>
                <a:spLocks noChangeAspect="1"/>
              </p:cNvSpPr>
              <p:nvPr/>
            </p:nvSpPr>
            <p:spPr>
              <a:xfrm>
                <a:off x="4638846" y="29374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C6FF97B0-1556-B00E-8ADE-DA0472BE74C0}"/>
                  </a:ext>
                </a:extLst>
              </p:cNvPr>
              <p:cNvSpPr>
                <a:spLocks noChangeAspect="1"/>
              </p:cNvSpPr>
              <p:nvPr/>
            </p:nvSpPr>
            <p:spPr>
              <a:xfrm>
                <a:off x="4459776" y="31355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ECC95C12-73FC-AAAB-9728-C649AEF73D35}"/>
                  </a:ext>
                </a:extLst>
              </p:cNvPr>
              <p:cNvSpPr>
                <a:spLocks noChangeAspect="1"/>
              </p:cNvSpPr>
              <p:nvPr/>
            </p:nvSpPr>
            <p:spPr>
              <a:xfrm>
                <a:off x="5115096" y="33793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508921EF-B76D-9793-E970-57893EE0309E}"/>
                  </a:ext>
                </a:extLst>
              </p:cNvPr>
              <p:cNvSpPr>
                <a:spLocks noChangeAspect="1"/>
              </p:cNvSpPr>
              <p:nvPr/>
            </p:nvSpPr>
            <p:spPr>
              <a:xfrm>
                <a:off x="5438946" y="34288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8468E294-86E3-DE18-90C0-59EF428FF456}"/>
                  </a:ext>
                </a:extLst>
              </p:cNvPr>
              <p:cNvSpPr>
                <a:spLocks noChangeAspect="1"/>
              </p:cNvSpPr>
              <p:nvPr/>
            </p:nvSpPr>
            <p:spPr>
              <a:xfrm>
                <a:off x="4859826" y="31812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5DAE4E34-954D-F679-3E65-83633B5C4BED}"/>
                  </a:ext>
                </a:extLst>
              </p:cNvPr>
              <p:cNvSpPr>
                <a:spLocks noChangeAspect="1"/>
              </p:cNvSpPr>
              <p:nvPr/>
            </p:nvSpPr>
            <p:spPr>
              <a:xfrm>
                <a:off x="5160816" y="35622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AFD681FA-66D2-8293-0796-4E94754E9ABC}"/>
                  </a:ext>
                </a:extLst>
              </p:cNvPr>
              <p:cNvSpPr>
                <a:spLocks noChangeAspect="1"/>
              </p:cNvSpPr>
              <p:nvPr/>
            </p:nvSpPr>
            <p:spPr>
              <a:xfrm>
                <a:off x="5084616" y="30402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D25E2C25-A822-3034-2D92-24B55BD7A679}"/>
                  </a:ext>
                </a:extLst>
              </p:cNvPr>
              <p:cNvSpPr>
                <a:spLocks noChangeAspect="1"/>
              </p:cNvSpPr>
              <p:nvPr/>
            </p:nvSpPr>
            <p:spPr>
              <a:xfrm>
                <a:off x="4894116" y="29640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9BB0C52F-D85A-BB26-A654-469F771F9BE3}"/>
                  </a:ext>
                </a:extLst>
              </p:cNvPr>
              <p:cNvSpPr>
                <a:spLocks noChangeAspect="1"/>
              </p:cNvSpPr>
              <p:nvPr/>
            </p:nvSpPr>
            <p:spPr>
              <a:xfrm>
                <a:off x="4878876" y="34974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3764E1AB-FEC6-1A53-0383-831D215716D7}"/>
                  </a:ext>
                </a:extLst>
              </p:cNvPr>
              <p:cNvSpPr>
                <a:spLocks noChangeAspect="1"/>
              </p:cNvSpPr>
              <p:nvPr/>
            </p:nvSpPr>
            <p:spPr>
              <a:xfrm>
                <a:off x="4688376" y="30783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86621361-F097-84CE-F0AB-12EB2AD852A3}"/>
                  </a:ext>
                </a:extLst>
              </p:cNvPr>
              <p:cNvSpPr>
                <a:spLocks noChangeAspect="1"/>
              </p:cNvSpPr>
              <p:nvPr/>
            </p:nvSpPr>
            <p:spPr>
              <a:xfrm>
                <a:off x="4981746" y="32231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E095E826-A147-2F4C-9C08-0CC5BA0170D8}"/>
                  </a:ext>
                </a:extLst>
              </p:cNvPr>
              <p:cNvSpPr>
                <a:spLocks noChangeAspect="1"/>
              </p:cNvSpPr>
              <p:nvPr/>
            </p:nvSpPr>
            <p:spPr>
              <a:xfrm>
                <a:off x="5397036" y="32383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76FE2157-C79E-3CB1-A770-102AFCD1EEF0}"/>
                  </a:ext>
                </a:extLst>
              </p:cNvPr>
              <p:cNvSpPr>
                <a:spLocks noChangeAspect="1"/>
              </p:cNvSpPr>
              <p:nvPr/>
            </p:nvSpPr>
            <p:spPr>
              <a:xfrm>
                <a:off x="5172246" y="32193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693161E6-8946-E255-0D88-661C99DE9224}"/>
                  </a:ext>
                </a:extLst>
              </p:cNvPr>
              <p:cNvSpPr>
                <a:spLocks noChangeAspect="1"/>
              </p:cNvSpPr>
              <p:nvPr/>
            </p:nvSpPr>
            <p:spPr>
              <a:xfrm>
                <a:off x="4615986" y="33260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FDC36D3F-95F3-108F-5F92-D1633229277F}"/>
                  </a:ext>
                </a:extLst>
              </p:cNvPr>
              <p:cNvSpPr>
                <a:spLocks noChangeAspect="1"/>
              </p:cNvSpPr>
              <p:nvPr/>
            </p:nvSpPr>
            <p:spPr>
              <a:xfrm>
                <a:off x="5237016" y="31126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2B397817-8C6E-65B0-9ABD-0E27ECF894AB}"/>
                  </a:ext>
                </a:extLst>
              </p:cNvPr>
              <p:cNvSpPr>
                <a:spLocks noChangeAspect="1"/>
              </p:cNvSpPr>
              <p:nvPr/>
            </p:nvSpPr>
            <p:spPr>
              <a:xfrm>
                <a:off x="5195106" y="29221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E6D34D7F-7F12-5333-8A46-C0DB46F1FAFF}"/>
                  </a:ext>
                </a:extLst>
              </p:cNvPr>
              <p:cNvSpPr>
                <a:spLocks noChangeAspect="1"/>
              </p:cNvSpPr>
              <p:nvPr/>
            </p:nvSpPr>
            <p:spPr>
              <a:xfrm>
                <a:off x="5724696" y="31202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ABB8D502-85C3-8C77-6DD7-F7359AF0EBC5}"/>
                  </a:ext>
                </a:extLst>
              </p:cNvPr>
              <p:cNvSpPr>
                <a:spLocks noChangeAspect="1"/>
              </p:cNvSpPr>
              <p:nvPr/>
            </p:nvSpPr>
            <p:spPr>
              <a:xfrm>
                <a:off x="6025686" y="3924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18975429-4ACB-3B3D-A7F6-68ECA584CCF2}"/>
                  </a:ext>
                </a:extLst>
              </p:cNvPr>
              <p:cNvSpPr>
                <a:spLocks noChangeAspect="1"/>
              </p:cNvSpPr>
              <p:nvPr/>
            </p:nvSpPr>
            <p:spPr>
              <a:xfrm>
                <a:off x="5629446" y="32879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C596C373-DB8E-16AF-5B1F-8C1B93807481}"/>
                  </a:ext>
                </a:extLst>
              </p:cNvPr>
              <p:cNvSpPr>
                <a:spLocks noChangeAspect="1"/>
              </p:cNvSpPr>
              <p:nvPr/>
            </p:nvSpPr>
            <p:spPr>
              <a:xfrm>
                <a:off x="6284766" y="35317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45687C09-5B46-2701-BC3D-9A0DA949C2FD}"/>
                  </a:ext>
                </a:extLst>
              </p:cNvPr>
              <p:cNvSpPr>
                <a:spLocks noChangeAspect="1"/>
              </p:cNvSpPr>
              <p:nvPr/>
            </p:nvSpPr>
            <p:spPr>
              <a:xfrm>
                <a:off x="6608616" y="35812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DCF7025B-D11D-9F9B-A25D-34AD900C3EBD}"/>
                  </a:ext>
                </a:extLst>
              </p:cNvPr>
              <p:cNvSpPr>
                <a:spLocks noChangeAspect="1"/>
              </p:cNvSpPr>
              <p:nvPr/>
            </p:nvSpPr>
            <p:spPr>
              <a:xfrm>
                <a:off x="6029496" y="33336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8B65ED05-75B5-1E33-1BBC-0E1A191A89DC}"/>
                  </a:ext>
                </a:extLst>
              </p:cNvPr>
              <p:cNvSpPr>
                <a:spLocks noChangeAspect="1"/>
              </p:cNvSpPr>
              <p:nvPr/>
            </p:nvSpPr>
            <p:spPr>
              <a:xfrm>
                <a:off x="6330486" y="37146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3757B34D-02DC-2AD1-A4B2-9373FD0F12DA}"/>
                  </a:ext>
                </a:extLst>
              </p:cNvPr>
              <p:cNvSpPr>
                <a:spLocks noChangeAspect="1"/>
              </p:cNvSpPr>
              <p:nvPr/>
            </p:nvSpPr>
            <p:spPr>
              <a:xfrm>
                <a:off x="6063786" y="31164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C54A5A1F-1F92-641F-0B62-3BB9C00699F7}"/>
                  </a:ext>
                </a:extLst>
              </p:cNvPr>
              <p:cNvSpPr>
                <a:spLocks noChangeAspect="1"/>
              </p:cNvSpPr>
              <p:nvPr/>
            </p:nvSpPr>
            <p:spPr>
              <a:xfrm>
                <a:off x="5656116" y="34517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2674469C-1DC6-1793-520E-B5FDAE3947DB}"/>
                  </a:ext>
                </a:extLst>
              </p:cNvPr>
              <p:cNvSpPr>
                <a:spLocks noChangeAspect="1"/>
              </p:cNvSpPr>
              <p:nvPr/>
            </p:nvSpPr>
            <p:spPr>
              <a:xfrm>
                <a:off x="6048546" y="36498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68D1F8F0-DA15-E861-2084-2EA4E59451B3}"/>
                  </a:ext>
                </a:extLst>
              </p:cNvPr>
              <p:cNvSpPr>
                <a:spLocks noChangeAspect="1"/>
              </p:cNvSpPr>
              <p:nvPr/>
            </p:nvSpPr>
            <p:spPr>
              <a:xfrm>
                <a:off x="5858046" y="3230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0FF91D3A-FD10-1474-C3E7-D585066C9E55}"/>
                  </a:ext>
                </a:extLst>
              </p:cNvPr>
              <p:cNvSpPr>
                <a:spLocks noChangeAspect="1"/>
              </p:cNvSpPr>
              <p:nvPr/>
            </p:nvSpPr>
            <p:spPr>
              <a:xfrm>
                <a:off x="6136176" y="38860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620FAEF0-E79D-68CD-DA3B-33C0957B16BA}"/>
                  </a:ext>
                </a:extLst>
              </p:cNvPr>
              <p:cNvSpPr>
                <a:spLocks noChangeAspect="1"/>
              </p:cNvSpPr>
              <p:nvPr/>
            </p:nvSpPr>
            <p:spPr>
              <a:xfrm>
                <a:off x="6151416" y="33755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639A6FCF-84C7-C7B9-3AFF-D031068E1263}"/>
                  </a:ext>
                </a:extLst>
              </p:cNvPr>
              <p:cNvSpPr>
                <a:spLocks noChangeAspect="1"/>
              </p:cNvSpPr>
              <p:nvPr/>
            </p:nvSpPr>
            <p:spPr>
              <a:xfrm>
                <a:off x="6566706" y="33907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B505983D-13D8-E3A2-9AAD-B8F0104D41BF}"/>
                  </a:ext>
                </a:extLst>
              </p:cNvPr>
              <p:cNvSpPr>
                <a:spLocks noChangeAspect="1"/>
              </p:cNvSpPr>
              <p:nvPr/>
            </p:nvSpPr>
            <p:spPr>
              <a:xfrm>
                <a:off x="6341916" y="33717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52AA396-3D0C-7BF2-B760-AA2D1051930C}"/>
                  </a:ext>
                </a:extLst>
              </p:cNvPr>
              <p:cNvSpPr>
                <a:spLocks noChangeAspect="1"/>
              </p:cNvSpPr>
              <p:nvPr/>
            </p:nvSpPr>
            <p:spPr>
              <a:xfrm>
                <a:off x="6406686" y="32650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1CBE5AF6-3865-9EE6-90B5-2FA86726241E}"/>
                  </a:ext>
                </a:extLst>
              </p:cNvPr>
              <p:cNvSpPr>
                <a:spLocks noChangeAspect="1"/>
              </p:cNvSpPr>
              <p:nvPr/>
            </p:nvSpPr>
            <p:spPr>
              <a:xfrm>
                <a:off x="5423706" y="44194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4D5DC298-D298-5BAA-CC62-B33A3501E739}"/>
                  </a:ext>
                </a:extLst>
              </p:cNvPr>
              <p:cNvSpPr>
                <a:spLocks noChangeAspect="1"/>
              </p:cNvSpPr>
              <p:nvPr/>
            </p:nvSpPr>
            <p:spPr>
              <a:xfrm>
                <a:off x="5027466" y="37832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AC181703-4181-EC4A-1F53-AEB81FB6A7F1}"/>
                  </a:ext>
                </a:extLst>
              </p:cNvPr>
              <p:cNvSpPr>
                <a:spLocks noChangeAspect="1"/>
              </p:cNvSpPr>
              <p:nvPr/>
            </p:nvSpPr>
            <p:spPr>
              <a:xfrm>
                <a:off x="5682786" y="40270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76C9B717-D581-3604-0907-7A808BD3CC66}"/>
                  </a:ext>
                </a:extLst>
              </p:cNvPr>
              <p:cNvSpPr>
                <a:spLocks noChangeAspect="1"/>
              </p:cNvSpPr>
              <p:nvPr/>
            </p:nvSpPr>
            <p:spPr>
              <a:xfrm>
                <a:off x="6006636" y="40765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2909DD00-AF79-D93F-8FA5-448AE8BBD968}"/>
                  </a:ext>
                </a:extLst>
              </p:cNvPr>
              <p:cNvSpPr>
                <a:spLocks noChangeAspect="1"/>
              </p:cNvSpPr>
              <p:nvPr/>
            </p:nvSpPr>
            <p:spPr>
              <a:xfrm>
                <a:off x="5427516" y="38289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E51E6D0A-07C2-C127-D979-AA6D7FC29605}"/>
                  </a:ext>
                </a:extLst>
              </p:cNvPr>
              <p:cNvSpPr>
                <a:spLocks noChangeAspect="1"/>
              </p:cNvSpPr>
              <p:nvPr/>
            </p:nvSpPr>
            <p:spPr>
              <a:xfrm>
                <a:off x="5728506" y="42099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CE5102C8-3E34-805B-AB81-04165B84F9F4}"/>
                  </a:ext>
                </a:extLst>
              </p:cNvPr>
              <p:cNvSpPr>
                <a:spLocks noChangeAspect="1"/>
              </p:cNvSpPr>
              <p:nvPr/>
            </p:nvSpPr>
            <p:spPr>
              <a:xfrm>
                <a:off x="5652306" y="36879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7367B480-CD0A-C957-EEEC-D4CD75A3E4F7}"/>
                  </a:ext>
                </a:extLst>
              </p:cNvPr>
              <p:cNvSpPr>
                <a:spLocks noChangeAspect="1"/>
              </p:cNvSpPr>
              <p:nvPr/>
            </p:nvSpPr>
            <p:spPr>
              <a:xfrm>
                <a:off x="5461806" y="3611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5E7DD3A9-81C2-9986-414D-DEE9E1CB53B0}"/>
                  </a:ext>
                </a:extLst>
              </p:cNvPr>
              <p:cNvSpPr>
                <a:spLocks noChangeAspect="1"/>
              </p:cNvSpPr>
              <p:nvPr/>
            </p:nvSpPr>
            <p:spPr>
              <a:xfrm>
                <a:off x="5446566" y="42251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DD2D6DB0-E7E8-0650-0CFC-E9799BC00AA2}"/>
                  </a:ext>
                </a:extLst>
              </p:cNvPr>
              <p:cNvSpPr>
                <a:spLocks noChangeAspect="1"/>
              </p:cNvSpPr>
              <p:nvPr/>
            </p:nvSpPr>
            <p:spPr>
              <a:xfrm>
                <a:off x="5210346" y="37032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8F06F926-1A12-DBC7-67C2-49416922ACE2}"/>
                  </a:ext>
                </a:extLst>
              </p:cNvPr>
              <p:cNvSpPr>
                <a:spLocks noChangeAspect="1"/>
              </p:cNvSpPr>
              <p:nvPr/>
            </p:nvSpPr>
            <p:spPr>
              <a:xfrm>
                <a:off x="5534196" y="43813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6F9231E5-A8D7-070C-0A72-BB6E10E3CC34}"/>
                  </a:ext>
                </a:extLst>
              </p:cNvPr>
              <p:cNvSpPr>
                <a:spLocks noChangeAspect="1"/>
              </p:cNvSpPr>
              <p:nvPr/>
            </p:nvSpPr>
            <p:spPr>
              <a:xfrm>
                <a:off x="5549436" y="38708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5E216CEE-F178-1508-0CAA-0105A2901118}"/>
                  </a:ext>
                </a:extLst>
              </p:cNvPr>
              <p:cNvSpPr>
                <a:spLocks noChangeAspect="1"/>
              </p:cNvSpPr>
              <p:nvPr/>
            </p:nvSpPr>
            <p:spPr>
              <a:xfrm>
                <a:off x="5964726" y="374893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EFC77994-D3EE-4AAA-4EBE-60B6DA9CA733}"/>
                  </a:ext>
                </a:extLst>
              </p:cNvPr>
              <p:cNvSpPr>
                <a:spLocks noChangeAspect="1"/>
              </p:cNvSpPr>
              <p:nvPr/>
            </p:nvSpPr>
            <p:spPr>
              <a:xfrm>
                <a:off x="5739936" y="38670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6B321A0E-8553-CB2C-4A3E-F7AF651834EA}"/>
                  </a:ext>
                </a:extLst>
              </p:cNvPr>
              <p:cNvSpPr>
                <a:spLocks noChangeAspect="1"/>
              </p:cNvSpPr>
              <p:nvPr/>
            </p:nvSpPr>
            <p:spPr>
              <a:xfrm>
                <a:off x="5183676" y="39737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D013927C-A295-9C0B-E205-0FBC83E0EB86}"/>
                  </a:ext>
                </a:extLst>
              </p:cNvPr>
              <p:cNvSpPr>
                <a:spLocks noChangeAspect="1"/>
              </p:cNvSpPr>
              <p:nvPr/>
            </p:nvSpPr>
            <p:spPr>
              <a:xfrm>
                <a:off x="5496096" y="30859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40123088-EFC0-8111-BB4C-D392ADD27A62}"/>
                  </a:ext>
                </a:extLst>
              </p:cNvPr>
              <p:cNvSpPr>
                <a:spLocks noChangeAspect="1"/>
              </p:cNvSpPr>
              <p:nvPr/>
            </p:nvSpPr>
            <p:spPr>
              <a:xfrm>
                <a:off x="5899956" y="34784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26E31983-B05C-0DAC-4BEE-2C92AFFCCDF1}"/>
                  </a:ext>
                </a:extLst>
              </p:cNvPr>
              <p:cNvSpPr>
                <a:spLocks noChangeAspect="1"/>
              </p:cNvSpPr>
              <p:nvPr/>
            </p:nvSpPr>
            <p:spPr>
              <a:xfrm>
                <a:off x="4692186" y="27049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E015B4BB-EF28-1EB7-7B22-DD445FF2BE42}"/>
                  </a:ext>
                </a:extLst>
              </p:cNvPr>
              <p:cNvSpPr>
                <a:spLocks noChangeAspect="1"/>
              </p:cNvSpPr>
              <p:nvPr/>
            </p:nvSpPr>
            <p:spPr>
              <a:xfrm>
                <a:off x="4844586" y="28573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3ADD89C5-772B-C21C-E716-29AB44815A7D}"/>
                  </a:ext>
                </a:extLst>
              </p:cNvPr>
              <p:cNvSpPr>
                <a:spLocks noChangeAspect="1"/>
              </p:cNvSpPr>
              <p:nvPr/>
            </p:nvSpPr>
            <p:spPr>
              <a:xfrm>
                <a:off x="5301786" y="28002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959B24E2-E6CE-1AE9-7680-9CF01781C11B}"/>
                  </a:ext>
                </a:extLst>
              </p:cNvPr>
              <p:cNvSpPr>
                <a:spLocks noChangeAspect="1"/>
              </p:cNvSpPr>
              <p:nvPr/>
            </p:nvSpPr>
            <p:spPr>
              <a:xfrm>
                <a:off x="5019846" y="27354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2B2647CA-2D74-923F-E03E-D8F50B408A20}"/>
                  </a:ext>
                </a:extLst>
              </p:cNvPr>
              <p:cNvSpPr>
                <a:spLocks noChangeAspect="1"/>
              </p:cNvSpPr>
              <p:nvPr/>
            </p:nvSpPr>
            <p:spPr>
              <a:xfrm>
                <a:off x="4890306" y="29716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8DDD943D-E74F-8A3A-BED5-D3BF6BD1D768}"/>
                  </a:ext>
                </a:extLst>
              </p:cNvPr>
              <p:cNvSpPr>
                <a:spLocks noChangeAspect="1"/>
              </p:cNvSpPr>
              <p:nvPr/>
            </p:nvSpPr>
            <p:spPr>
              <a:xfrm>
                <a:off x="5747556" y="27545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CAEC11A3-A387-1DD3-B9F5-3320934F9B1D}"/>
                  </a:ext>
                </a:extLst>
              </p:cNvPr>
              <p:cNvSpPr>
                <a:spLocks noChangeAspect="1"/>
              </p:cNvSpPr>
              <p:nvPr/>
            </p:nvSpPr>
            <p:spPr>
              <a:xfrm>
                <a:off x="6425736" y="27697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5DC6143-2365-2CA5-5120-6DA7EF3E9837}"/>
                  </a:ext>
                </a:extLst>
              </p:cNvPr>
              <p:cNvSpPr>
                <a:spLocks noChangeAspect="1"/>
              </p:cNvSpPr>
              <p:nvPr/>
            </p:nvSpPr>
            <p:spPr>
              <a:xfrm>
                <a:off x="6543846" y="31507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C90FB5D-B249-62D9-D007-48E7B5154639}"/>
                  </a:ext>
                </a:extLst>
              </p:cNvPr>
              <p:cNvSpPr>
                <a:spLocks noChangeAspect="1"/>
              </p:cNvSpPr>
              <p:nvPr/>
            </p:nvSpPr>
            <p:spPr>
              <a:xfrm>
                <a:off x="6471456" y="29526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BBB14D5C-70F5-48B5-1142-83EF0F595C01}"/>
                  </a:ext>
                </a:extLst>
              </p:cNvPr>
              <p:cNvSpPr>
                <a:spLocks noChangeAspect="1"/>
              </p:cNvSpPr>
              <p:nvPr/>
            </p:nvSpPr>
            <p:spPr>
              <a:xfrm>
                <a:off x="6189516" y="28878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BBEF435A-0BF2-3056-459D-7E0A93AB78D1}"/>
                  </a:ext>
                </a:extLst>
              </p:cNvPr>
              <p:cNvSpPr>
                <a:spLocks noChangeAspect="1"/>
              </p:cNvSpPr>
              <p:nvPr/>
            </p:nvSpPr>
            <p:spPr>
              <a:xfrm>
                <a:off x="6635286" y="30478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3D20C1E1-B20E-0819-7702-69C73D26D277}"/>
                  </a:ext>
                </a:extLst>
              </p:cNvPr>
              <p:cNvSpPr>
                <a:spLocks noChangeAspect="1"/>
              </p:cNvSpPr>
              <p:nvPr/>
            </p:nvSpPr>
            <p:spPr>
              <a:xfrm>
                <a:off x="5793276" y="29259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309E2C2E-3793-4B56-F75B-7CE310BB9040}"/>
                  </a:ext>
                </a:extLst>
              </p:cNvPr>
              <p:cNvSpPr>
                <a:spLocks noChangeAspect="1"/>
              </p:cNvSpPr>
              <p:nvPr/>
            </p:nvSpPr>
            <p:spPr>
              <a:xfrm>
                <a:off x="5602776" y="2849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B8EC55BB-D399-60A4-52B8-C086198B2990}"/>
                  </a:ext>
                </a:extLst>
              </p:cNvPr>
              <p:cNvSpPr>
                <a:spLocks noChangeAspect="1"/>
              </p:cNvSpPr>
              <p:nvPr/>
            </p:nvSpPr>
            <p:spPr>
              <a:xfrm>
                <a:off x="5397036" y="29640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96ADD994-8344-6CB5-2A0E-BF360D02E921}"/>
                  </a:ext>
                </a:extLst>
              </p:cNvPr>
              <p:cNvSpPr>
                <a:spLocks noChangeAspect="1"/>
              </p:cNvSpPr>
              <p:nvPr/>
            </p:nvSpPr>
            <p:spPr>
              <a:xfrm>
                <a:off x="6014256" y="28954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7E6E3D8F-7220-2462-CDB9-AA4A59B6FFC8}"/>
                  </a:ext>
                </a:extLst>
              </p:cNvPr>
              <p:cNvSpPr>
                <a:spLocks noChangeAspect="1"/>
              </p:cNvSpPr>
              <p:nvPr/>
            </p:nvSpPr>
            <p:spPr>
              <a:xfrm>
                <a:off x="6006636" y="26249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524B94CC-D971-EE37-A75F-B2C20B21741E}"/>
                  </a:ext>
                </a:extLst>
              </p:cNvPr>
              <p:cNvSpPr>
                <a:spLocks noChangeAspect="1"/>
              </p:cNvSpPr>
              <p:nvPr/>
            </p:nvSpPr>
            <p:spPr>
              <a:xfrm>
                <a:off x="5842806" y="28383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6B881C29-76BC-16FB-412B-71D2C453B2AF}"/>
                  </a:ext>
                </a:extLst>
              </p:cNvPr>
              <p:cNvSpPr>
                <a:spLocks noChangeAspect="1"/>
              </p:cNvSpPr>
              <p:nvPr/>
            </p:nvSpPr>
            <p:spPr>
              <a:xfrm>
                <a:off x="5225586" y="25183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BF028F09-018A-7AE0-AB89-49673564885C}"/>
                  </a:ext>
                </a:extLst>
              </p:cNvPr>
              <p:cNvSpPr>
                <a:spLocks noChangeAspect="1"/>
              </p:cNvSpPr>
              <p:nvPr/>
            </p:nvSpPr>
            <p:spPr>
              <a:xfrm>
                <a:off x="5903766" y="25335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C408DCD2-8BDC-04B1-4051-5DB02B453F08}"/>
                  </a:ext>
                </a:extLst>
              </p:cNvPr>
              <p:cNvSpPr>
                <a:spLocks noChangeAspect="1"/>
              </p:cNvSpPr>
              <p:nvPr/>
            </p:nvSpPr>
            <p:spPr>
              <a:xfrm>
                <a:off x="5949486" y="27164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9E954440-3A2A-BA8E-3F4C-C6F44DE95858}"/>
                  </a:ext>
                </a:extLst>
              </p:cNvPr>
              <p:cNvSpPr>
                <a:spLocks noChangeAspect="1"/>
              </p:cNvSpPr>
              <p:nvPr/>
            </p:nvSpPr>
            <p:spPr>
              <a:xfrm>
                <a:off x="5618016" y="24878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D5B6DC67-42BF-3D5A-4BA2-FBF813FF8EB6}"/>
                  </a:ext>
                </a:extLst>
              </p:cNvPr>
              <p:cNvSpPr>
                <a:spLocks noChangeAspect="1"/>
              </p:cNvSpPr>
              <p:nvPr/>
            </p:nvSpPr>
            <p:spPr>
              <a:xfrm>
                <a:off x="5667546" y="26516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08CD4F8F-0B9C-EB22-3AC0-89D4E6AEE334}"/>
                  </a:ext>
                </a:extLst>
              </p:cNvPr>
              <p:cNvSpPr>
                <a:spLocks noChangeAspect="1"/>
              </p:cNvSpPr>
              <p:nvPr/>
            </p:nvSpPr>
            <p:spPr>
              <a:xfrm>
                <a:off x="5271306" y="26897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FEB6FB4A-6A47-8D27-50A8-3E8E8E909F9D}"/>
                  </a:ext>
                </a:extLst>
              </p:cNvPr>
              <p:cNvSpPr>
                <a:spLocks noChangeAspect="1"/>
              </p:cNvSpPr>
              <p:nvPr/>
            </p:nvSpPr>
            <p:spPr>
              <a:xfrm>
                <a:off x="5492286" y="26592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E63EABED-B330-5FBF-4743-51ADE08859A8}"/>
                  </a:ext>
                </a:extLst>
              </p:cNvPr>
              <p:cNvSpPr>
                <a:spLocks noChangeAspect="1"/>
              </p:cNvSpPr>
              <p:nvPr/>
            </p:nvSpPr>
            <p:spPr>
              <a:xfrm>
                <a:off x="5484666" y="23887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7B7CA090-F6AE-3DF3-7896-EF89850946B1}"/>
                  </a:ext>
                </a:extLst>
              </p:cNvPr>
              <p:cNvSpPr>
                <a:spLocks noChangeAspect="1"/>
              </p:cNvSpPr>
              <p:nvPr/>
            </p:nvSpPr>
            <p:spPr>
              <a:xfrm>
                <a:off x="5709456" y="23735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41DEFB7F-DEA0-4014-B2C6-D96B38BDCA1F}"/>
                  </a:ext>
                </a:extLst>
              </p:cNvPr>
              <p:cNvSpPr>
                <a:spLocks noChangeAspect="1"/>
              </p:cNvSpPr>
              <p:nvPr/>
            </p:nvSpPr>
            <p:spPr>
              <a:xfrm>
                <a:off x="5797086" y="184393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711544D5-F85D-6F59-038E-1DDEBC42B99D}"/>
                  </a:ext>
                </a:extLst>
              </p:cNvPr>
              <p:cNvSpPr>
                <a:spLocks noChangeAspect="1"/>
              </p:cNvSpPr>
              <p:nvPr/>
            </p:nvSpPr>
            <p:spPr>
              <a:xfrm>
                <a:off x="5618016" y="20420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22B25019-0FF1-E27A-AA67-8F3BCFA4CA80}"/>
                  </a:ext>
                </a:extLst>
              </p:cNvPr>
              <p:cNvSpPr>
                <a:spLocks noChangeAspect="1"/>
              </p:cNvSpPr>
              <p:nvPr/>
            </p:nvSpPr>
            <p:spPr>
              <a:xfrm>
                <a:off x="6273336" y="22858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9A60562A-546D-A7F9-5E3E-70DE94E9C5EF}"/>
                  </a:ext>
                </a:extLst>
              </p:cNvPr>
              <p:cNvSpPr>
                <a:spLocks noChangeAspect="1"/>
              </p:cNvSpPr>
              <p:nvPr/>
            </p:nvSpPr>
            <p:spPr>
              <a:xfrm>
                <a:off x="6597186" y="23354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6B295A5A-6DBE-E53C-4097-5C7C16C7FC91}"/>
                  </a:ext>
                </a:extLst>
              </p:cNvPr>
              <p:cNvSpPr>
                <a:spLocks noChangeAspect="1"/>
              </p:cNvSpPr>
              <p:nvPr/>
            </p:nvSpPr>
            <p:spPr>
              <a:xfrm>
                <a:off x="6018066" y="2087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D15373C0-A577-93BE-7AB8-4D4DA687FF42}"/>
                  </a:ext>
                </a:extLst>
              </p:cNvPr>
              <p:cNvSpPr>
                <a:spLocks noChangeAspect="1"/>
              </p:cNvSpPr>
              <p:nvPr/>
            </p:nvSpPr>
            <p:spPr>
              <a:xfrm>
                <a:off x="6319056" y="2468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0BE3C813-7044-A55F-0D88-E86A71D532CA}"/>
                  </a:ext>
                </a:extLst>
              </p:cNvPr>
              <p:cNvSpPr>
                <a:spLocks noChangeAspect="1"/>
              </p:cNvSpPr>
              <p:nvPr/>
            </p:nvSpPr>
            <p:spPr>
              <a:xfrm>
                <a:off x="6242856" y="19468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CFD9847B-6731-5159-C02D-9A2DBAF1DBEE}"/>
                  </a:ext>
                </a:extLst>
              </p:cNvPr>
              <p:cNvSpPr>
                <a:spLocks noChangeAspect="1"/>
              </p:cNvSpPr>
              <p:nvPr/>
            </p:nvSpPr>
            <p:spPr>
              <a:xfrm>
                <a:off x="6052356" y="18706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EA1D7608-00EE-7F09-86E5-F4B99B914A29}"/>
                  </a:ext>
                </a:extLst>
              </p:cNvPr>
              <p:cNvSpPr>
                <a:spLocks noChangeAspect="1"/>
              </p:cNvSpPr>
              <p:nvPr/>
            </p:nvSpPr>
            <p:spPr>
              <a:xfrm>
                <a:off x="5644686" y="22058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BBEF470A-B94F-7F9C-7F63-80808A90B4F3}"/>
                  </a:ext>
                </a:extLst>
              </p:cNvPr>
              <p:cNvSpPr>
                <a:spLocks noChangeAspect="1"/>
              </p:cNvSpPr>
              <p:nvPr/>
            </p:nvSpPr>
            <p:spPr>
              <a:xfrm>
                <a:off x="6037116" y="24040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301B9D34-A4E8-60DE-AD04-7D58FEFFB8E7}"/>
                  </a:ext>
                </a:extLst>
              </p:cNvPr>
              <p:cNvSpPr>
                <a:spLocks noChangeAspect="1"/>
              </p:cNvSpPr>
              <p:nvPr/>
            </p:nvSpPr>
            <p:spPr>
              <a:xfrm>
                <a:off x="5846616" y="19849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1624160B-B851-4887-D54D-B6AACCD9AE84}"/>
                  </a:ext>
                </a:extLst>
              </p:cNvPr>
              <p:cNvSpPr>
                <a:spLocks noChangeAspect="1"/>
              </p:cNvSpPr>
              <p:nvPr/>
            </p:nvSpPr>
            <p:spPr>
              <a:xfrm>
                <a:off x="6139986" y="21296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454B6463-3273-EFEA-D609-0A9948801C57}"/>
                  </a:ext>
                </a:extLst>
              </p:cNvPr>
              <p:cNvSpPr>
                <a:spLocks noChangeAspect="1"/>
              </p:cNvSpPr>
              <p:nvPr/>
            </p:nvSpPr>
            <p:spPr>
              <a:xfrm>
                <a:off x="6555276" y="21449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66D6FD77-08B5-EA60-7958-59811D2A6265}"/>
                  </a:ext>
                </a:extLst>
              </p:cNvPr>
              <p:cNvSpPr>
                <a:spLocks noChangeAspect="1"/>
              </p:cNvSpPr>
              <p:nvPr/>
            </p:nvSpPr>
            <p:spPr>
              <a:xfrm>
                <a:off x="6330486" y="21258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9D65B604-3C9E-47DE-6499-5369F5814A70}"/>
                  </a:ext>
                </a:extLst>
              </p:cNvPr>
              <p:cNvSpPr>
                <a:spLocks noChangeAspect="1"/>
              </p:cNvSpPr>
              <p:nvPr/>
            </p:nvSpPr>
            <p:spPr>
              <a:xfrm>
                <a:off x="5774226" y="22325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9D35EE67-7077-0F38-52E3-496FA01805F0}"/>
                  </a:ext>
                </a:extLst>
              </p:cNvPr>
              <p:cNvSpPr>
                <a:spLocks noChangeAspect="1"/>
              </p:cNvSpPr>
              <p:nvPr/>
            </p:nvSpPr>
            <p:spPr>
              <a:xfrm>
                <a:off x="6395256" y="2019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52AE78D3-EB0A-F150-67FA-463A7C3A9597}"/>
                  </a:ext>
                </a:extLst>
              </p:cNvPr>
              <p:cNvSpPr>
                <a:spLocks noChangeAspect="1"/>
              </p:cNvSpPr>
              <p:nvPr/>
            </p:nvSpPr>
            <p:spPr>
              <a:xfrm>
                <a:off x="6353346" y="18286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96743AB4-6F9A-65EB-1914-70F7933D4699}"/>
                  </a:ext>
                </a:extLst>
              </p:cNvPr>
              <p:cNvSpPr>
                <a:spLocks noChangeAspect="1"/>
              </p:cNvSpPr>
              <p:nvPr/>
            </p:nvSpPr>
            <p:spPr>
              <a:xfrm>
                <a:off x="6879126" y="25259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2F0995F3-6514-4E7A-586A-6B1A836971F1}"/>
                  </a:ext>
                </a:extLst>
              </p:cNvPr>
              <p:cNvSpPr>
                <a:spLocks noChangeAspect="1"/>
              </p:cNvSpPr>
              <p:nvPr/>
            </p:nvSpPr>
            <p:spPr>
              <a:xfrm>
                <a:off x="6787686" y="21944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E45B64F6-B842-A6DE-9E57-11DCA0BBC267}"/>
                  </a:ext>
                </a:extLst>
              </p:cNvPr>
              <p:cNvSpPr>
                <a:spLocks noChangeAspect="1"/>
              </p:cNvSpPr>
              <p:nvPr/>
            </p:nvSpPr>
            <p:spPr>
              <a:xfrm>
                <a:off x="6814356" y="23582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41E17CB2-B568-64B7-5F28-B7701D57E4D1}"/>
                  </a:ext>
                </a:extLst>
              </p:cNvPr>
              <p:cNvSpPr>
                <a:spLocks noChangeAspect="1"/>
              </p:cNvSpPr>
              <p:nvPr/>
            </p:nvSpPr>
            <p:spPr>
              <a:xfrm>
                <a:off x="6185706" y="26897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84A2FFD4-5824-08DE-FF94-AB43DCFE0786}"/>
                  </a:ext>
                </a:extLst>
              </p:cNvPr>
              <p:cNvSpPr>
                <a:spLocks noChangeAspect="1"/>
              </p:cNvSpPr>
              <p:nvPr/>
            </p:nvSpPr>
            <p:spPr>
              <a:xfrm>
                <a:off x="6841026" y="29335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2063D0F2-D0CB-6382-FC15-88B42E9394C3}"/>
                  </a:ext>
                </a:extLst>
              </p:cNvPr>
              <p:cNvSpPr>
                <a:spLocks noChangeAspect="1"/>
              </p:cNvSpPr>
              <p:nvPr/>
            </p:nvSpPr>
            <p:spPr>
              <a:xfrm>
                <a:off x="6585756" y="27354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03BCEF58-6E8F-6A70-9F57-58C7453D4035}"/>
                  </a:ext>
                </a:extLst>
              </p:cNvPr>
              <p:cNvSpPr>
                <a:spLocks noChangeAspect="1"/>
              </p:cNvSpPr>
              <p:nvPr/>
            </p:nvSpPr>
            <p:spPr>
              <a:xfrm>
                <a:off x="6886746" y="31164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AEE17606-464B-5202-9CF6-13971A3269BC}"/>
                  </a:ext>
                </a:extLst>
              </p:cNvPr>
              <p:cNvSpPr>
                <a:spLocks noChangeAspect="1"/>
              </p:cNvSpPr>
              <p:nvPr/>
            </p:nvSpPr>
            <p:spPr>
              <a:xfrm>
                <a:off x="6810546" y="25945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BBADDA4C-A206-F312-14D9-148A54F02DB2}"/>
                  </a:ext>
                </a:extLst>
              </p:cNvPr>
              <p:cNvSpPr>
                <a:spLocks noChangeAspect="1"/>
              </p:cNvSpPr>
              <p:nvPr/>
            </p:nvSpPr>
            <p:spPr>
              <a:xfrm>
                <a:off x="6620046" y="25183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2B96BECF-503C-C96D-21ED-AF85A251F381}"/>
                  </a:ext>
                </a:extLst>
              </p:cNvPr>
              <p:cNvSpPr>
                <a:spLocks noChangeAspect="1"/>
              </p:cNvSpPr>
              <p:nvPr/>
            </p:nvSpPr>
            <p:spPr>
              <a:xfrm>
                <a:off x="6414306" y="26326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73D90FFB-A675-5624-54B2-85E855E2A207}"/>
                  </a:ext>
                </a:extLst>
              </p:cNvPr>
              <p:cNvSpPr>
                <a:spLocks noChangeAspect="1"/>
              </p:cNvSpPr>
              <p:nvPr/>
            </p:nvSpPr>
            <p:spPr>
              <a:xfrm>
                <a:off x="6761016" y="32879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89330054-85F2-2098-5E85-E836FCFE99B0}"/>
                  </a:ext>
                </a:extLst>
              </p:cNvPr>
              <p:cNvSpPr>
                <a:spLocks noChangeAspect="1"/>
              </p:cNvSpPr>
              <p:nvPr/>
            </p:nvSpPr>
            <p:spPr>
              <a:xfrm>
                <a:off x="6707676" y="27773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38A68FCE-9B22-F638-5FC6-EDA1CF20882F}"/>
                  </a:ext>
                </a:extLst>
              </p:cNvPr>
              <p:cNvSpPr>
                <a:spLocks noChangeAspect="1"/>
              </p:cNvSpPr>
              <p:nvPr/>
            </p:nvSpPr>
            <p:spPr>
              <a:xfrm>
                <a:off x="6898176" y="27735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EC43DF7C-1B27-AFB3-41C4-4DD20CB84A9C}"/>
                  </a:ext>
                </a:extLst>
              </p:cNvPr>
              <p:cNvSpPr>
                <a:spLocks noChangeAspect="1"/>
              </p:cNvSpPr>
              <p:nvPr/>
            </p:nvSpPr>
            <p:spPr>
              <a:xfrm>
                <a:off x="6341916" y="28802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B7759F39-A989-4764-7C35-DA4ED9B17447}"/>
                  </a:ext>
                </a:extLst>
              </p:cNvPr>
              <p:cNvSpPr>
                <a:spLocks noChangeAspect="1"/>
              </p:cNvSpPr>
              <p:nvPr/>
            </p:nvSpPr>
            <p:spPr>
              <a:xfrm>
                <a:off x="5850426" y="16115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BA69F9E6-4DD3-9EF4-C313-3F21D6882FDF}"/>
                  </a:ext>
                </a:extLst>
              </p:cNvPr>
              <p:cNvSpPr>
                <a:spLocks noChangeAspect="1"/>
              </p:cNvSpPr>
              <p:nvPr/>
            </p:nvSpPr>
            <p:spPr>
              <a:xfrm>
                <a:off x="6002826" y="17639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35411863-17FF-96D1-98B4-BA3520D1D34B}"/>
                  </a:ext>
                </a:extLst>
              </p:cNvPr>
              <p:cNvSpPr>
                <a:spLocks noChangeAspect="1"/>
              </p:cNvSpPr>
              <p:nvPr/>
            </p:nvSpPr>
            <p:spPr>
              <a:xfrm>
                <a:off x="6048546" y="18782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BD60B590-D1E9-0A61-08B3-FD08D26118B5}"/>
                  </a:ext>
                </a:extLst>
              </p:cNvPr>
              <p:cNvSpPr>
                <a:spLocks noChangeAspect="1"/>
              </p:cNvSpPr>
              <p:nvPr/>
            </p:nvSpPr>
            <p:spPr>
              <a:xfrm>
                <a:off x="5766606" y="17220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F62F48D7-638B-1280-1E38-DF1045E8CF2E}"/>
                  </a:ext>
                </a:extLst>
              </p:cNvPr>
              <p:cNvSpPr>
                <a:spLocks noChangeAspect="1"/>
              </p:cNvSpPr>
              <p:nvPr/>
            </p:nvSpPr>
            <p:spPr>
              <a:xfrm>
                <a:off x="5488476" y="18553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07EC697C-21A5-CD5F-D7FB-3C233E71D704}"/>
                  </a:ext>
                </a:extLst>
              </p:cNvPr>
              <p:cNvSpPr>
                <a:spLocks noChangeAspect="1"/>
              </p:cNvSpPr>
              <p:nvPr/>
            </p:nvSpPr>
            <p:spPr>
              <a:xfrm>
                <a:off x="6791496" y="38556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14C53D2D-95D4-AB73-7787-18860AB4FFCB}"/>
                  </a:ext>
                </a:extLst>
              </p:cNvPr>
              <p:cNvSpPr>
                <a:spLocks noChangeAspect="1"/>
              </p:cNvSpPr>
              <p:nvPr/>
            </p:nvSpPr>
            <p:spPr>
              <a:xfrm>
                <a:off x="6612426" y="405373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E5879851-CBA9-3DCF-231E-582AD743712D}"/>
                  </a:ext>
                </a:extLst>
              </p:cNvPr>
              <p:cNvSpPr>
                <a:spLocks noChangeAspect="1"/>
              </p:cNvSpPr>
              <p:nvPr/>
            </p:nvSpPr>
            <p:spPr>
              <a:xfrm>
                <a:off x="6639096" y="42175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87E6A1F-64ED-DD5C-E4B0-0A31153E12AB}"/>
                  </a:ext>
                </a:extLst>
              </p:cNvPr>
              <p:cNvSpPr>
                <a:spLocks noChangeAspect="1"/>
              </p:cNvSpPr>
              <p:nvPr/>
            </p:nvSpPr>
            <p:spPr>
              <a:xfrm>
                <a:off x="5438946" y="45604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B8F02F6C-9862-6AE3-517F-9596CBBC0153}"/>
                  </a:ext>
                </a:extLst>
              </p:cNvPr>
              <p:cNvSpPr>
                <a:spLocks noChangeAspect="1"/>
              </p:cNvSpPr>
              <p:nvPr/>
            </p:nvSpPr>
            <p:spPr>
              <a:xfrm>
                <a:off x="6235236" y="39965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0BD2FA49-34A0-8CB1-8C46-45DAFBC145E0}"/>
                  </a:ext>
                </a:extLst>
              </p:cNvPr>
              <p:cNvSpPr>
                <a:spLocks noChangeAspect="1"/>
              </p:cNvSpPr>
              <p:nvPr/>
            </p:nvSpPr>
            <p:spPr>
              <a:xfrm>
                <a:off x="5896146" y="45261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682E1071-FAD9-86E8-A094-6C2D473C2334}"/>
                  </a:ext>
                </a:extLst>
              </p:cNvPr>
              <p:cNvSpPr>
                <a:spLocks noChangeAspect="1"/>
              </p:cNvSpPr>
              <p:nvPr/>
            </p:nvSpPr>
            <p:spPr>
              <a:xfrm>
                <a:off x="6844836" y="36232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C498B47B-8ECC-3C93-5A4A-58215EBCA969}"/>
                  </a:ext>
                </a:extLst>
              </p:cNvPr>
              <p:cNvSpPr>
                <a:spLocks noChangeAspect="1"/>
              </p:cNvSpPr>
              <p:nvPr/>
            </p:nvSpPr>
            <p:spPr>
              <a:xfrm>
                <a:off x="6258096" y="41794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B21C4D9F-B9DF-3DF6-E577-5077DDE0AD93}"/>
                  </a:ext>
                </a:extLst>
              </p:cNvPr>
              <p:cNvSpPr>
                <a:spLocks noChangeAspect="1"/>
              </p:cNvSpPr>
              <p:nvPr/>
            </p:nvSpPr>
            <p:spPr>
              <a:xfrm>
                <a:off x="6021876" y="42975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4A855C5-EF5A-4F16-B0C2-DB7FB1A40567}"/>
                  </a:ext>
                </a:extLst>
              </p:cNvPr>
              <p:cNvSpPr>
                <a:spLocks noChangeAspect="1"/>
              </p:cNvSpPr>
              <p:nvPr/>
            </p:nvSpPr>
            <p:spPr>
              <a:xfrm>
                <a:off x="5846616" y="4305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2735C8F3-F8E6-1F7C-9BA0-3BB401C01E68}"/>
                  </a:ext>
                </a:extLst>
              </p:cNvPr>
              <p:cNvSpPr>
                <a:spLocks noChangeAspect="1"/>
              </p:cNvSpPr>
              <p:nvPr/>
            </p:nvSpPr>
            <p:spPr>
              <a:xfrm>
                <a:off x="6761016" y="37336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ADCB476F-15B7-98AA-4FC6-0A924DFD5947}"/>
                  </a:ext>
                </a:extLst>
              </p:cNvPr>
              <p:cNvSpPr>
                <a:spLocks noChangeAspect="1"/>
              </p:cNvSpPr>
              <p:nvPr/>
            </p:nvSpPr>
            <p:spPr>
              <a:xfrm>
                <a:off x="6482886" y="38670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23796691-6036-0F8D-5ACA-6D05E2252429}"/>
                  </a:ext>
                </a:extLst>
              </p:cNvPr>
              <p:cNvSpPr>
                <a:spLocks noChangeAspect="1"/>
              </p:cNvSpPr>
              <p:nvPr/>
            </p:nvSpPr>
            <p:spPr>
              <a:xfrm>
                <a:off x="6719106" y="3543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20C1402D-CC29-EF7E-6E8A-4983D545FE42}"/>
                  </a:ext>
                </a:extLst>
              </p:cNvPr>
              <p:cNvSpPr>
                <a:spLocks noChangeAspect="1"/>
              </p:cNvSpPr>
              <p:nvPr/>
            </p:nvSpPr>
            <p:spPr>
              <a:xfrm>
                <a:off x="6494316" y="35241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E17766A4-C4E9-06F7-B778-8D7D8B2650A8}"/>
                  </a:ext>
                </a:extLst>
              </p:cNvPr>
              <p:cNvSpPr>
                <a:spLocks noChangeAspect="1"/>
              </p:cNvSpPr>
              <p:nvPr/>
            </p:nvSpPr>
            <p:spPr>
              <a:xfrm>
                <a:off x="6844836" y="34403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523FD87F-16AB-832C-8BDF-3FBBC9C07D19}"/>
                  </a:ext>
                </a:extLst>
              </p:cNvPr>
              <p:cNvSpPr>
                <a:spLocks noChangeAspect="1"/>
              </p:cNvSpPr>
              <p:nvPr/>
            </p:nvSpPr>
            <p:spPr>
              <a:xfrm>
                <a:off x="4017816" y="33907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9B44509F-7DEB-E9C1-44A5-48A1C4BADDD9}"/>
                  </a:ext>
                </a:extLst>
              </p:cNvPr>
              <p:cNvSpPr>
                <a:spLocks noChangeAspect="1"/>
              </p:cNvSpPr>
              <p:nvPr/>
            </p:nvSpPr>
            <p:spPr>
              <a:xfrm>
                <a:off x="4330236" y="35889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19033E89-4F7E-08B8-391D-442946BA714F}"/>
                  </a:ext>
                </a:extLst>
              </p:cNvPr>
              <p:cNvSpPr>
                <a:spLocks noChangeAspect="1"/>
              </p:cNvSpPr>
              <p:nvPr/>
            </p:nvSpPr>
            <p:spPr>
              <a:xfrm>
                <a:off x="4105446" y="35698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9D9D80D-7D10-3EAA-83D1-BC09B3285866}"/>
                  </a:ext>
                </a:extLst>
              </p:cNvPr>
              <p:cNvSpPr>
                <a:spLocks noChangeAspect="1"/>
              </p:cNvSpPr>
              <p:nvPr/>
            </p:nvSpPr>
            <p:spPr>
              <a:xfrm>
                <a:off x="4170216" y="34631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715A4CEF-489D-BB1D-E4D2-B5234BA3A1BF}"/>
                  </a:ext>
                </a:extLst>
              </p:cNvPr>
              <p:cNvSpPr>
                <a:spLocks noChangeAspect="1"/>
              </p:cNvSpPr>
              <p:nvPr/>
            </p:nvSpPr>
            <p:spPr>
              <a:xfrm>
                <a:off x="4128306" y="32726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96B8118B-BA00-8F25-5DB0-5C734656582E}"/>
                  </a:ext>
                </a:extLst>
              </p:cNvPr>
              <p:cNvSpPr>
                <a:spLocks noChangeAspect="1"/>
              </p:cNvSpPr>
              <p:nvPr/>
            </p:nvSpPr>
            <p:spPr>
              <a:xfrm>
                <a:off x="4234986" y="31507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FB3D7A7-6F86-1335-1E5C-2278E20F669C}"/>
                  </a:ext>
                </a:extLst>
              </p:cNvPr>
              <p:cNvSpPr>
                <a:spLocks noChangeAspect="1"/>
              </p:cNvSpPr>
              <p:nvPr/>
            </p:nvSpPr>
            <p:spPr>
              <a:xfrm>
                <a:off x="4067346" y="30859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A52B9133-75B4-2064-72F9-017D0ED47AA3}"/>
                  </a:ext>
                </a:extLst>
              </p:cNvPr>
              <p:cNvSpPr>
                <a:spLocks noChangeAspect="1"/>
              </p:cNvSpPr>
              <p:nvPr/>
            </p:nvSpPr>
            <p:spPr>
              <a:xfrm>
                <a:off x="4330236" y="33145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0" name="TextBox 259">
              <a:extLst>
                <a:ext uri="{FF2B5EF4-FFF2-40B4-BE49-F238E27FC236}">
                  <a16:creationId xmlns:a16="http://schemas.microsoft.com/office/drawing/2014/main" id="{FA9C8372-3389-1862-EC72-6A6FA2D187F7}"/>
                </a:ext>
              </a:extLst>
            </p:cNvPr>
            <p:cNvSpPr txBox="1"/>
            <p:nvPr/>
          </p:nvSpPr>
          <p:spPr>
            <a:xfrm>
              <a:off x="-279730" y="822007"/>
              <a:ext cx="2573033" cy="929847"/>
            </a:xfrm>
            <a:prstGeom prst="rect">
              <a:avLst/>
            </a:prstGeom>
            <a:noFill/>
          </p:spPr>
          <p:txBody>
            <a:bodyPr wrap="none" rtlCol="0">
              <a:spAutoFit/>
            </a:bodyPr>
            <a:lstStyle/>
            <a:p>
              <a:r>
                <a:rPr lang="en-US" sz="1400" dirty="0"/>
                <a:t>Intragranular</a:t>
              </a:r>
            </a:p>
            <a:p>
              <a:r>
                <a:rPr lang="en-US" sz="1400" dirty="0"/>
                <a:t>Gas Generation</a:t>
              </a:r>
            </a:p>
          </p:txBody>
        </p:sp>
        <p:sp>
          <p:nvSpPr>
            <p:cNvPr id="261" name="TextBox 260">
              <a:extLst>
                <a:ext uri="{FF2B5EF4-FFF2-40B4-BE49-F238E27FC236}">
                  <a16:creationId xmlns:a16="http://schemas.microsoft.com/office/drawing/2014/main" id="{5B6AF341-DC03-D856-D399-10B2CFC3422B}"/>
                </a:ext>
              </a:extLst>
            </p:cNvPr>
            <p:cNvSpPr txBox="1"/>
            <p:nvPr/>
          </p:nvSpPr>
          <p:spPr>
            <a:xfrm>
              <a:off x="-611363" y="2448863"/>
              <a:ext cx="1561597" cy="546970"/>
            </a:xfrm>
            <a:prstGeom prst="rect">
              <a:avLst/>
            </a:prstGeom>
            <a:noFill/>
          </p:spPr>
          <p:txBody>
            <a:bodyPr wrap="none" rtlCol="0">
              <a:spAutoFit/>
            </a:bodyPr>
            <a:lstStyle/>
            <a:p>
              <a:r>
                <a:rPr lang="en-US" sz="1400" dirty="0"/>
                <a:t>Diffusion</a:t>
              </a:r>
            </a:p>
          </p:txBody>
        </p:sp>
        <p:sp>
          <p:nvSpPr>
            <p:cNvPr id="262" name="TextBox 261">
              <a:extLst>
                <a:ext uri="{FF2B5EF4-FFF2-40B4-BE49-F238E27FC236}">
                  <a16:creationId xmlns:a16="http://schemas.microsoft.com/office/drawing/2014/main" id="{D7AA4E72-1EC4-689F-743C-BF022D51069A}"/>
                </a:ext>
              </a:extLst>
            </p:cNvPr>
            <p:cNvSpPr txBox="1"/>
            <p:nvPr/>
          </p:nvSpPr>
          <p:spPr>
            <a:xfrm>
              <a:off x="2783103" y="4730335"/>
              <a:ext cx="2005552" cy="929846"/>
            </a:xfrm>
            <a:prstGeom prst="rect">
              <a:avLst/>
            </a:prstGeom>
            <a:noFill/>
          </p:spPr>
          <p:txBody>
            <a:bodyPr wrap="none" rtlCol="0">
              <a:spAutoFit/>
            </a:bodyPr>
            <a:lstStyle/>
            <a:p>
              <a:r>
                <a:rPr lang="en-US" sz="1400" dirty="0"/>
                <a:t>    Trapping/</a:t>
              </a:r>
            </a:p>
            <a:p>
              <a:r>
                <a:rPr lang="en-US" sz="1400" dirty="0"/>
                <a:t>Resolution</a:t>
              </a:r>
            </a:p>
          </p:txBody>
        </p:sp>
        <p:sp>
          <p:nvSpPr>
            <p:cNvPr id="263" name="TextBox 262">
              <a:extLst>
                <a:ext uri="{FF2B5EF4-FFF2-40B4-BE49-F238E27FC236}">
                  <a16:creationId xmlns:a16="http://schemas.microsoft.com/office/drawing/2014/main" id="{12BFB8B0-9A7A-4E69-C8C1-101305542EFB}"/>
                </a:ext>
              </a:extLst>
            </p:cNvPr>
            <p:cNvSpPr txBox="1"/>
            <p:nvPr/>
          </p:nvSpPr>
          <p:spPr>
            <a:xfrm>
              <a:off x="-1126106" y="4163649"/>
              <a:ext cx="2299495" cy="1914668"/>
            </a:xfrm>
            <a:prstGeom prst="rect">
              <a:avLst/>
            </a:prstGeom>
            <a:noFill/>
          </p:spPr>
          <p:txBody>
            <a:bodyPr wrap="square" rtlCol="0">
              <a:spAutoFit/>
            </a:bodyPr>
            <a:lstStyle/>
            <a:p>
              <a:r>
                <a:rPr lang="en-US" sz="1400" dirty="0"/>
                <a:t>Dislocations/ Bubbles pinned at dislocations</a:t>
              </a:r>
            </a:p>
          </p:txBody>
        </p:sp>
        <p:sp>
          <p:nvSpPr>
            <p:cNvPr id="264" name="TextBox 263">
              <a:extLst>
                <a:ext uri="{FF2B5EF4-FFF2-40B4-BE49-F238E27FC236}">
                  <a16:creationId xmlns:a16="http://schemas.microsoft.com/office/drawing/2014/main" id="{BD706866-A5B8-7ABB-446F-A7BD560B0E1E}"/>
                </a:ext>
              </a:extLst>
            </p:cNvPr>
            <p:cNvSpPr txBox="1"/>
            <p:nvPr/>
          </p:nvSpPr>
          <p:spPr>
            <a:xfrm>
              <a:off x="2543237" y="978449"/>
              <a:ext cx="2236876" cy="929847"/>
            </a:xfrm>
            <a:prstGeom prst="rect">
              <a:avLst/>
            </a:prstGeom>
            <a:noFill/>
          </p:spPr>
          <p:txBody>
            <a:bodyPr wrap="none" rtlCol="0">
              <a:spAutoFit/>
            </a:bodyPr>
            <a:lstStyle/>
            <a:p>
              <a:r>
                <a:rPr lang="en-US" sz="1400" dirty="0"/>
                <a:t>Intragranular </a:t>
              </a:r>
            </a:p>
            <a:p>
              <a:r>
                <a:rPr lang="en-US" sz="1400" dirty="0"/>
                <a:t>         bubbles</a:t>
              </a:r>
            </a:p>
          </p:txBody>
        </p:sp>
        <p:grpSp>
          <p:nvGrpSpPr>
            <p:cNvPr id="265" name="Group 264">
              <a:extLst>
                <a:ext uri="{FF2B5EF4-FFF2-40B4-BE49-F238E27FC236}">
                  <a16:creationId xmlns:a16="http://schemas.microsoft.com/office/drawing/2014/main" id="{AF702F3A-15F2-145A-51F9-80E3A2296920}"/>
                </a:ext>
              </a:extLst>
            </p:cNvPr>
            <p:cNvGrpSpPr/>
            <p:nvPr/>
          </p:nvGrpSpPr>
          <p:grpSpPr>
            <a:xfrm rot="1411731">
              <a:off x="2215629" y="3941342"/>
              <a:ext cx="640080" cy="640080"/>
              <a:chOff x="3234153" y="5829330"/>
              <a:chExt cx="640080" cy="640080"/>
            </a:xfrm>
          </p:grpSpPr>
          <p:sp>
            <p:nvSpPr>
              <p:cNvPr id="287" name="Oval 286">
                <a:extLst>
                  <a:ext uri="{FF2B5EF4-FFF2-40B4-BE49-F238E27FC236}">
                    <a16:creationId xmlns:a16="http://schemas.microsoft.com/office/drawing/2014/main" id="{9A896A64-DC5B-F059-3FCD-74844E41C447}"/>
                  </a:ext>
                </a:extLst>
              </p:cNvPr>
              <p:cNvSpPr>
                <a:spLocks noChangeAspect="1"/>
              </p:cNvSpPr>
              <p:nvPr/>
            </p:nvSpPr>
            <p:spPr>
              <a:xfrm>
                <a:off x="3234153" y="5829330"/>
                <a:ext cx="640080" cy="640080"/>
              </a:xfrm>
              <a:prstGeom prst="ellipse">
                <a:avLst/>
              </a:prstGeom>
              <a:solidFill>
                <a:srgbClr val="06509D"/>
              </a:solidFill>
              <a:ln w="12700">
                <a:solidFill>
                  <a:srgbClr val="065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Oval 287">
                <a:extLst>
                  <a:ext uri="{FF2B5EF4-FFF2-40B4-BE49-F238E27FC236}">
                    <a16:creationId xmlns:a16="http://schemas.microsoft.com/office/drawing/2014/main" id="{F8F4D829-3A15-83D7-A5EF-7ED3BB14CEE1}"/>
                  </a:ext>
                </a:extLst>
              </p:cNvPr>
              <p:cNvSpPr>
                <a:spLocks noChangeAspect="1"/>
              </p:cNvSpPr>
              <p:nvPr/>
            </p:nvSpPr>
            <p:spPr>
              <a:xfrm>
                <a:off x="3279873" y="5875050"/>
                <a:ext cx="548640" cy="548640"/>
              </a:xfrm>
              <a:prstGeom prst="ellipse">
                <a:avLst/>
              </a:prstGeom>
              <a:solidFill>
                <a:srgbClr val="BFBFBF"/>
              </a:solidFill>
              <a:ln>
                <a:solidFill>
                  <a:srgbClr val="065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6" name="Oval 265">
              <a:extLst>
                <a:ext uri="{FF2B5EF4-FFF2-40B4-BE49-F238E27FC236}">
                  <a16:creationId xmlns:a16="http://schemas.microsoft.com/office/drawing/2014/main" id="{C714C791-0696-AE5C-34E8-40180DFBFFBA}"/>
                </a:ext>
              </a:extLst>
            </p:cNvPr>
            <p:cNvSpPr/>
            <p:nvPr/>
          </p:nvSpPr>
          <p:spPr>
            <a:xfrm>
              <a:off x="2236526" y="2272145"/>
              <a:ext cx="457200" cy="457200"/>
            </a:xfrm>
            <a:prstGeom prst="ellipse">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E67C2027-BCF4-E5C8-0197-5103D41F72CB}"/>
                </a:ext>
              </a:extLst>
            </p:cNvPr>
            <p:cNvSpPr/>
            <p:nvPr/>
          </p:nvSpPr>
          <p:spPr>
            <a:xfrm>
              <a:off x="3206708" y="3337351"/>
              <a:ext cx="457200" cy="457200"/>
            </a:xfrm>
            <a:prstGeom prst="ellipse">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8" name="Straight Connector 267">
              <a:extLst>
                <a:ext uri="{FF2B5EF4-FFF2-40B4-BE49-F238E27FC236}">
                  <a16:creationId xmlns:a16="http://schemas.microsoft.com/office/drawing/2014/main" id="{097D22B4-5F7E-2177-99AD-C9DA5F47C1B3}"/>
                </a:ext>
              </a:extLst>
            </p:cNvPr>
            <p:cNvCxnSpPr>
              <a:cxnSpLocks/>
            </p:cNvCxnSpPr>
            <p:nvPr/>
          </p:nvCxnSpPr>
          <p:spPr>
            <a:xfrm>
              <a:off x="1029174" y="3324636"/>
              <a:ext cx="899348" cy="1293705"/>
            </a:xfrm>
            <a:prstGeom prst="line">
              <a:avLst/>
            </a:prstGeom>
          </p:spPr>
          <p:style>
            <a:lnRef idx="1">
              <a:schemeClr val="dk1"/>
            </a:lnRef>
            <a:fillRef idx="0">
              <a:schemeClr val="dk1"/>
            </a:fillRef>
            <a:effectRef idx="0">
              <a:schemeClr val="dk1"/>
            </a:effectRef>
            <a:fontRef idx="minor">
              <a:schemeClr val="tx1"/>
            </a:fontRef>
          </p:style>
        </p:cxnSp>
        <p:sp>
          <p:nvSpPr>
            <p:cNvPr id="269" name="Oval 268">
              <a:extLst>
                <a:ext uri="{FF2B5EF4-FFF2-40B4-BE49-F238E27FC236}">
                  <a16:creationId xmlns:a16="http://schemas.microsoft.com/office/drawing/2014/main" id="{F671BFFA-5BEC-27EE-551F-BBAEDF4AE47B}"/>
                </a:ext>
              </a:extLst>
            </p:cNvPr>
            <p:cNvSpPr/>
            <p:nvPr/>
          </p:nvSpPr>
          <p:spPr>
            <a:xfrm>
              <a:off x="1369544" y="3856815"/>
              <a:ext cx="182880" cy="182880"/>
            </a:xfrm>
            <a:prstGeom prst="ellipse">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C9C143F3-F841-A32F-5485-E2221BAA8A25}"/>
                </a:ext>
              </a:extLst>
            </p:cNvPr>
            <p:cNvSpPr/>
            <p:nvPr/>
          </p:nvSpPr>
          <p:spPr>
            <a:xfrm>
              <a:off x="1096555" y="3487844"/>
              <a:ext cx="182880" cy="182880"/>
            </a:xfrm>
            <a:prstGeom prst="ellipse">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3962C00F-D764-9097-8D25-933586992A32}"/>
                </a:ext>
              </a:extLst>
            </p:cNvPr>
            <p:cNvSpPr/>
            <p:nvPr/>
          </p:nvSpPr>
          <p:spPr>
            <a:xfrm>
              <a:off x="2307066" y="4032782"/>
              <a:ext cx="458746" cy="457199"/>
            </a:xfrm>
            <a:prstGeom prst="ellipse">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2" name="Graphic 271" descr="Arrow: Counter-clockwise curve with solid fill">
              <a:extLst>
                <a:ext uri="{FF2B5EF4-FFF2-40B4-BE49-F238E27FC236}">
                  <a16:creationId xmlns:a16="http://schemas.microsoft.com/office/drawing/2014/main" id="{A0305565-6985-1BA2-FC14-FA19FDE6F4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542060">
              <a:off x="643952" y="1827285"/>
              <a:ext cx="914400" cy="914400"/>
            </a:xfrm>
            <a:prstGeom prst="rect">
              <a:avLst/>
            </a:prstGeom>
          </p:spPr>
        </p:pic>
        <p:pic>
          <p:nvPicPr>
            <p:cNvPr id="273" name="Graphic 272" descr="Chevron arrows with solid fill">
              <a:extLst>
                <a:ext uri="{FF2B5EF4-FFF2-40B4-BE49-F238E27FC236}">
                  <a16:creationId xmlns:a16="http://schemas.microsoft.com/office/drawing/2014/main" id="{39436763-0227-292D-8FA0-5FDB7BAAC1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4511" y="2707847"/>
              <a:ext cx="624929" cy="624929"/>
            </a:xfrm>
            <a:prstGeom prst="rect">
              <a:avLst/>
            </a:prstGeom>
          </p:spPr>
        </p:pic>
        <p:cxnSp>
          <p:nvCxnSpPr>
            <p:cNvPr id="274" name="Straight Connector 273">
              <a:extLst>
                <a:ext uri="{FF2B5EF4-FFF2-40B4-BE49-F238E27FC236}">
                  <a16:creationId xmlns:a16="http://schemas.microsoft.com/office/drawing/2014/main" id="{827313C6-4DD5-0718-7544-604FBF11A287}"/>
                </a:ext>
              </a:extLst>
            </p:cNvPr>
            <p:cNvCxnSpPr>
              <a:cxnSpLocks/>
              <a:stCxn id="261" idx="3"/>
            </p:cNvCxnSpPr>
            <p:nvPr/>
          </p:nvCxnSpPr>
          <p:spPr>
            <a:xfrm>
              <a:off x="950234" y="2722349"/>
              <a:ext cx="381425" cy="295066"/>
            </a:xfrm>
            <a:prstGeom prst="line">
              <a:avLst/>
            </a:prstGeom>
            <a:ln w="25400">
              <a:solidFill>
                <a:srgbClr val="06509D"/>
              </a:solidFill>
            </a:ln>
          </p:spPr>
          <p:style>
            <a:lnRef idx="1">
              <a:schemeClr val="accent1"/>
            </a:lnRef>
            <a:fillRef idx="0">
              <a:schemeClr val="accent1"/>
            </a:fillRef>
            <a:effectRef idx="0">
              <a:schemeClr val="accent1"/>
            </a:effectRef>
            <a:fontRef idx="minor">
              <a:schemeClr val="tx1"/>
            </a:fontRef>
          </p:style>
        </p:cxnSp>
        <p:pic>
          <p:nvPicPr>
            <p:cNvPr id="275" name="Graphic 274" descr="Sort with solid fill">
              <a:extLst>
                <a:ext uri="{FF2B5EF4-FFF2-40B4-BE49-F238E27FC236}">
                  <a16:creationId xmlns:a16="http://schemas.microsoft.com/office/drawing/2014/main" id="{96BCF7BA-5BD4-0EDC-F291-E98B8D3191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80890" y="3726438"/>
              <a:ext cx="751031" cy="751031"/>
            </a:xfrm>
            <a:prstGeom prst="rect">
              <a:avLst/>
            </a:prstGeom>
          </p:spPr>
        </p:pic>
        <p:pic>
          <p:nvPicPr>
            <p:cNvPr id="276" name="Graphic 275" descr="Sort with solid fill">
              <a:extLst>
                <a:ext uri="{FF2B5EF4-FFF2-40B4-BE49-F238E27FC236}">
                  <a16:creationId xmlns:a16="http://schemas.microsoft.com/office/drawing/2014/main" id="{CFF446FD-B9B1-4E2F-D2E2-746F1C8A46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108624">
              <a:off x="1474811" y="3484437"/>
              <a:ext cx="532868" cy="532868"/>
            </a:xfrm>
            <a:prstGeom prst="rect">
              <a:avLst/>
            </a:prstGeom>
          </p:spPr>
        </p:pic>
        <p:cxnSp>
          <p:nvCxnSpPr>
            <p:cNvPr id="277" name="Straight Connector 276">
              <a:extLst>
                <a:ext uri="{FF2B5EF4-FFF2-40B4-BE49-F238E27FC236}">
                  <a16:creationId xmlns:a16="http://schemas.microsoft.com/office/drawing/2014/main" id="{7A200190-C39B-3471-BC1E-34DD92482F63}"/>
                </a:ext>
              </a:extLst>
            </p:cNvPr>
            <p:cNvCxnSpPr>
              <a:cxnSpLocks/>
              <a:stCxn id="266" idx="0"/>
              <a:endCxn id="264" idx="1"/>
            </p:cNvCxnSpPr>
            <p:nvPr/>
          </p:nvCxnSpPr>
          <p:spPr>
            <a:xfrm flipV="1">
              <a:off x="2465126" y="1443372"/>
              <a:ext cx="78110" cy="828773"/>
            </a:xfrm>
            <a:prstGeom prst="line">
              <a:avLst/>
            </a:prstGeom>
            <a:ln w="25400">
              <a:solidFill>
                <a:srgbClr val="06509D"/>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86CF2DEA-4FF9-7512-84A7-A5302B68DC03}"/>
                </a:ext>
              </a:extLst>
            </p:cNvPr>
            <p:cNvCxnSpPr>
              <a:cxnSpLocks/>
              <a:stCxn id="263" idx="0"/>
              <a:endCxn id="269" idx="3"/>
            </p:cNvCxnSpPr>
            <p:nvPr/>
          </p:nvCxnSpPr>
          <p:spPr>
            <a:xfrm flipV="1">
              <a:off x="23641" y="4012913"/>
              <a:ext cx="1372685" cy="150736"/>
            </a:xfrm>
            <a:prstGeom prst="line">
              <a:avLst/>
            </a:prstGeom>
            <a:ln w="25400">
              <a:solidFill>
                <a:srgbClr val="06509D"/>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94DEEEEF-D0DB-8720-6ED2-B850C55FE658}"/>
                </a:ext>
              </a:extLst>
            </p:cNvPr>
            <p:cNvCxnSpPr>
              <a:cxnSpLocks/>
              <a:endCxn id="287" idx="4"/>
            </p:cNvCxnSpPr>
            <p:nvPr/>
          </p:nvCxnSpPr>
          <p:spPr>
            <a:xfrm flipV="1">
              <a:off x="2027342" y="4554814"/>
              <a:ext cx="380564" cy="826704"/>
            </a:xfrm>
            <a:prstGeom prst="line">
              <a:avLst/>
            </a:prstGeom>
            <a:ln w="25400">
              <a:solidFill>
                <a:srgbClr val="06509D"/>
              </a:solidFill>
            </a:ln>
          </p:spPr>
          <p:style>
            <a:lnRef idx="1">
              <a:schemeClr val="accent1"/>
            </a:lnRef>
            <a:fillRef idx="0">
              <a:schemeClr val="accent1"/>
            </a:fillRef>
            <a:effectRef idx="0">
              <a:schemeClr val="accent1"/>
            </a:effectRef>
            <a:fontRef idx="minor">
              <a:schemeClr val="tx1"/>
            </a:fontRef>
          </p:style>
        </p:cxnSp>
        <p:sp>
          <p:nvSpPr>
            <p:cNvPr id="280" name="TextBox 279">
              <a:extLst>
                <a:ext uri="{FF2B5EF4-FFF2-40B4-BE49-F238E27FC236}">
                  <a16:creationId xmlns:a16="http://schemas.microsoft.com/office/drawing/2014/main" id="{5EE452F6-6852-CCE9-DADA-A25B0E80BAE1}"/>
                </a:ext>
              </a:extLst>
            </p:cNvPr>
            <p:cNvSpPr txBox="1"/>
            <p:nvPr/>
          </p:nvSpPr>
          <p:spPr>
            <a:xfrm>
              <a:off x="1205457" y="5467835"/>
              <a:ext cx="2681288" cy="546970"/>
            </a:xfrm>
            <a:prstGeom prst="rect">
              <a:avLst/>
            </a:prstGeom>
            <a:noFill/>
          </p:spPr>
          <p:txBody>
            <a:bodyPr wrap="none" rtlCol="0">
              <a:spAutoFit/>
            </a:bodyPr>
            <a:lstStyle/>
            <a:p>
              <a:r>
                <a:rPr lang="en-US" sz="1400" dirty="0"/>
                <a:t>Bubble evolution</a:t>
              </a:r>
            </a:p>
          </p:txBody>
        </p:sp>
        <p:cxnSp>
          <p:nvCxnSpPr>
            <p:cNvPr id="281" name="Straight Connector 280">
              <a:extLst>
                <a:ext uri="{FF2B5EF4-FFF2-40B4-BE49-F238E27FC236}">
                  <a16:creationId xmlns:a16="http://schemas.microsoft.com/office/drawing/2014/main" id="{493C1E7C-D943-3D60-FAB1-88C47E1115D2}"/>
                </a:ext>
              </a:extLst>
            </p:cNvPr>
            <p:cNvCxnSpPr>
              <a:cxnSpLocks/>
              <a:stCxn id="262" idx="0"/>
            </p:cNvCxnSpPr>
            <p:nvPr/>
          </p:nvCxnSpPr>
          <p:spPr>
            <a:xfrm flipH="1" flipV="1">
              <a:off x="3621304" y="4415684"/>
              <a:ext cx="164575" cy="314651"/>
            </a:xfrm>
            <a:prstGeom prst="line">
              <a:avLst/>
            </a:prstGeom>
            <a:ln w="25400">
              <a:solidFill>
                <a:srgbClr val="06509D"/>
              </a:solidFill>
            </a:ln>
          </p:spPr>
          <p:style>
            <a:lnRef idx="1">
              <a:schemeClr val="accent1"/>
            </a:lnRef>
            <a:fillRef idx="0">
              <a:schemeClr val="accent1"/>
            </a:fillRef>
            <a:effectRef idx="0">
              <a:schemeClr val="accent1"/>
            </a:effectRef>
            <a:fontRef idx="minor">
              <a:schemeClr val="tx1"/>
            </a:fontRef>
          </p:style>
        </p:cxnSp>
        <p:grpSp>
          <p:nvGrpSpPr>
            <p:cNvPr id="282" name="Group 281">
              <a:extLst>
                <a:ext uri="{FF2B5EF4-FFF2-40B4-BE49-F238E27FC236}">
                  <a16:creationId xmlns:a16="http://schemas.microsoft.com/office/drawing/2014/main" id="{B43657A1-1470-BCA1-D3A1-397E37091D7B}"/>
                </a:ext>
              </a:extLst>
            </p:cNvPr>
            <p:cNvGrpSpPr/>
            <p:nvPr/>
          </p:nvGrpSpPr>
          <p:grpSpPr>
            <a:xfrm rot="20605729">
              <a:off x="1531193" y="4145175"/>
              <a:ext cx="365760" cy="365760"/>
              <a:chOff x="3234153" y="5829330"/>
              <a:chExt cx="365760" cy="365760"/>
            </a:xfrm>
          </p:grpSpPr>
          <p:sp>
            <p:nvSpPr>
              <p:cNvPr id="285" name="Oval 284">
                <a:extLst>
                  <a:ext uri="{FF2B5EF4-FFF2-40B4-BE49-F238E27FC236}">
                    <a16:creationId xmlns:a16="http://schemas.microsoft.com/office/drawing/2014/main" id="{C8F8D8E6-EE3B-C8AD-E47C-9FCCE5E4EDCA}"/>
                  </a:ext>
                </a:extLst>
              </p:cNvPr>
              <p:cNvSpPr>
                <a:spLocks noChangeAspect="1"/>
              </p:cNvSpPr>
              <p:nvPr/>
            </p:nvSpPr>
            <p:spPr>
              <a:xfrm>
                <a:off x="3234153" y="5829330"/>
                <a:ext cx="365760" cy="365760"/>
              </a:xfrm>
              <a:prstGeom prst="ellipse">
                <a:avLst/>
              </a:prstGeom>
              <a:solidFill>
                <a:srgbClr val="06509D"/>
              </a:solidFill>
              <a:ln>
                <a:solidFill>
                  <a:srgbClr val="065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Oval 285">
                <a:extLst>
                  <a:ext uri="{FF2B5EF4-FFF2-40B4-BE49-F238E27FC236}">
                    <a16:creationId xmlns:a16="http://schemas.microsoft.com/office/drawing/2014/main" id="{6B28B460-407E-CD34-DA22-826BD9F09A30}"/>
                  </a:ext>
                </a:extLst>
              </p:cNvPr>
              <p:cNvSpPr>
                <a:spLocks noChangeAspect="1"/>
              </p:cNvSpPr>
              <p:nvPr/>
            </p:nvSpPr>
            <p:spPr>
              <a:xfrm>
                <a:off x="3279873" y="5875050"/>
                <a:ext cx="274320" cy="274320"/>
              </a:xfrm>
              <a:prstGeom prst="ellipse">
                <a:avLst/>
              </a:prstGeom>
              <a:solidFill>
                <a:srgbClr val="BFBFBF"/>
              </a:solidFill>
              <a:ln>
                <a:solidFill>
                  <a:srgbClr val="065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3" name="Oval 282">
              <a:extLst>
                <a:ext uri="{FF2B5EF4-FFF2-40B4-BE49-F238E27FC236}">
                  <a16:creationId xmlns:a16="http://schemas.microsoft.com/office/drawing/2014/main" id="{895D43FC-3348-FF01-DF5D-C30E3988B52A}"/>
                </a:ext>
              </a:extLst>
            </p:cNvPr>
            <p:cNvSpPr/>
            <p:nvPr/>
          </p:nvSpPr>
          <p:spPr>
            <a:xfrm>
              <a:off x="1622633" y="4236615"/>
              <a:ext cx="182880" cy="182880"/>
            </a:xfrm>
            <a:prstGeom prst="ellipse">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4" name="Straight Connector 283">
              <a:extLst>
                <a:ext uri="{FF2B5EF4-FFF2-40B4-BE49-F238E27FC236}">
                  <a16:creationId xmlns:a16="http://schemas.microsoft.com/office/drawing/2014/main" id="{FBF1BC8E-1217-11F0-E984-F2BC90B40C3A}"/>
                </a:ext>
              </a:extLst>
            </p:cNvPr>
            <p:cNvCxnSpPr>
              <a:cxnSpLocks/>
              <a:endCxn id="285" idx="4"/>
            </p:cNvCxnSpPr>
            <p:nvPr/>
          </p:nvCxnSpPr>
          <p:spPr>
            <a:xfrm flipH="1" flipV="1">
              <a:off x="1766232" y="4503339"/>
              <a:ext cx="269998" cy="881989"/>
            </a:xfrm>
            <a:prstGeom prst="line">
              <a:avLst/>
            </a:prstGeom>
            <a:ln w="25400">
              <a:solidFill>
                <a:srgbClr val="06509D"/>
              </a:solidFill>
            </a:ln>
          </p:spPr>
          <p:style>
            <a:lnRef idx="1">
              <a:schemeClr val="accent1"/>
            </a:lnRef>
            <a:fillRef idx="0">
              <a:schemeClr val="accent1"/>
            </a:fillRef>
            <a:effectRef idx="0">
              <a:schemeClr val="accent1"/>
            </a:effectRef>
            <a:fontRef idx="minor">
              <a:schemeClr val="tx1"/>
            </a:fontRef>
          </p:style>
        </p:cxnSp>
      </p:grpSp>
      <p:grpSp>
        <p:nvGrpSpPr>
          <p:cNvPr id="488" name="Group 487">
            <a:extLst>
              <a:ext uri="{FF2B5EF4-FFF2-40B4-BE49-F238E27FC236}">
                <a16:creationId xmlns:a16="http://schemas.microsoft.com/office/drawing/2014/main" id="{57B25AC5-8751-6B42-33D3-7B4B9FA3CF07}"/>
              </a:ext>
            </a:extLst>
          </p:cNvPr>
          <p:cNvGrpSpPr/>
          <p:nvPr/>
        </p:nvGrpSpPr>
        <p:grpSpPr>
          <a:xfrm>
            <a:off x="6037350" y="845020"/>
            <a:ext cx="2429754" cy="2383953"/>
            <a:chOff x="8229575" y="1180654"/>
            <a:chExt cx="4875944" cy="4784032"/>
          </a:xfrm>
        </p:grpSpPr>
        <p:sp>
          <p:nvSpPr>
            <p:cNvPr id="489" name="Rectangle 488">
              <a:extLst>
                <a:ext uri="{FF2B5EF4-FFF2-40B4-BE49-F238E27FC236}">
                  <a16:creationId xmlns:a16="http://schemas.microsoft.com/office/drawing/2014/main" id="{3AA4F5CD-FD6C-6A06-686F-9DDAFA419770}"/>
                </a:ext>
              </a:extLst>
            </p:cNvPr>
            <p:cNvSpPr/>
            <p:nvPr/>
          </p:nvSpPr>
          <p:spPr>
            <a:xfrm>
              <a:off x="8769938" y="1714904"/>
              <a:ext cx="1821624" cy="3711151"/>
            </a:xfrm>
            <a:prstGeom prst="rect">
              <a:avLst/>
            </a:prstGeom>
            <a:solidFill>
              <a:srgbClr val="BFBFBF"/>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Hexagon 489">
              <a:extLst>
                <a:ext uri="{FF2B5EF4-FFF2-40B4-BE49-F238E27FC236}">
                  <a16:creationId xmlns:a16="http://schemas.microsoft.com/office/drawing/2014/main" id="{9D8E8D58-01D5-5246-639D-237B4254D439}"/>
                </a:ext>
              </a:extLst>
            </p:cNvPr>
            <p:cNvSpPr/>
            <p:nvPr/>
          </p:nvSpPr>
          <p:spPr>
            <a:xfrm>
              <a:off x="9593022" y="2903191"/>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Hexagon 490">
              <a:extLst>
                <a:ext uri="{FF2B5EF4-FFF2-40B4-BE49-F238E27FC236}">
                  <a16:creationId xmlns:a16="http://schemas.microsoft.com/office/drawing/2014/main" id="{F5BCE0EB-CA48-8798-0E4F-0422DA77193C}"/>
                </a:ext>
              </a:extLst>
            </p:cNvPr>
            <p:cNvSpPr/>
            <p:nvPr/>
          </p:nvSpPr>
          <p:spPr>
            <a:xfrm>
              <a:off x="10066363" y="2579880"/>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Hexagon 491">
              <a:extLst>
                <a:ext uri="{FF2B5EF4-FFF2-40B4-BE49-F238E27FC236}">
                  <a16:creationId xmlns:a16="http://schemas.microsoft.com/office/drawing/2014/main" id="{62E91AF6-4570-2880-2665-6D188200A8B1}"/>
                </a:ext>
              </a:extLst>
            </p:cNvPr>
            <p:cNvSpPr/>
            <p:nvPr/>
          </p:nvSpPr>
          <p:spPr>
            <a:xfrm>
              <a:off x="10066363" y="3219960"/>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Hexagon 492">
              <a:extLst>
                <a:ext uri="{FF2B5EF4-FFF2-40B4-BE49-F238E27FC236}">
                  <a16:creationId xmlns:a16="http://schemas.microsoft.com/office/drawing/2014/main" id="{BF5BE5BE-8138-8215-1C65-4EF2A4AEDE3D}"/>
                </a:ext>
              </a:extLst>
            </p:cNvPr>
            <p:cNvSpPr/>
            <p:nvPr/>
          </p:nvSpPr>
          <p:spPr>
            <a:xfrm>
              <a:off x="9593022" y="3546542"/>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Hexagon 493">
              <a:extLst>
                <a:ext uri="{FF2B5EF4-FFF2-40B4-BE49-F238E27FC236}">
                  <a16:creationId xmlns:a16="http://schemas.microsoft.com/office/drawing/2014/main" id="{041DFEBD-C8BC-0B46-47B0-1262F36A648B}"/>
                </a:ext>
              </a:extLst>
            </p:cNvPr>
            <p:cNvSpPr/>
            <p:nvPr/>
          </p:nvSpPr>
          <p:spPr>
            <a:xfrm>
              <a:off x="9119177" y="3219960"/>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Hexagon 494">
              <a:extLst>
                <a:ext uri="{FF2B5EF4-FFF2-40B4-BE49-F238E27FC236}">
                  <a16:creationId xmlns:a16="http://schemas.microsoft.com/office/drawing/2014/main" id="{221FF52E-4273-78B0-9A54-ABC7B302F3FC}"/>
                </a:ext>
              </a:extLst>
            </p:cNvPr>
            <p:cNvSpPr/>
            <p:nvPr/>
          </p:nvSpPr>
          <p:spPr>
            <a:xfrm>
              <a:off x="9119177" y="2574084"/>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Hexagon 495">
              <a:extLst>
                <a:ext uri="{FF2B5EF4-FFF2-40B4-BE49-F238E27FC236}">
                  <a16:creationId xmlns:a16="http://schemas.microsoft.com/office/drawing/2014/main" id="{1B9E73C2-B896-1069-1DFD-AE391A23F7AE}"/>
                </a:ext>
              </a:extLst>
            </p:cNvPr>
            <p:cNvSpPr/>
            <p:nvPr/>
          </p:nvSpPr>
          <p:spPr>
            <a:xfrm>
              <a:off x="9595533" y="1620276"/>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Hexagon 496">
              <a:extLst>
                <a:ext uri="{FF2B5EF4-FFF2-40B4-BE49-F238E27FC236}">
                  <a16:creationId xmlns:a16="http://schemas.microsoft.com/office/drawing/2014/main" id="{13C5D3C2-F8F9-372F-58C4-AF4A55013AED}"/>
                </a:ext>
              </a:extLst>
            </p:cNvPr>
            <p:cNvSpPr/>
            <p:nvPr/>
          </p:nvSpPr>
          <p:spPr>
            <a:xfrm>
              <a:off x="10068874" y="1296965"/>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Hexagon 497">
              <a:extLst>
                <a:ext uri="{FF2B5EF4-FFF2-40B4-BE49-F238E27FC236}">
                  <a16:creationId xmlns:a16="http://schemas.microsoft.com/office/drawing/2014/main" id="{4B3A7ACE-1E14-C710-95E4-6FCA3F7F8470}"/>
                </a:ext>
              </a:extLst>
            </p:cNvPr>
            <p:cNvSpPr/>
            <p:nvPr/>
          </p:nvSpPr>
          <p:spPr>
            <a:xfrm>
              <a:off x="10068874" y="1937045"/>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Hexagon 498">
              <a:extLst>
                <a:ext uri="{FF2B5EF4-FFF2-40B4-BE49-F238E27FC236}">
                  <a16:creationId xmlns:a16="http://schemas.microsoft.com/office/drawing/2014/main" id="{EBB78D7D-763F-4855-4C57-7D4CDB248FC2}"/>
                </a:ext>
              </a:extLst>
            </p:cNvPr>
            <p:cNvSpPr/>
            <p:nvPr/>
          </p:nvSpPr>
          <p:spPr>
            <a:xfrm>
              <a:off x="9595533" y="2263627"/>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Hexagon 499">
              <a:extLst>
                <a:ext uri="{FF2B5EF4-FFF2-40B4-BE49-F238E27FC236}">
                  <a16:creationId xmlns:a16="http://schemas.microsoft.com/office/drawing/2014/main" id="{E29F7F3C-CEC4-95CD-94C1-3BAE949BF9DB}"/>
                </a:ext>
              </a:extLst>
            </p:cNvPr>
            <p:cNvSpPr/>
            <p:nvPr/>
          </p:nvSpPr>
          <p:spPr>
            <a:xfrm>
              <a:off x="9121688" y="1937045"/>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Hexagon 500">
              <a:extLst>
                <a:ext uri="{FF2B5EF4-FFF2-40B4-BE49-F238E27FC236}">
                  <a16:creationId xmlns:a16="http://schemas.microsoft.com/office/drawing/2014/main" id="{23A5D272-4249-E4FC-4861-A8ECFEFE96FB}"/>
                </a:ext>
              </a:extLst>
            </p:cNvPr>
            <p:cNvSpPr/>
            <p:nvPr/>
          </p:nvSpPr>
          <p:spPr>
            <a:xfrm>
              <a:off x="9121688" y="1291169"/>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Hexagon 501">
              <a:extLst>
                <a:ext uri="{FF2B5EF4-FFF2-40B4-BE49-F238E27FC236}">
                  <a16:creationId xmlns:a16="http://schemas.microsoft.com/office/drawing/2014/main" id="{AEC91C4D-EAAE-378A-7877-2BD4B387C9C8}"/>
                </a:ext>
              </a:extLst>
            </p:cNvPr>
            <p:cNvSpPr/>
            <p:nvPr/>
          </p:nvSpPr>
          <p:spPr>
            <a:xfrm>
              <a:off x="9593022" y="4193164"/>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Hexagon 502">
              <a:extLst>
                <a:ext uri="{FF2B5EF4-FFF2-40B4-BE49-F238E27FC236}">
                  <a16:creationId xmlns:a16="http://schemas.microsoft.com/office/drawing/2014/main" id="{0AE21949-59EA-D183-ABF3-9178B6AE36BB}"/>
                </a:ext>
              </a:extLst>
            </p:cNvPr>
            <p:cNvSpPr/>
            <p:nvPr/>
          </p:nvSpPr>
          <p:spPr>
            <a:xfrm>
              <a:off x="10066363" y="3869853"/>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Hexagon 503">
              <a:extLst>
                <a:ext uri="{FF2B5EF4-FFF2-40B4-BE49-F238E27FC236}">
                  <a16:creationId xmlns:a16="http://schemas.microsoft.com/office/drawing/2014/main" id="{994D81E6-967A-125C-6784-D801CBAF31A0}"/>
                </a:ext>
              </a:extLst>
            </p:cNvPr>
            <p:cNvSpPr/>
            <p:nvPr/>
          </p:nvSpPr>
          <p:spPr>
            <a:xfrm>
              <a:off x="10066363" y="4509933"/>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Hexagon 504">
              <a:extLst>
                <a:ext uri="{FF2B5EF4-FFF2-40B4-BE49-F238E27FC236}">
                  <a16:creationId xmlns:a16="http://schemas.microsoft.com/office/drawing/2014/main" id="{B59CF85B-74E8-0C2B-27A4-C4103188ABE8}"/>
                </a:ext>
              </a:extLst>
            </p:cNvPr>
            <p:cNvSpPr/>
            <p:nvPr/>
          </p:nvSpPr>
          <p:spPr>
            <a:xfrm>
              <a:off x="9593022" y="4836515"/>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Hexagon 505">
              <a:extLst>
                <a:ext uri="{FF2B5EF4-FFF2-40B4-BE49-F238E27FC236}">
                  <a16:creationId xmlns:a16="http://schemas.microsoft.com/office/drawing/2014/main" id="{F82399F5-00E5-AAD4-8EDB-6ADC75EDB304}"/>
                </a:ext>
              </a:extLst>
            </p:cNvPr>
            <p:cNvSpPr/>
            <p:nvPr/>
          </p:nvSpPr>
          <p:spPr>
            <a:xfrm>
              <a:off x="9119177" y="4509933"/>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Hexagon 506">
              <a:extLst>
                <a:ext uri="{FF2B5EF4-FFF2-40B4-BE49-F238E27FC236}">
                  <a16:creationId xmlns:a16="http://schemas.microsoft.com/office/drawing/2014/main" id="{58220056-4BB6-9802-4908-A60260F50821}"/>
                </a:ext>
              </a:extLst>
            </p:cNvPr>
            <p:cNvSpPr/>
            <p:nvPr/>
          </p:nvSpPr>
          <p:spPr>
            <a:xfrm>
              <a:off x="9119177" y="3864057"/>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Hexagon 507">
              <a:extLst>
                <a:ext uri="{FF2B5EF4-FFF2-40B4-BE49-F238E27FC236}">
                  <a16:creationId xmlns:a16="http://schemas.microsoft.com/office/drawing/2014/main" id="{68DB8B34-A8A7-3122-368D-990B5CDC1C4C}"/>
                </a:ext>
              </a:extLst>
            </p:cNvPr>
            <p:cNvSpPr/>
            <p:nvPr/>
          </p:nvSpPr>
          <p:spPr>
            <a:xfrm>
              <a:off x="8633577" y="2894124"/>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Hexagon 508">
              <a:extLst>
                <a:ext uri="{FF2B5EF4-FFF2-40B4-BE49-F238E27FC236}">
                  <a16:creationId xmlns:a16="http://schemas.microsoft.com/office/drawing/2014/main" id="{A8EAA622-E83D-DA96-7D7F-C6296BC85A87}"/>
                </a:ext>
              </a:extLst>
            </p:cNvPr>
            <p:cNvSpPr/>
            <p:nvPr/>
          </p:nvSpPr>
          <p:spPr>
            <a:xfrm>
              <a:off x="8633577" y="3534204"/>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Hexagon 509">
              <a:extLst>
                <a:ext uri="{FF2B5EF4-FFF2-40B4-BE49-F238E27FC236}">
                  <a16:creationId xmlns:a16="http://schemas.microsoft.com/office/drawing/2014/main" id="{A4CDE267-BC35-2E36-4406-1395CF703C78}"/>
                </a:ext>
              </a:extLst>
            </p:cNvPr>
            <p:cNvSpPr/>
            <p:nvPr/>
          </p:nvSpPr>
          <p:spPr>
            <a:xfrm>
              <a:off x="8636088" y="1611209"/>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Hexagon 510">
              <a:extLst>
                <a:ext uri="{FF2B5EF4-FFF2-40B4-BE49-F238E27FC236}">
                  <a16:creationId xmlns:a16="http://schemas.microsoft.com/office/drawing/2014/main" id="{C0D28BCF-047D-A896-2F01-CFDC061538E3}"/>
                </a:ext>
              </a:extLst>
            </p:cNvPr>
            <p:cNvSpPr/>
            <p:nvPr/>
          </p:nvSpPr>
          <p:spPr>
            <a:xfrm>
              <a:off x="8636088" y="2251289"/>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Hexagon 511">
              <a:extLst>
                <a:ext uri="{FF2B5EF4-FFF2-40B4-BE49-F238E27FC236}">
                  <a16:creationId xmlns:a16="http://schemas.microsoft.com/office/drawing/2014/main" id="{6442E6DF-0C1C-6A35-3AAE-F27964240363}"/>
                </a:ext>
              </a:extLst>
            </p:cNvPr>
            <p:cNvSpPr/>
            <p:nvPr/>
          </p:nvSpPr>
          <p:spPr>
            <a:xfrm>
              <a:off x="8633577" y="4184097"/>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Hexagon 512">
              <a:extLst>
                <a:ext uri="{FF2B5EF4-FFF2-40B4-BE49-F238E27FC236}">
                  <a16:creationId xmlns:a16="http://schemas.microsoft.com/office/drawing/2014/main" id="{F2B5A7B1-BC26-0BED-2C79-EAE48F6584E9}"/>
                </a:ext>
              </a:extLst>
            </p:cNvPr>
            <p:cNvSpPr/>
            <p:nvPr/>
          </p:nvSpPr>
          <p:spPr>
            <a:xfrm>
              <a:off x="8633577" y="4824177"/>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Hexagon 513">
              <a:extLst>
                <a:ext uri="{FF2B5EF4-FFF2-40B4-BE49-F238E27FC236}">
                  <a16:creationId xmlns:a16="http://schemas.microsoft.com/office/drawing/2014/main" id="{679D5D56-49D0-2FBB-76D6-5786C0B9F29A}"/>
                </a:ext>
              </a:extLst>
            </p:cNvPr>
            <p:cNvSpPr/>
            <p:nvPr/>
          </p:nvSpPr>
          <p:spPr>
            <a:xfrm>
              <a:off x="10066363" y="5147488"/>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Hexagon 514">
              <a:extLst>
                <a:ext uri="{FF2B5EF4-FFF2-40B4-BE49-F238E27FC236}">
                  <a16:creationId xmlns:a16="http://schemas.microsoft.com/office/drawing/2014/main" id="{2C16FA06-EBBC-AC9B-2D80-55EE5FD8AE68}"/>
                </a:ext>
              </a:extLst>
            </p:cNvPr>
            <p:cNvSpPr/>
            <p:nvPr/>
          </p:nvSpPr>
          <p:spPr>
            <a:xfrm>
              <a:off x="9119177" y="5147488"/>
              <a:ext cx="640080" cy="640080"/>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ectangle 515">
              <a:extLst>
                <a:ext uri="{FF2B5EF4-FFF2-40B4-BE49-F238E27FC236}">
                  <a16:creationId xmlns:a16="http://schemas.microsoft.com/office/drawing/2014/main" id="{7C0376BE-0076-30C8-F697-E5D60F4736DA}"/>
                </a:ext>
              </a:extLst>
            </p:cNvPr>
            <p:cNvSpPr/>
            <p:nvPr/>
          </p:nvSpPr>
          <p:spPr>
            <a:xfrm>
              <a:off x="8633577" y="1180654"/>
              <a:ext cx="2154126" cy="534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Rectangle 516">
              <a:extLst>
                <a:ext uri="{FF2B5EF4-FFF2-40B4-BE49-F238E27FC236}">
                  <a16:creationId xmlns:a16="http://schemas.microsoft.com/office/drawing/2014/main" id="{216C3BCB-868E-D7D0-161B-A7441FE27EC2}"/>
                </a:ext>
              </a:extLst>
            </p:cNvPr>
            <p:cNvSpPr/>
            <p:nvPr/>
          </p:nvSpPr>
          <p:spPr>
            <a:xfrm rot="16200000">
              <a:off x="6521364" y="3414793"/>
              <a:ext cx="3950672" cy="534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Freeform 517">
              <a:extLst>
                <a:ext uri="{FF2B5EF4-FFF2-40B4-BE49-F238E27FC236}">
                  <a16:creationId xmlns:a16="http://schemas.microsoft.com/office/drawing/2014/main" id="{C7A0F399-8CDC-BB16-7D16-15329A688A0E}"/>
                </a:ext>
              </a:extLst>
            </p:cNvPr>
            <p:cNvSpPr/>
            <p:nvPr/>
          </p:nvSpPr>
          <p:spPr>
            <a:xfrm>
              <a:off x="9545782" y="2855000"/>
              <a:ext cx="1057059" cy="1059025"/>
            </a:xfrm>
            <a:custGeom>
              <a:avLst/>
              <a:gdLst>
                <a:gd name="connsiteX0" fmla="*/ 1048949 w 1057059"/>
                <a:gd name="connsiteY0" fmla="*/ 213515 h 1059025"/>
                <a:gd name="connsiteX1" fmla="*/ 987403 w 1057059"/>
                <a:gd name="connsiteY1" fmla="*/ 323419 h 1059025"/>
                <a:gd name="connsiteX2" fmla="*/ 701653 w 1057059"/>
                <a:gd name="connsiteY2" fmla="*/ 327815 h 1059025"/>
                <a:gd name="connsiteX3" fmla="*/ 556580 w 1057059"/>
                <a:gd name="connsiteY3" fmla="*/ 28877 h 1059025"/>
                <a:gd name="connsiteX4" fmla="*/ 503826 w 1057059"/>
                <a:gd name="connsiteY4" fmla="*/ 15688 h 1059025"/>
                <a:gd name="connsiteX5" fmla="*/ 495033 w 1057059"/>
                <a:gd name="connsiteY5" fmla="*/ 64046 h 1059025"/>
                <a:gd name="connsiteX6" fmla="*/ 640106 w 1057059"/>
                <a:gd name="connsiteY6" fmla="*/ 358588 h 1059025"/>
                <a:gd name="connsiteX7" fmla="*/ 499430 w 1057059"/>
                <a:gd name="connsiteY7" fmla="*/ 648735 h 1059025"/>
                <a:gd name="connsiteX8" fmla="*/ 240056 w 1057059"/>
                <a:gd name="connsiteY8" fmla="*/ 657527 h 1059025"/>
                <a:gd name="connsiteX9" fmla="*/ 165322 w 1057059"/>
                <a:gd name="connsiteY9" fmla="*/ 683904 h 1059025"/>
                <a:gd name="connsiteX10" fmla="*/ 7060 w 1057059"/>
                <a:gd name="connsiteY10" fmla="*/ 1018012 h 1059025"/>
                <a:gd name="connsiteX11" fmla="*/ 33437 w 1057059"/>
                <a:gd name="connsiteY11" fmla="*/ 1053181 h 1059025"/>
                <a:gd name="connsiteX12" fmla="*/ 86191 w 1057059"/>
                <a:gd name="connsiteY12" fmla="*/ 1022408 h 1059025"/>
                <a:gd name="connsiteX13" fmla="*/ 235660 w 1057059"/>
                <a:gd name="connsiteY13" fmla="*/ 719073 h 1059025"/>
                <a:gd name="connsiteX14" fmla="*/ 547787 w 1057059"/>
                <a:gd name="connsiteY14" fmla="*/ 723469 h 1059025"/>
                <a:gd name="connsiteX15" fmla="*/ 710445 w 1057059"/>
                <a:gd name="connsiteY15" fmla="*/ 389362 h 1059025"/>
                <a:gd name="connsiteX16" fmla="*/ 1018176 w 1057059"/>
                <a:gd name="connsiteY16" fmla="*/ 393758 h 1059025"/>
                <a:gd name="connsiteX17" fmla="*/ 1048949 w 1057059"/>
                <a:gd name="connsiteY17" fmla="*/ 213515 h 105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7059" h="1059025">
                  <a:moveTo>
                    <a:pt x="1048949" y="213515"/>
                  </a:moveTo>
                  <a:cubicBezTo>
                    <a:pt x="1043820" y="201792"/>
                    <a:pt x="1045285" y="304369"/>
                    <a:pt x="987403" y="323419"/>
                  </a:cubicBezTo>
                  <a:cubicBezTo>
                    <a:pt x="929521" y="342469"/>
                    <a:pt x="773457" y="376905"/>
                    <a:pt x="701653" y="327815"/>
                  </a:cubicBezTo>
                  <a:cubicBezTo>
                    <a:pt x="629849" y="278725"/>
                    <a:pt x="589551" y="80898"/>
                    <a:pt x="556580" y="28877"/>
                  </a:cubicBezTo>
                  <a:cubicBezTo>
                    <a:pt x="523609" y="-23144"/>
                    <a:pt x="514084" y="9826"/>
                    <a:pt x="503826" y="15688"/>
                  </a:cubicBezTo>
                  <a:cubicBezTo>
                    <a:pt x="493568" y="21549"/>
                    <a:pt x="472320" y="6896"/>
                    <a:pt x="495033" y="64046"/>
                  </a:cubicBezTo>
                  <a:cubicBezTo>
                    <a:pt x="517746" y="121196"/>
                    <a:pt x="639373" y="261140"/>
                    <a:pt x="640106" y="358588"/>
                  </a:cubicBezTo>
                  <a:cubicBezTo>
                    <a:pt x="640839" y="456036"/>
                    <a:pt x="566105" y="598912"/>
                    <a:pt x="499430" y="648735"/>
                  </a:cubicBezTo>
                  <a:cubicBezTo>
                    <a:pt x="432755" y="698558"/>
                    <a:pt x="295741" y="651666"/>
                    <a:pt x="240056" y="657527"/>
                  </a:cubicBezTo>
                  <a:cubicBezTo>
                    <a:pt x="184371" y="663388"/>
                    <a:pt x="204155" y="623823"/>
                    <a:pt x="165322" y="683904"/>
                  </a:cubicBezTo>
                  <a:cubicBezTo>
                    <a:pt x="126489" y="743985"/>
                    <a:pt x="29041" y="956466"/>
                    <a:pt x="7060" y="1018012"/>
                  </a:cubicBezTo>
                  <a:cubicBezTo>
                    <a:pt x="-14921" y="1079558"/>
                    <a:pt x="20249" y="1052448"/>
                    <a:pt x="33437" y="1053181"/>
                  </a:cubicBezTo>
                  <a:cubicBezTo>
                    <a:pt x="46625" y="1053914"/>
                    <a:pt x="52487" y="1078092"/>
                    <a:pt x="86191" y="1022408"/>
                  </a:cubicBezTo>
                  <a:cubicBezTo>
                    <a:pt x="119895" y="966724"/>
                    <a:pt x="158727" y="768896"/>
                    <a:pt x="235660" y="719073"/>
                  </a:cubicBezTo>
                  <a:cubicBezTo>
                    <a:pt x="312593" y="669250"/>
                    <a:pt x="468656" y="778421"/>
                    <a:pt x="547787" y="723469"/>
                  </a:cubicBezTo>
                  <a:cubicBezTo>
                    <a:pt x="626918" y="668517"/>
                    <a:pt x="632047" y="444314"/>
                    <a:pt x="710445" y="389362"/>
                  </a:cubicBezTo>
                  <a:cubicBezTo>
                    <a:pt x="788843" y="334410"/>
                    <a:pt x="961026" y="417204"/>
                    <a:pt x="1018176" y="393758"/>
                  </a:cubicBezTo>
                  <a:cubicBezTo>
                    <a:pt x="1075326" y="370312"/>
                    <a:pt x="1054078" y="225238"/>
                    <a:pt x="1048949" y="213515"/>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ectangle 518">
              <a:extLst>
                <a:ext uri="{FF2B5EF4-FFF2-40B4-BE49-F238E27FC236}">
                  <a16:creationId xmlns:a16="http://schemas.microsoft.com/office/drawing/2014/main" id="{AC0E7291-9601-5B18-BBC6-0ED79001BD23}"/>
                </a:ext>
              </a:extLst>
            </p:cNvPr>
            <p:cNvSpPr/>
            <p:nvPr/>
          </p:nvSpPr>
          <p:spPr>
            <a:xfrm>
              <a:off x="8663615" y="5430436"/>
              <a:ext cx="2154126" cy="534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ectangle 519">
              <a:extLst>
                <a:ext uri="{FF2B5EF4-FFF2-40B4-BE49-F238E27FC236}">
                  <a16:creationId xmlns:a16="http://schemas.microsoft.com/office/drawing/2014/main" id="{F6414DC6-DF10-0AEA-3FEC-0EB2D6315524}"/>
                </a:ext>
              </a:extLst>
            </p:cNvPr>
            <p:cNvSpPr/>
            <p:nvPr/>
          </p:nvSpPr>
          <p:spPr>
            <a:xfrm rot="16200000">
              <a:off x="8702898" y="3216057"/>
              <a:ext cx="4323947" cy="534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1" name="Straight Connector 520">
              <a:extLst>
                <a:ext uri="{FF2B5EF4-FFF2-40B4-BE49-F238E27FC236}">
                  <a16:creationId xmlns:a16="http://schemas.microsoft.com/office/drawing/2014/main" id="{ACB575CD-AA85-0905-9179-93C4AB6E5C9D}"/>
                </a:ext>
              </a:extLst>
            </p:cNvPr>
            <p:cNvCxnSpPr>
              <a:cxnSpLocks/>
            </p:cNvCxnSpPr>
            <p:nvPr/>
          </p:nvCxnSpPr>
          <p:spPr>
            <a:xfrm>
              <a:off x="10591562" y="1722963"/>
              <a:ext cx="0" cy="3701330"/>
            </a:xfrm>
            <a:prstGeom prst="line">
              <a:avLst/>
            </a:prstGeom>
            <a:ln w="9525">
              <a:solidFill>
                <a:schemeClr val="tx1"/>
              </a:solidFill>
            </a:ln>
            <a:effectLst>
              <a:outerShdw blurRad="50800" dist="254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F1B0731C-D6C6-AD3D-0CE7-8A1CC20DC068}"/>
                </a:ext>
              </a:extLst>
            </p:cNvPr>
            <p:cNvCxnSpPr>
              <a:cxnSpLocks/>
            </p:cNvCxnSpPr>
            <p:nvPr/>
          </p:nvCxnSpPr>
          <p:spPr>
            <a:xfrm flipV="1">
              <a:off x="8763825" y="5424293"/>
              <a:ext cx="1833921" cy="2731"/>
            </a:xfrm>
            <a:prstGeom prst="line">
              <a:avLst/>
            </a:prstGeom>
            <a:ln w="9525">
              <a:solidFill>
                <a:schemeClr val="tx1"/>
              </a:solidFill>
            </a:ln>
            <a:effectLst>
              <a:outerShdw blurRad="50800" dist="254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pic>
          <p:nvPicPr>
            <p:cNvPr id="523" name="Graphic 522" descr="Line arrow: Horizontal U-turn with solid fill">
              <a:extLst>
                <a:ext uri="{FF2B5EF4-FFF2-40B4-BE49-F238E27FC236}">
                  <a16:creationId xmlns:a16="http://schemas.microsoft.com/office/drawing/2014/main" id="{5D85A5F3-B070-1710-5FED-C550D49A22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239970" y="1760115"/>
              <a:ext cx="731520" cy="731520"/>
            </a:xfrm>
            <a:prstGeom prst="rect">
              <a:avLst/>
            </a:prstGeom>
            <a:scene3d>
              <a:camera prst="orthographicFront">
                <a:rot lat="0" lon="0" rev="0"/>
              </a:camera>
              <a:lightRig rig="threePt" dir="t"/>
            </a:scene3d>
          </p:spPr>
        </p:pic>
        <p:pic>
          <p:nvPicPr>
            <p:cNvPr id="524" name="Graphic 523" descr="Arrow Right with solid fill">
              <a:extLst>
                <a:ext uri="{FF2B5EF4-FFF2-40B4-BE49-F238E27FC236}">
                  <a16:creationId xmlns:a16="http://schemas.microsoft.com/office/drawing/2014/main" id="{6B78A80E-FBCD-87F2-2089-5AFC0F28E38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78862" y="2933187"/>
              <a:ext cx="731520" cy="731520"/>
            </a:xfrm>
            <a:prstGeom prst="rect">
              <a:avLst/>
            </a:prstGeom>
          </p:spPr>
        </p:pic>
        <p:sp>
          <p:nvSpPr>
            <p:cNvPr id="525" name="Freeform 524">
              <a:extLst>
                <a:ext uri="{FF2B5EF4-FFF2-40B4-BE49-F238E27FC236}">
                  <a16:creationId xmlns:a16="http://schemas.microsoft.com/office/drawing/2014/main" id="{21A55895-9946-A679-01C2-259FA11D19BF}"/>
                </a:ext>
              </a:extLst>
            </p:cNvPr>
            <p:cNvSpPr/>
            <p:nvPr/>
          </p:nvSpPr>
          <p:spPr>
            <a:xfrm>
              <a:off x="10085670" y="4559396"/>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Freeform 525">
              <a:extLst>
                <a:ext uri="{FF2B5EF4-FFF2-40B4-BE49-F238E27FC236}">
                  <a16:creationId xmlns:a16="http://schemas.microsoft.com/office/drawing/2014/main" id="{DA14542D-9621-40E0-391B-63740E449AC9}"/>
                </a:ext>
              </a:extLst>
            </p:cNvPr>
            <p:cNvSpPr/>
            <p:nvPr/>
          </p:nvSpPr>
          <p:spPr>
            <a:xfrm rot="7534500">
              <a:off x="10088618" y="4869600"/>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Freeform 526">
              <a:extLst>
                <a:ext uri="{FF2B5EF4-FFF2-40B4-BE49-F238E27FC236}">
                  <a16:creationId xmlns:a16="http://schemas.microsoft.com/office/drawing/2014/main" id="{7DA37D20-4B88-9BBE-F8DB-2B5A10AF953E}"/>
                </a:ext>
              </a:extLst>
            </p:cNvPr>
            <p:cNvSpPr/>
            <p:nvPr/>
          </p:nvSpPr>
          <p:spPr>
            <a:xfrm rot="7687679">
              <a:off x="9129605" y="4851649"/>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Freeform 527">
              <a:extLst>
                <a:ext uri="{FF2B5EF4-FFF2-40B4-BE49-F238E27FC236}">
                  <a16:creationId xmlns:a16="http://schemas.microsoft.com/office/drawing/2014/main" id="{3B8ECB17-71F4-E097-AF1C-382EA16DB1F7}"/>
                </a:ext>
              </a:extLst>
            </p:cNvPr>
            <p:cNvSpPr/>
            <p:nvPr/>
          </p:nvSpPr>
          <p:spPr>
            <a:xfrm rot="3773033">
              <a:off x="9374103" y="5035622"/>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Freeform 528">
              <a:extLst>
                <a:ext uri="{FF2B5EF4-FFF2-40B4-BE49-F238E27FC236}">
                  <a16:creationId xmlns:a16="http://schemas.microsoft.com/office/drawing/2014/main" id="{F06B898C-BC8F-FA92-1859-4B6BB36AECD7}"/>
                </a:ext>
              </a:extLst>
            </p:cNvPr>
            <p:cNvSpPr/>
            <p:nvPr/>
          </p:nvSpPr>
          <p:spPr>
            <a:xfrm rot="3779203">
              <a:off x="9854915" y="4075571"/>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Freeform 529">
              <a:extLst>
                <a:ext uri="{FF2B5EF4-FFF2-40B4-BE49-F238E27FC236}">
                  <a16:creationId xmlns:a16="http://schemas.microsoft.com/office/drawing/2014/main" id="{8ABA0F49-F974-1B43-9E2C-1A6433634BC7}"/>
                </a:ext>
              </a:extLst>
            </p:cNvPr>
            <p:cNvSpPr/>
            <p:nvPr/>
          </p:nvSpPr>
          <p:spPr>
            <a:xfrm>
              <a:off x="9622896" y="4871816"/>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Freeform 530">
              <a:extLst>
                <a:ext uri="{FF2B5EF4-FFF2-40B4-BE49-F238E27FC236}">
                  <a16:creationId xmlns:a16="http://schemas.microsoft.com/office/drawing/2014/main" id="{6188C968-11E3-ED79-4728-35260FB24D4A}"/>
                </a:ext>
              </a:extLst>
            </p:cNvPr>
            <p:cNvSpPr/>
            <p:nvPr/>
          </p:nvSpPr>
          <p:spPr>
            <a:xfrm rot="7534500">
              <a:off x="9135156" y="4217996"/>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Freeform 531">
              <a:extLst>
                <a:ext uri="{FF2B5EF4-FFF2-40B4-BE49-F238E27FC236}">
                  <a16:creationId xmlns:a16="http://schemas.microsoft.com/office/drawing/2014/main" id="{971F1CBC-9553-AD57-631B-ABBC997A0C11}"/>
                </a:ext>
              </a:extLst>
            </p:cNvPr>
            <p:cNvSpPr/>
            <p:nvPr/>
          </p:nvSpPr>
          <p:spPr>
            <a:xfrm rot="3779203">
              <a:off x="10337375" y="3747926"/>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Freeform 532">
              <a:extLst>
                <a:ext uri="{FF2B5EF4-FFF2-40B4-BE49-F238E27FC236}">
                  <a16:creationId xmlns:a16="http://schemas.microsoft.com/office/drawing/2014/main" id="{1EDA5C9D-9A89-00DC-FB26-CF6B1C949995}"/>
                </a:ext>
              </a:extLst>
            </p:cNvPr>
            <p:cNvSpPr/>
            <p:nvPr/>
          </p:nvSpPr>
          <p:spPr>
            <a:xfrm rot="3779203">
              <a:off x="9373441" y="3105153"/>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Freeform 533">
              <a:extLst>
                <a:ext uri="{FF2B5EF4-FFF2-40B4-BE49-F238E27FC236}">
                  <a16:creationId xmlns:a16="http://schemas.microsoft.com/office/drawing/2014/main" id="{1AF96200-05D7-D0D1-43C0-678CA8584A19}"/>
                </a:ext>
              </a:extLst>
            </p:cNvPr>
            <p:cNvSpPr/>
            <p:nvPr/>
          </p:nvSpPr>
          <p:spPr>
            <a:xfrm>
              <a:off x="9271488" y="4422531"/>
              <a:ext cx="1323243" cy="729761"/>
            </a:xfrm>
            <a:custGeom>
              <a:avLst/>
              <a:gdLst>
                <a:gd name="connsiteX0" fmla="*/ 1323243 w 1323243"/>
                <a:gd name="connsiteY0" fmla="*/ 0 h 729761"/>
                <a:gd name="connsiteX1" fmla="*/ 1274885 w 1323243"/>
                <a:gd name="connsiteY1" fmla="*/ 87923 h 729761"/>
                <a:gd name="connsiteX2" fmla="*/ 958362 w 1323243"/>
                <a:gd name="connsiteY2" fmla="*/ 92319 h 729761"/>
                <a:gd name="connsiteX3" fmla="*/ 795704 w 1323243"/>
                <a:gd name="connsiteY3" fmla="*/ 417634 h 729761"/>
                <a:gd name="connsiteX4" fmla="*/ 479181 w 1323243"/>
                <a:gd name="connsiteY4" fmla="*/ 408842 h 729761"/>
                <a:gd name="connsiteX5" fmla="*/ 329712 w 1323243"/>
                <a:gd name="connsiteY5" fmla="*/ 729761 h 729761"/>
                <a:gd name="connsiteX6" fmla="*/ 0 w 1323243"/>
                <a:gd name="connsiteY6" fmla="*/ 729761 h 729761"/>
                <a:gd name="connsiteX7" fmla="*/ 0 w 1323243"/>
                <a:gd name="connsiteY7" fmla="*/ 729761 h 729761"/>
                <a:gd name="connsiteX8" fmla="*/ 0 w 1323243"/>
                <a:gd name="connsiteY8" fmla="*/ 729761 h 72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3243" h="729761">
                  <a:moveTo>
                    <a:pt x="1323243" y="0"/>
                  </a:moveTo>
                  <a:lnTo>
                    <a:pt x="1274885" y="87923"/>
                  </a:lnTo>
                  <a:lnTo>
                    <a:pt x="958362" y="92319"/>
                  </a:lnTo>
                  <a:lnTo>
                    <a:pt x="795704" y="417634"/>
                  </a:lnTo>
                  <a:lnTo>
                    <a:pt x="479181" y="408842"/>
                  </a:lnTo>
                  <a:lnTo>
                    <a:pt x="329712" y="729761"/>
                  </a:lnTo>
                  <a:lnTo>
                    <a:pt x="0" y="729761"/>
                  </a:lnTo>
                  <a:lnTo>
                    <a:pt x="0" y="729761"/>
                  </a:lnTo>
                  <a:lnTo>
                    <a:pt x="0" y="729761"/>
                  </a:ln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5" name="Straight Connector 534">
              <a:extLst>
                <a:ext uri="{FF2B5EF4-FFF2-40B4-BE49-F238E27FC236}">
                  <a16:creationId xmlns:a16="http://schemas.microsoft.com/office/drawing/2014/main" id="{84A29667-6BB6-0DED-56E3-8C4F3121DF7F}"/>
                </a:ext>
              </a:extLst>
            </p:cNvPr>
            <p:cNvCxnSpPr>
              <a:cxnSpLocks/>
              <a:stCxn id="534" idx="3"/>
              <a:endCxn id="505" idx="0"/>
            </p:cNvCxnSpPr>
            <p:nvPr/>
          </p:nvCxnSpPr>
          <p:spPr>
            <a:xfrm>
              <a:off x="10067192" y="4840165"/>
              <a:ext cx="165910" cy="31639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pic>
          <p:nvPicPr>
            <p:cNvPr id="536" name="Graphic 535" descr="Arrow Right with solid fill">
              <a:extLst>
                <a:ext uri="{FF2B5EF4-FFF2-40B4-BE49-F238E27FC236}">
                  <a16:creationId xmlns:a16="http://schemas.microsoft.com/office/drawing/2014/main" id="{FE0CDC27-DDDC-DFA4-7EA9-8128F8EA2B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78862" y="4026107"/>
              <a:ext cx="731520" cy="731520"/>
            </a:xfrm>
            <a:prstGeom prst="rect">
              <a:avLst/>
            </a:prstGeom>
          </p:spPr>
        </p:pic>
        <p:sp>
          <p:nvSpPr>
            <p:cNvPr id="537" name="TextBox 536">
              <a:extLst>
                <a:ext uri="{FF2B5EF4-FFF2-40B4-BE49-F238E27FC236}">
                  <a16:creationId xmlns:a16="http://schemas.microsoft.com/office/drawing/2014/main" id="{4B97868C-7D6B-30DE-55B6-D8E31DC770BC}"/>
                </a:ext>
              </a:extLst>
            </p:cNvPr>
            <p:cNvSpPr txBox="1"/>
            <p:nvPr/>
          </p:nvSpPr>
          <p:spPr>
            <a:xfrm>
              <a:off x="10971336" y="1780797"/>
              <a:ext cx="1744035" cy="929847"/>
            </a:xfrm>
            <a:prstGeom prst="rect">
              <a:avLst/>
            </a:prstGeom>
            <a:noFill/>
          </p:spPr>
          <p:txBody>
            <a:bodyPr wrap="none" rtlCol="0">
              <a:spAutoFit/>
            </a:bodyPr>
            <a:lstStyle/>
            <a:p>
              <a:r>
                <a:rPr lang="en-US" sz="1400" dirty="0"/>
                <a:t>Knockout/</a:t>
              </a:r>
            </a:p>
            <a:p>
              <a:r>
                <a:rPr lang="en-US" sz="1400" dirty="0"/>
                <a:t>Recoil</a:t>
              </a:r>
            </a:p>
          </p:txBody>
        </p:sp>
        <p:sp>
          <p:nvSpPr>
            <p:cNvPr id="538" name="TextBox 537">
              <a:extLst>
                <a:ext uri="{FF2B5EF4-FFF2-40B4-BE49-F238E27FC236}">
                  <a16:creationId xmlns:a16="http://schemas.microsoft.com/office/drawing/2014/main" id="{6D18FD12-11A4-44A2-66E3-971EE7C77586}"/>
                </a:ext>
              </a:extLst>
            </p:cNvPr>
            <p:cNvSpPr txBox="1"/>
            <p:nvPr/>
          </p:nvSpPr>
          <p:spPr>
            <a:xfrm>
              <a:off x="10998841" y="2857395"/>
              <a:ext cx="2106678" cy="1312726"/>
            </a:xfrm>
            <a:prstGeom prst="rect">
              <a:avLst/>
            </a:prstGeom>
            <a:noFill/>
          </p:spPr>
          <p:txBody>
            <a:bodyPr wrap="square" rtlCol="0">
              <a:spAutoFit/>
            </a:bodyPr>
            <a:lstStyle/>
            <a:p>
              <a:r>
                <a:rPr lang="en-US" sz="1400" dirty="0"/>
                <a:t>Bubble </a:t>
              </a:r>
            </a:p>
            <a:p>
              <a:r>
                <a:rPr lang="en-US" sz="1400" dirty="0"/>
                <a:t>coverage </a:t>
              </a:r>
            </a:p>
            <a:p>
              <a:r>
                <a:rPr lang="en-US" sz="1400" dirty="0"/>
                <a:t>saturation</a:t>
              </a:r>
            </a:p>
          </p:txBody>
        </p:sp>
        <p:sp>
          <p:nvSpPr>
            <p:cNvPr id="539" name="TextBox 538">
              <a:extLst>
                <a:ext uri="{FF2B5EF4-FFF2-40B4-BE49-F238E27FC236}">
                  <a16:creationId xmlns:a16="http://schemas.microsoft.com/office/drawing/2014/main" id="{DEE08BED-67CD-736A-A426-E9791F68FEAA}"/>
                </a:ext>
              </a:extLst>
            </p:cNvPr>
            <p:cNvSpPr txBox="1"/>
            <p:nvPr/>
          </p:nvSpPr>
          <p:spPr>
            <a:xfrm>
              <a:off x="11026682" y="4114332"/>
              <a:ext cx="1513281" cy="929847"/>
            </a:xfrm>
            <a:prstGeom prst="rect">
              <a:avLst/>
            </a:prstGeom>
            <a:noFill/>
          </p:spPr>
          <p:txBody>
            <a:bodyPr wrap="none" rtlCol="0">
              <a:spAutoFit/>
            </a:bodyPr>
            <a:lstStyle/>
            <a:p>
              <a:r>
                <a:rPr lang="en-US" sz="1400" dirty="0"/>
                <a:t>Micro-</a:t>
              </a:r>
            </a:p>
            <a:p>
              <a:r>
                <a:rPr lang="en-US" sz="1400" dirty="0"/>
                <a:t>cracking</a:t>
              </a:r>
            </a:p>
          </p:txBody>
        </p:sp>
        <p:sp>
          <p:nvSpPr>
            <p:cNvPr id="540" name="Freeform 539">
              <a:extLst>
                <a:ext uri="{FF2B5EF4-FFF2-40B4-BE49-F238E27FC236}">
                  <a16:creationId xmlns:a16="http://schemas.microsoft.com/office/drawing/2014/main" id="{A02781FB-0205-7526-F275-8476A2EA53DD}"/>
                </a:ext>
              </a:extLst>
            </p:cNvPr>
            <p:cNvSpPr/>
            <p:nvPr/>
          </p:nvSpPr>
          <p:spPr>
            <a:xfrm rot="3779203">
              <a:off x="9389360" y="1824262"/>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Freeform 540">
              <a:extLst>
                <a:ext uri="{FF2B5EF4-FFF2-40B4-BE49-F238E27FC236}">
                  <a16:creationId xmlns:a16="http://schemas.microsoft.com/office/drawing/2014/main" id="{9DEF1500-7C72-EDB5-414F-3DCEB414F52D}"/>
                </a:ext>
              </a:extLst>
            </p:cNvPr>
            <p:cNvSpPr/>
            <p:nvPr/>
          </p:nvSpPr>
          <p:spPr>
            <a:xfrm rot="3779203">
              <a:off x="10328257" y="2463649"/>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Freeform 541">
              <a:extLst>
                <a:ext uri="{FF2B5EF4-FFF2-40B4-BE49-F238E27FC236}">
                  <a16:creationId xmlns:a16="http://schemas.microsoft.com/office/drawing/2014/main" id="{604CFBC0-8B97-0FCA-C7CE-7820CFF4C60B}"/>
                </a:ext>
              </a:extLst>
            </p:cNvPr>
            <p:cNvSpPr/>
            <p:nvPr/>
          </p:nvSpPr>
          <p:spPr>
            <a:xfrm rot="7687679">
              <a:off x="9134665" y="2929953"/>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Freeform 542">
              <a:extLst>
                <a:ext uri="{FF2B5EF4-FFF2-40B4-BE49-F238E27FC236}">
                  <a16:creationId xmlns:a16="http://schemas.microsoft.com/office/drawing/2014/main" id="{DC76C1BE-2476-E314-A95A-3D01A24C118E}"/>
                </a:ext>
              </a:extLst>
            </p:cNvPr>
            <p:cNvSpPr/>
            <p:nvPr/>
          </p:nvSpPr>
          <p:spPr>
            <a:xfrm rot="7687679">
              <a:off x="10089627" y="2291085"/>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Freeform 543">
              <a:extLst>
                <a:ext uri="{FF2B5EF4-FFF2-40B4-BE49-F238E27FC236}">
                  <a16:creationId xmlns:a16="http://schemas.microsoft.com/office/drawing/2014/main" id="{87582BD8-2A12-90A0-AB6D-CBD0190B14A3}"/>
                </a:ext>
              </a:extLst>
            </p:cNvPr>
            <p:cNvSpPr/>
            <p:nvPr/>
          </p:nvSpPr>
          <p:spPr>
            <a:xfrm>
              <a:off x="9140700" y="3264360"/>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Freeform 544">
              <a:extLst>
                <a:ext uri="{FF2B5EF4-FFF2-40B4-BE49-F238E27FC236}">
                  <a16:creationId xmlns:a16="http://schemas.microsoft.com/office/drawing/2014/main" id="{756DEB5C-D8C3-3EAD-53FD-1E970BB7C377}"/>
                </a:ext>
              </a:extLst>
            </p:cNvPr>
            <p:cNvSpPr/>
            <p:nvPr/>
          </p:nvSpPr>
          <p:spPr>
            <a:xfrm>
              <a:off x="9617075" y="2306847"/>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Freeform 545">
              <a:extLst>
                <a:ext uri="{FF2B5EF4-FFF2-40B4-BE49-F238E27FC236}">
                  <a16:creationId xmlns:a16="http://schemas.microsoft.com/office/drawing/2014/main" id="{990DB0DE-D46C-07F2-3ED3-916758C858EC}"/>
                </a:ext>
              </a:extLst>
            </p:cNvPr>
            <p:cNvSpPr/>
            <p:nvPr/>
          </p:nvSpPr>
          <p:spPr>
            <a:xfrm>
              <a:off x="9139445" y="1976343"/>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Freeform 546">
              <a:extLst>
                <a:ext uri="{FF2B5EF4-FFF2-40B4-BE49-F238E27FC236}">
                  <a16:creationId xmlns:a16="http://schemas.microsoft.com/office/drawing/2014/main" id="{A668D665-7414-5F3A-20F9-65AD2CFFAF8E}"/>
                </a:ext>
              </a:extLst>
            </p:cNvPr>
            <p:cNvSpPr/>
            <p:nvPr/>
          </p:nvSpPr>
          <p:spPr>
            <a:xfrm rot="3779203">
              <a:off x="8904681" y="4062600"/>
              <a:ext cx="116292" cy="230617"/>
            </a:xfrm>
            <a:custGeom>
              <a:avLst/>
              <a:gdLst>
                <a:gd name="connsiteX0" fmla="*/ 156723 w 160453"/>
                <a:gd name="connsiteY0" fmla="*/ 70 h 303466"/>
                <a:gd name="connsiteX1" fmla="*/ 46819 w 160453"/>
                <a:gd name="connsiteY1" fmla="*/ 136351 h 303466"/>
                <a:gd name="connsiteX2" fmla="*/ 2857 w 160453"/>
                <a:gd name="connsiteY2" fmla="*/ 303405 h 303466"/>
                <a:gd name="connsiteX3" fmla="*/ 121553 w 160453"/>
                <a:gd name="connsiteY3" fmla="*/ 153936 h 303466"/>
                <a:gd name="connsiteX4" fmla="*/ 156723 w 160453"/>
                <a:gd name="connsiteY4" fmla="*/ 70 h 30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53" h="303466">
                  <a:moveTo>
                    <a:pt x="156723" y="70"/>
                  </a:moveTo>
                  <a:cubicBezTo>
                    <a:pt x="144267" y="-2861"/>
                    <a:pt x="72463" y="85795"/>
                    <a:pt x="46819" y="136351"/>
                  </a:cubicBezTo>
                  <a:cubicBezTo>
                    <a:pt x="21175" y="186907"/>
                    <a:pt x="-9599" y="300474"/>
                    <a:pt x="2857" y="303405"/>
                  </a:cubicBezTo>
                  <a:cubicBezTo>
                    <a:pt x="15313" y="306336"/>
                    <a:pt x="94443" y="204492"/>
                    <a:pt x="121553" y="153936"/>
                  </a:cubicBezTo>
                  <a:cubicBezTo>
                    <a:pt x="148663" y="103380"/>
                    <a:pt x="169179" y="3001"/>
                    <a:pt x="156723" y="70"/>
                  </a:cubicBezTo>
                  <a:close/>
                </a:path>
              </a:pathLst>
            </a:custGeom>
            <a:solidFill>
              <a:srgbClr val="595959"/>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48" name="Graphic 547" descr="Arrow Right with solid fill">
            <a:extLst>
              <a:ext uri="{FF2B5EF4-FFF2-40B4-BE49-F238E27FC236}">
                <a16:creationId xmlns:a16="http://schemas.microsoft.com/office/drawing/2014/main" id="{BC241C04-6970-F129-F555-C973D21F9D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46645" y="2723669"/>
            <a:ext cx="364527" cy="364527"/>
          </a:xfrm>
          <a:prstGeom prst="rect">
            <a:avLst/>
          </a:prstGeom>
        </p:spPr>
      </p:pic>
      <p:sp>
        <p:nvSpPr>
          <p:cNvPr id="549" name="TextBox 548">
            <a:extLst>
              <a:ext uri="{FF2B5EF4-FFF2-40B4-BE49-F238E27FC236}">
                <a16:creationId xmlns:a16="http://schemas.microsoft.com/office/drawing/2014/main" id="{63A73D47-379F-1A3B-3BB9-EE82643D001B}"/>
              </a:ext>
            </a:extLst>
          </p:cNvPr>
          <p:cNvSpPr txBox="1"/>
          <p:nvPr/>
        </p:nvSpPr>
        <p:spPr>
          <a:xfrm>
            <a:off x="7419645" y="2784593"/>
            <a:ext cx="860560" cy="463356"/>
          </a:xfrm>
          <a:prstGeom prst="rect">
            <a:avLst/>
          </a:prstGeom>
          <a:noFill/>
        </p:spPr>
        <p:txBody>
          <a:bodyPr wrap="none" rtlCol="0">
            <a:spAutoFit/>
          </a:bodyPr>
          <a:lstStyle/>
          <a:p>
            <a:r>
              <a:rPr lang="en-US" sz="1400" dirty="0"/>
              <a:t>Empirical </a:t>
            </a:r>
          </a:p>
          <a:p>
            <a:r>
              <a:rPr lang="en-US" sz="1400" dirty="0" err="1"/>
              <a:t>tFGR</a:t>
            </a:r>
            <a:r>
              <a:rPr lang="en-US" sz="1400" dirty="0"/>
              <a:t> </a:t>
            </a:r>
          </a:p>
        </p:txBody>
      </p:sp>
      <p:sp>
        <p:nvSpPr>
          <p:cNvPr id="550" name="TextBox 549">
            <a:extLst>
              <a:ext uri="{FF2B5EF4-FFF2-40B4-BE49-F238E27FC236}">
                <a16:creationId xmlns:a16="http://schemas.microsoft.com/office/drawing/2014/main" id="{86B0E11D-0B9C-11D9-EF28-64CB5E310C81}"/>
              </a:ext>
            </a:extLst>
          </p:cNvPr>
          <p:cNvSpPr txBox="1"/>
          <p:nvPr/>
        </p:nvSpPr>
        <p:spPr>
          <a:xfrm>
            <a:off x="769868" y="3962551"/>
            <a:ext cx="1282180" cy="463356"/>
          </a:xfrm>
          <a:prstGeom prst="rect">
            <a:avLst/>
          </a:prstGeom>
          <a:noFill/>
        </p:spPr>
        <p:txBody>
          <a:bodyPr wrap="none" rtlCol="0">
            <a:spAutoFit/>
          </a:bodyPr>
          <a:lstStyle/>
          <a:p>
            <a:r>
              <a:rPr lang="en-US" sz="1400" dirty="0"/>
              <a:t>Intragranular</a:t>
            </a:r>
          </a:p>
          <a:p>
            <a:r>
              <a:rPr lang="en-US" sz="1400" dirty="0"/>
              <a:t>Gas Generation</a:t>
            </a:r>
          </a:p>
        </p:txBody>
      </p:sp>
      <p:sp>
        <p:nvSpPr>
          <p:cNvPr id="551" name="TextBox 550">
            <a:extLst>
              <a:ext uri="{FF2B5EF4-FFF2-40B4-BE49-F238E27FC236}">
                <a16:creationId xmlns:a16="http://schemas.microsoft.com/office/drawing/2014/main" id="{01200855-B48F-C247-10E9-5B38D1EF91D2}"/>
              </a:ext>
            </a:extLst>
          </p:cNvPr>
          <p:cNvSpPr txBox="1"/>
          <p:nvPr/>
        </p:nvSpPr>
        <p:spPr>
          <a:xfrm>
            <a:off x="1187357" y="4730078"/>
            <a:ext cx="778167" cy="272563"/>
          </a:xfrm>
          <a:prstGeom prst="rect">
            <a:avLst/>
          </a:prstGeom>
          <a:noFill/>
        </p:spPr>
        <p:txBody>
          <a:bodyPr wrap="none" rtlCol="0">
            <a:spAutoFit/>
          </a:bodyPr>
          <a:lstStyle/>
          <a:p>
            <a:r>
              <a:rPr lang="en-US" sz="1400" dirty="0"/>
              <a:t>Diffusion</a:t>
            </a:r>
          </a:p>
        </p:txBody>
      </p:sp>
      <p:grpSp>
        <p:nvGrpSpPr>
          <p:cNvPr id="552" name="Group 551">
            <a:extLst>
              <a:ext uri="{FF2B5EF4-FFF2-40B4-BE49-F238E27FC236}">
                <a16:creationId xmlns:a16="http://schemas.microsoft.com/office/drawing/2014/main" id="{85F4B50D-2BA6-EDFA-B62B-197E05AB1027}"/>
              </a:ext>
            </a:extLst>
          </p:cNvPr>
          <p:cNvGrpSpPr/>
          <p:nvPr/>
        </p:nvGrpSpPr>
        <p:grpSpPr>
          <a:xfrm>
            <a:off x="1986202" y="4176010"/>
            <a:ext cx="1044894" cy="1111565"/>
            <a:chOff x="1635437" y="4766137"/>
            <a:chExt cx="1106504" cy="1177106"/>
          </a:xfrm>
        </p:grpSpPr>
        <p:grpSp>
          <p:nvGrpSpPr>
            <p:cNvPr id="553" name="Group 552">
              <a:extLst>
                <a:ext uri="{FF2B5EF4-FFF2-40B4-BE49-F238E27FC236}">
                  <a16:creationId xmlns:a16="http://schemas.microsoft.com/office/drawing/2014/main" id="{2F30497D-A1B4-786A-E403-56CB83979036}"/>
                </a:ext>
              </a:extLst>
            </p:cNvPr>
            <p:cNvGrpSpPr/>
            <p:nvPr/>
          </p:nvGrpSpPr>
          <p:grpSpPr>
            <a:xfrm>
              <a:off x="1730475" y="4931777"/>
              <a:ext cx="1011466" cy="1011466"/>
              <a:chOff x="3942573" y="1533418"/>
              <a:chExt cx="3200400" cy="3200400"/>
            </a:xfrm>
          </p:grpSpPr>
          <p:sp>
            <p:nvSpPr>
              <p:cNvPr id="557" name="Oval 556">
                <a:extLst>
                  <a:ext uri="{FF2B5EF4-FFF2-40B4-BE49-F238E27FC236}">
                    <a16:creationId xmlns:a16="http://schemas.microsoft.com/office/drawing/2014/main" id="{75D7BFC7-4A4F-9D3B-1BFF-17378A7ECCD0}"/>
                  </a:ext>
                </a:extLst>
              </p:cNvPr>
              <p:cNvSpPr/>
              <p:nvPr/>
            </p:nvSpPr>
            <p:spPr>
              <a:xfrm>
                <a:off x="3942573" y="1533418"/>
                <a:ext cx="3200400" cy="3200400"/>
              </a:xfrm>
              <a:prstGeom prst="ellipse">
                <a:avLst/>
              </a:prstGeom>
              <a:solidFill>
                <a:schemeClr val="bg1">
                  <a:lumMod val="7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686701F6-16D7-8D2D-8252-C8C750E8790B}"/>
                  </a:ext>
                </a:extLst>
              </p:cNvPr>
              <p:cNvSpPr>
                <a:spLocks noChangeAspect="1"/>
              </p:cNvSpPr>
              <p:nvPr/>
            </p:nvSpPr>
            <p:spPr>
              <a:xfrm>
                <a:off x="6551466" y="42328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4CE78898-5E67-44CB-2FBD-4AE4AC51829B}"/>
                  </a:ext>
                </a:extLst>
              </p:cNvPr>
              <p:cNvSpPr>
                <a:spLocks noChangeAspect="1"/>
              </p:cNvSpPr>
              <p:nvPr/>
            </p:nvSpPr>
            <p:spPr>
              <a:xfrm>
                <a:off x="6639096" y="37032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3CF92A7F-B6EC-DA1A-536D-C11BACB296C5}"/>
                  </a:ext>
                </a:extLst>
              </p:cNvPr>
              <p:cNvSpPr>
                <a:spLocks noChangeAspect="1"/>
              </p:cNvSpPr>
              <p:nvPr/>
            </p:nvSpPr>
            <p:spPr>
              <a:xfrm>
                <a:off x="6486696" y="40651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FF345D39-E96B-293D-1F12-740DE97AABAD}"/>
                  </a:ext>
                </a:extLst>
              </p:cNvPr>
              <p:cNvSpPr>
                <a:spLocks noChangeAspect="1"/>
              </p:cNvSpPr>
              <p:nvPr/>
            </p:nvSpPr>
            <p:spPr>
              <a:xfrm>
                <a:off x="6688626" y="38441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25FFE9F3-1D93-98FD-D15F-1C39B7428D48}"/>
                  </a:ext>
                </a:extLst>
              </p:cNvPr>
              <p:cNvSpPr>
                <a:spLocks noChangeAspect="1"/>
              </p:cNvSpPr>
              <p:nvPr/>
            </p:nvSpPr>
            <p:spPr>
              <a:xfrm>
                <a:off x="5743746" y="4373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72EB26C5-DDF8-13E4-324F-AB0951F73B89}"/>
                  </a:ext>
                </a:extLst>
              </p:cNvPr>
              <p:cNvSpPr>
                <a:spLocks noChangeAspect="1"/>
              </p:cNvSpPr>
              <p:nvPr/>
            </p:nvSpPr>
            <p:spPr>
              <a:xfrm>
                <a:off x="5591346" y="45185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01E598F6-A8DF-A216-7AFD-690D23FE2CD9}"/>
                  </a:ext>
                </a:extLst>
              </p:cNvPr>
              <p:cNvSpPr>
                <a:spLocks noChangeAspect="1"/>
              </p:cNvSpPr>
              <p:nvPr/>
            </p:nvSpPr>
            <p:spPr>
              <a:xfrm>
                <a:off x="6086646" y="45223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613767A4-5516-F94D-A59C-24C341268F37}"/>
                  </a:ext>
                </a:extLst>
              </p:cNvPr>
              <p:cNvSpPr>
                <a:spLocks noChangeAspect="1"/>
              </p:cNvSpPr>
              <p:nvPr/>
            </p:nvSpPr>
            <p:spPr>
              <a:xfrm>
                <a:off x="6844836" y="36232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018CCE7C-75F6-2F7A-D44B-3724CED1E9B4}"/>
                  </a:ext>
                </a:extLst>
              </p:cNvPr>
              <p:cNvSpPr>
                <a:spLocks noChangeAspect="1"/>
              </p:cNvSpPr>
              <p:nvPr/>
            </p:nvSpPr>
            <p:spPr>
              <a:xfrm>
                <a:off x="7020096" y="35012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DBBE2055-9F8C-6690-E27B-9701B70165D7}"/>
                  </a:ext>
                </a:extLst>
              </p:cNvPr>
              <p:cNvSpPr>
                <a:spLocks noChangeAspect="1"/>
              </p:cNvSpPr>
              <p:nvPr/>
            </p:nvSpPr>
            <p:spPr>
              <a:xfrm>
                <a:off x="6223806" y="44080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A2D19290-841D-2E26-A3D5-02B2CD4B0D91}"/>
                  </a:ext>
                </a:extLst>
              </p:cNvPr>
              <p:cNvSpPr>
                <a:spLocks noChangeAspect="1"/>
              </p:cNvSpPr>
              <p:nvPr/>
            </p:nvSpPr>
            <p:spPr>
              <a:xfrm>
                <a:off x="6151416" y="42099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86EAE821-63EA-BF7F-412D-C7E782A29E27}"/>
                  </a:ext>
                </a:extLst>
              </p:cNvPr>
              <p:cNvSpPr>
                <a:spLocks noChangeAspect="1"/>
              </p:cNvSpPr>
              <p:nvPr/>
            </p:nvSpPr>
            <p:spPr>
              <a:xfrm>
                <a:off x="5869476" y="41451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F143A4E6-7771-83EF-E949-D844987F9A3E}"/>
                  </a:ext>
                </a:extLst>
              </p:cNvPr>
              <p:cNvSpPr>
                <a:spLocks noChangeAspect="1"/>
              </p:cNvSpPr>
              <p:nvPr/>
            </p:nvSpPr>
            <p:spPr>
              <a:xfrm>
                <a:off x="6315246" y="4305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C05AFF6E-CEB8-F628-B9B3-57CE9595C31E}"/>
                  </a:ext>
                </a:extLst>
              </p:cNvPr>
              <p:cNvSpPr>
                <a:spLocks noChangeAspect="1"/>
              </p:cNvSpPr>
              <p:nvPr/>
            </p:nvSpPr>
            <p:spPr>
              <a:xfrm>
                <a:off x="4391196" y="40384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DEE2881A-94F3-1F19-B241-4C82C5E0E22D}"/>
                  </a:ext>
                </a:extLst>
              </p:cNvPr>
              <p:cNvSpPr>
                <a:spLocks noChangeAspect="1"/>
              </p:cNvSpPr>
              <p:nvPr/>
            </p:nvSpPr>
            <p:spPr>
              <a:xfrm>
                <a:off x="4951266" y="44499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9CB87F89-6AF4-9929-C281-8F4C3E1E6B3C}"/>
                  </a:ext>
                </a:extLst>
              </p:cNvPr>
              <p:cNvSpPr>
                <a:spLocks noChangeAspect="1"/>
              </p:cNvSpPr>
              <p:nvPr/>
            </p:nvSpPr>
            <p:spPr>
              <a:xfrm>
                <a:off x="5275116" y="44995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24C5DF41-47C1-5689-4D11-37075A4D1379}"/>
                  </a:ext>
                </a:extLst>
              </p:cNvPr>
              <p:cNvSpPr>
                <a:spLocks noChangeAspect="1"/>
              </p:cNvSpPr>
              <p:nvPr/>
            </p:nvSpPr>
            <p:spPr>
              <a:xfrm>
                <a:off x="4695996" y="42518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5C05D845-CBCA-529E-C1D7-F52E8DA42C92}"/>
                  </a:ext>
                </a:extLst>
              </p:cNvPr>
              <p:cNvSpPr>
                <a:spLocks noChangeAspect="1"/>
              </p:cNvSpPr>
              <p:nvPr/>
            </p:nvSpPr>
            <p:spPr>
              <a:xfrm>
                <a:off x="4730286" y="40346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9695E522-2142-38D0-E4A9-C9D006CEC4B8}"/>
                  </a:ext>
                </a:extLst>
              </p:cNvPr>
              <p:cNvSpPr>
                <a:spLocks noChangeAspect="1"/>
              </p:cNvSpPr>
              <p:nvPr/>
            </p:nvSpPr>
            <p:spPr>
              <a:xfrm>
                <a:off x="4524546" y="41489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a:extLst>
                  <a:ext uri="{FF2B5EF4-FFF2-40B4-BE49-F238E27FC236}">
                    <a16:creationId xmlns:a16="http://schemas.microsoft.com/office/drawing/2014/main" id="{E6859B10-33C4-440F-5310-380E0AD14ED8}"/>
                  </a:ext>
                </a:extLst>
              </p:cNvPr>
              <p:cNvSpPr>
                <a:spLocks noChangeAspect="1"/>
              </p:cNvSpPr>
              <p:nvPr/>
            </p:nvSpPr>
            <p:spPr>
              <a:xfrm>
                <a:off x="4817916" y="42937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136E7DC-2ED5-9D70-3373-DA0AEAB71895}"/>
                  </a:ext>
                </a:extLst>
              </p:cNvPr>
              <p:cNvSpPr>
                <a:spLocks noChangeAspect="1"/>
              </p:cNvSpPr>
              <p:nvPr/>
            </p:nvSpPr>
            <p:spPr>
              <a:xfrm>
                <a:off x="5233206" y="43090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F457A8C8-FD1A-3AB3-55CA-BF158D5F23BC}"/>
                  </a:ext>
                </a:extLst>
              </p:cNvPr>
              <p:cNvSpPr>
                <a:spLocks noChangeAspect="1"/>
              </p:cNvSpPr>
              <p:nvPr/>
            </p:nvSpPr>
            <p:spPr>
              <a:xfrm>
                <a:off x="5008416" y="42899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BBD8E94F-3335-7F4E-2978-B7A91C912E50}"/>
                  </a:ext>
                </a:extLst>
              </p:cNvPr>
              <p:cNvSpPr>
                <a:spLocks noChangeAspect="1"/>
              </p:cNvSpPr>
              <p:nvPr/>
            </p:nvSpPr>
            <p:spPr>
              <a:xfrm>
                <a:off x="5073186" y="41832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4D11E0C2-6321-8E1B-8B96-05841E6A47DC}"/>
                  </a:ext>
                </a:extLst>
              </p:cNvPr>
              <p:cNvSpPr>
                <a:spLocks noChangeAspect="1"/>
              </p:cNvSpPr>
              <p:nvPr/>
            </p:nvSpPr>
            <p:spPr>
              <a:xfrm>
                <a:off x="5031276" y="3992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B13C4332-15C1-217E-2975-9D93507811AE}"/>
                  </a:ext>
                </a:extLst>
              </p:cNvPr>
              <p:cNvSpPr>
                <a:spLocks noChangeAspect="1"/>
              </p:cNvSpPr>
              <p:nvPr/>
            </p:nvSpPr>
            <p:spPr>
              <a:xfrm>
                <a:off x="5092236" y="36879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010B065A-8677-4999-E6E4-E222EA762128}"/>
                  </a:ext>
                </a:extLst>
              </p:cNvPr>
              <p:cNvSpPr>
                <a:spLocks noChangeAspect="1"/>
              </p:cNvSpPr>
              <p:nvPr/>
            </p:nvSpPr>
            <p:spPr>
              <a:xfrm>
                <a:off x="5210346" y="40689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3E836AB1-9FD2-24C9-2A2C-B72DC4A4B425}"/>
                  </a:ext>
                </a:extLst>
              </p:cNvPr>
              <p:cNvSpPr>
                <a:spLocks noChangeAspect="1"/>
              </p:cNvSpPr>
              <p:nvPr/>
            </p:nvSpPr>
            <p:spPr>
              <a:xfrm>
                <a:off x="5137956" y="38708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AAA6386A-A24F-67A2-4A1A-EED26DCBEE56}"/>
                  </a:ext>
                </a:extLst>
              </p:cNvPr>
              <p:cNvSpPr>
                <a:spLocks noChangeAspect="1"/>
              </p:cNvSpPr>
              <p:nvPr/>
            </p:nvSpPr>
            <p:spPr>
              <a:xfrm>
                <a:off x="4459776" y="38441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0C111EC6-707C-3959-F1C0-D04E63AA1A2F}"/>
                  </a:ext>
                </a:extLst>
              </p:cNvPr>
              <p:cNvSpPr>
                <a:spLocks noChangeAspect="1"/>
              </p:cNvSpPr>
              <p:nvPr/>
            </p:nvSpPr>
            <p:spPr>
              <a:xfrm>
                <a:off x="4269276" y="37679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C07E5BCD-285A-0E38-F8E2-B9F56A1896D6}"/>
                  </a:ext>
                </a:extLst>
              </p:cNvPr>
              <p:cNvSpPr>
                <a:spLocks noChangeAspect="1"/>
              </p:cNvSpPr>
              <p:nvPr/>
            </p:nvSpPr>
            <p:spPr>
              <a:xfrm>
                <a:off x="4673136" y="3543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5B68B44A-D4D9-9233-60EB-F74638E4A53E}"/>
                  </a:ext>
                </a:extLst>
              </p:cNvPr>
              <p:cNvSpPr>
                <a:spLocks noChangeAspect="1"/>
              </p:cNvSpPr>
              <p:nvPr/>
            </p:nvSpPr>
            <p:spPr>
              <a:xfrm>
                <a:off x="4539786" y="22668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3A66FF38-9CB2-8B8D-1532-5F7E719EBB8A}"/>
                  </a:ext>
                </a:extLst>
              </p:cNvPr>
              <p:cNvSpPr>
                <a:spLocks noChangeAspect="1"/>
              </p:cNvSpPr>
              <p:nvPr/>
            </p:nvSpPr>
            <p:spPr>
              <a:xfrm>
                <a:off x="4844586" y="25716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AB3182FA-EFD0-83AC-8ADE-C609595BA42B}"/>
                  </a:ext>
                </a:extLst>
              </p:cNvPr>
              <p:cNvSpPr>
                <a:spLocks noChangeAspect="1"/>
              </p:cNvSpPr>
              <p:nvPr/>
            </p:nvSpPr>
            <p:spPr>
              <a:xfrm>
                <a:off x="5103666" y="21792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BC46B066-7218-7BF9-D391-5B14E1242E75}"/>
                  </a:ext>
                </a:extLst>
              </p:cNvPr>
              <p:cNvSpPr>
                <a:spLocks noChangeAspect="1"/>
              </p:cNvSpPr>
              <p:nvPr/>
            </p:nvSpPr>
            <p:spPr>
              <a:xfrm>
                <a:off x="5427516" y="22287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5F163E03-6384-CDE6-00FE-6BAC8068AB16}"/>
                  </a:ext>
                </a:extLst>
              </p:cNvPr>
              <p:cNvSpPr>
                <a:spLocks noChangeAspect="1"/>
              </p:cNvSpPr>
              <p:nvPr/>
            </p:nvSpPr>
            <p:spPr>
              <a:xfrm>
                <a:off x="4848396" y="19810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A401C7A0-6980-F67A-8E95-36624F14BDAA}"/>
                  </a:ext>
                </a:extLst>
              </p:cNvPr>
              <p:cNvSpPr>
                <a:spLocks noChangeAspect="1"/>
              </p:cNvSpPr>
              <p:nvPr/>
            </p:nvSpPr>
            <p:spPr>
              <a:xfrm>
                <a:off x="5149386" y="23620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1FFAF765-8E13-85B9-D6A9-53CA4B3A69EC}"/>
                  </a:ext>
                </a:extLst>
              </p:cNvPr>
              <p:cNvSpPr>
                <a:spLocks noChangeAspect="1"/>
              </p:cNvSpPr>
              <p:nvPr/>
            </p:nvSpPr>
            <p:spPr>
              <a:xfrm>
                <a:off x="5073186" y="18401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2C8C4B06-7C85-CBD6-D7C3-1E75B47F7728}"/>
                  </a:ext>
                </a:extLst>
              </p:cNvPr>
              <p:cNvSpPr>
                <a:spLocks noChangeAspect="1"/>
              </p:cNvSpPr>
              <p:nvPr/>
            </p:nvSpPr>
            <p:spPr>
              <a:xfrm>
                <a:off x="4882686" y="17639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59778241-EE70-D40C-DC13-6EFE1F144C01}"/>
                  </a:ext>
                </a:extLst>
              </p:cNvPr>
              <p:cNvSpPr>
                <a:spLocks noChangeAspect="1"/>
              </p:cNvSpPr>
              <p:nvPr/>
            </p:nvSpPr>
            <p:spPr>
              <a:xfrm>
                <a:off x="4475016" y="20992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40CF52A5-B2C6-6387-17AE-FFAF72FF3624}"/>
                  </a:ext>
                </a:extLst>
              </p:cNvPr>
              <p:cNvSpPr>
                <a:spLocks noChangeAspect="1"/>
              </p:cNvSpPr>
              <p:nvPr/>
            </p:nvSpPr>
            <p:spPr>
              <a:xfrm>
                <a:off x="4867446" y="22973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515661A6-DA24-42E3-3978-06F3F510C260}"/>
                  </a:ext>
                </a:extLst>
              </p:cNvPr>
              <p:cNvSpPr>
                <a:spLocks noChangeAspect="1"/>
              </p:cNvSpPr>
              <p:nvPr/>
            </p:nvSpPr>
            <p:spPr>
              <a:xfrm>
                <a:off x="4676946" y="18782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A3CA7CF8-6D95-210C-B93F-A1D9FF310807}"/>
                  </a:ext>
                </a:extLst>
              </p:cNvPr>
              <p:cNvSpPr>
                <a:spLocks noChangeAspect="1"/>
              </p:cNvSpPr>
              <p:nvPr/>
            </p:nvSpPr>
            <p:spPr>
              <a:xfrm>
                <a:off x="4955076" y="25335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0DDC8555-0B3E-CB95-1176-48E005A9D5BC}"/>
                  </a:ext>
                </a:extLst>
              </p:cNvPr>
              <p:cNvSpPr>
                <a:spLocks noChangeAspect="1"/>
              </p:cNvSpPr>
              <p:nvPr/>
            </p:nvSpPr>
            <p:spPr>
              <a:xfrm>
                <a:off x="4970316" y="20230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8F761631-1DC3-AA57-8F4D-B6C2C5D26337}"/>
                  </a:ext>
                </a:extLst>
              </p:cNvPr>
              <p:cNvSpPr>
                <a:spLocks noChangeAspect="1"/>
              </p:cNvSpPr>
              <p:nvPr/>
            </p:nvSpPr>
            <p:spPr>
              <a:xfrm>
                <a:off x="5385606" y="20382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7DA2FB9B-A318-0086-1F40-1A629E6E472C}"/>
                  </a:ext>
                </a:extLst>
              </p:cNvPr>
              <p:cNvSpPr>
                <a:spLocks noChangeAspect="1"/>
              </p:cNvSpPr>
              <p:nvPr/>
            </p:nvSpPr>
            <p:spPr>
              <a:xfrm>
                <a:off x="5160816" y="2019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1F26C78A-BAEA-28D7-0A5E-ABD7CAE64F42}"/>
                  </a:ext>
                </a:extLst>
              </p:cNvPr>
              <p:cNvSpPr>
                <a:spLocks noChangeAspect="1"/>
              </p:cNvSpPr>
              <p:nvPr/>
            </p:nvSpPr>
            <p:spPr>
              <a:xfrm>
                <a:off x="5518956" y="21258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7C760C02-71F7-253D-5EAD-80A61F749A9C}"/>
                  </a:ext>
                </a:extLst>
              </p:cNvPr>
              <p:cNvSpPr>
                <a:spLocks noChangeAspect="1"/>
              </p:cNvSpPr>
              <p:nvPr/>
            </p:nvSpPr>
            <p:spPr>
              <a:xfrm>
                <a:off x="5225586" y="19125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B4CA494B-B8FB-AB7F-A4BD-BDD13522D252}"/>
                  </a:ext>
                </a:extLst>
              </p:cNvPr>
              <p:cNvSpPr>
                <a:spLocks noChangeAspect="1"/>
              </p:cNvSpPr>
              <p:nvPr/>
            </p:nvSpPr>
            <p:spPr>
              <a:xfrm>
                <a:off x="5183676" y="17220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D1780F5A-60FC-A769-31DE-59605F7747E5}"/>
                  </a:ext>
                </a:extLst>
              </p:cNvPr>
              <p:cNvSpPr>
                <a:spLocks noChangeAspect="1"/>
              </p:cNvSpPr>
              <p:nvPr/>
            </p:nvSpPr>
            <p:spPr>
              <a:xfrm>
                <a:off x="4501686" y="26745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0B47658B-3D12-CDBB-91E9-8034C612627B}"/>
                  </a:ext>
                </a:extLst>
              </p:cNvPr>
              <p:cNvSpPr>
                <a:spLocks noChangeAspect="1"/>
              </p:cNvSpPr>
              <p:nvPr/>
            </p:nvSpPr>
            <p:spPr>
              <a:xfrm>
                <a:off x="4082586" y="26897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2FCAF0F7-F79C-617A-90C8-88953B397B6E}"/>
                  </a:ext>
                </a:extLst>
              </p:cNvPr>
              <p:cNvSpPr>
                <a:spLocks noChangeAspect="1"/>
              </p:cNvSpPr>
              <p:nvPr/>
            </p:nvSpPr>
            <p:spPr>
              <a:xfrm>
                <a:off x="4246416" y="24763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F3C9019E-4226-AB21-0AE2-DC81FC37E170}"/>
                  </a:ext>
                </a:extLst>
              </p:cNvPr>
              <p:cNvSpPr>
                <a:spLocks noChangeAspect="1"/>
              </p:cNvSpPr>
              <p:nvPr/>
            </p:nvSpPr>
            <p:spPr>
              <a:xfrm>
                <a:off x="4547406" y="28573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656817EF-CAC1-E11E-4801-F84A199BADEF}"/>
                  </a:ext>
                </a:extLst>
              </p:cNvPr>
              <p:cNvSpPr>
                <a:spLocks noChangeAspect="1"/>
              </p:cNvSpPr>
              <p:nvPr/>
            </p:nvSpPr>
            <p:spPr>
              <a:xfrm>
                <a:off x="4471206" y="23354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978A98FB-FF61-BCB9-5B35-99BC0072D460}"/>
                  </a:ext>
                </a:extLst>
              </p:cNvPr>
              <p:cNvSpPr>
                <a:spLocks noChangeAspect="1"/>
              </p:cNvSpPr>
              <p:nvPr/>
            </p:nvSpPr>
            <p:spPr>
              <a:xfrm>
                <a:off x="4280706" y="22592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4B7C2D19-2E05-830F-3001-8936C7099234}"/>
                  </a:ext>
                </a:extLst>
              </p:cNvPr>
              <p:cNvSpPr>
                <a:spLocks noChangeAspect="1"/>
              </p:cNvSpPr>
              <p:nvPr/>
            </p:nvSpPr>
            <p:spPr>
              <a:xfrm>
                <a:off x="4265466" y="27926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7FA2DD51-B58F-16D9-ACC0-83936F993616}"/>
                  </a:ext>
                </a:extLst>
              </p:cNvPr>
              <p:cNvSpPr>
                <a:spLocks noChangeAspect="1"/>
              </p:cNvSpPr>
              <p:nvPr/>
            </p:nvSpPr>
            <p:spPr>
              <a:xfrm>
                <a:off x="4353096" y="30288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97CA24CC-6F74-BC21-CA2A-203D4C244A00}"/>
                  </a:ext>
                </a:extLst>
              </p:cNvPr>
              <p:cNvSpPr>
                <a:spLocks noChangeAspect="1"/>
              </p:cNvSpPr>
              <p:nvPr/>
            </p:nvSpPr>
            <p:spPr>
              <a:xfrm>
                <a:off x="4368336" y="25183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7934ACBA-2B66-1C64-0B7C-80433820D1C9}"/>
                  </a:ext>
                </a:extLst>
              </p:cNvPr>
              <p:cNvSpPr>
                <a:spLocks noChangeAspect="1"/>
              </p:cNvSpPr>
              <p:nvPr/>
            </p:nvSpPr>
            <p:spPr>
              <a:xfrm>
                <a:off x="4726476" y="23963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0CBF8C24-65A2-072E-B997-67490255B77F}"/>
                  </a:ext>
                </a:extLst>
              </p:cNvPr>
              <p:cNvSpPr>
                <a:spLocks noChangeAspect="1"/>
              </p:cNvSpPr>
              <p:nvPr/>
            </p:nvSpPr>
            <p:spPr>
              <a:xfrm>
                <a:off x="4558836" y="25144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CEC96804-667C-C77C-912F-79FB8B3A45C3}"/>
                  </a:ext>
                </a:extLst>
              </p:cNvPr>
              <p:cNvSpPr>
                <a:spLocks noChangeAspect="1"/>
              </p:cNvSpPr>
              <p:nvPr/>
            </p:nvSpPr>
            <p:spPr>
              <a:xfrm>
                <a:off x="4718856" y="21258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a:extLst>
                  <a:ext uri="{FF2B5EF4-FFF2-40B4-BE49-F238E27FC236}">
                    <a16:creationId xmlns:a16="http://schemas.microsoft.com/office/drawing/2014/main" id="{DB45DC1F-566E-9125-03D0-09F8EF28FEC8}"/>
                  </a:ext>
                </a:extLst>
              </p:cNvPr>
              <p:cNvSpPr>
                <a:spLocks noChangeAspect="1"/>
              </p:cNvSpPr>
              <p:nvPr/>
            </p:nvSpPr>
            <p:spPr>
              <a:xfrm>
                <a:off x="5362746" y="17982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68A05435-7520-7739-CEE8-BAE761167EEF}"/>
                  </a:ext>
                </a:extLst>
              </p:cNvPr>
              <p:cNvSpPr>
                <a:spLocks noChangeAspect="1"/>
              </p:cNvSpPr>
              <p:nvPr/>
            </p:nvSpPr>
            <p:spPr>
              <a:xfrm>
                <a:off x="5290356" y="16000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15B01E88-DE5F-6925-4142-6870D0C3EA75}"/>
                  </a:ext>
                </a:extLst>
              </p:cNvPr>
              <p:cNvSpPr>
                <a:spLocks noChangeAspect="1"/>
              </p:cNvSpPr>
              <p:nvPr/>
            </p:nvSpPr>
            <p:spPr>
              <a:xfrm>
                <a:off x="5454186" y="16953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27927601-F6E5-D0F0-C02C-2B9853DE6C98}"/>
                  </a:ext>
                </a:extLst>
              </p:cNvPr>
              <p:cNvSpPr>
                <a:spLocks noChangeAspect="1"/>
              </p:cNvSpPr>
              <p:nvPr/>
            </p:nvSpPr>
            <p:spPr>
              <a:xfrm>
                <a:off x="4551216" y="34669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6237704F-2CFB-75A5-631A-DE9197F5DC70}"/>
                  </a:ext>
                </a:extLst>
              </p:cNvPr>
              <p:cNvSpPr>
                <a:spLocks noChangeAspect="1"/>
              </p:cNvSpPr>
              <p:nvPr/>
            </p:nvSpPr>
            <p:spPr>
              <a:xfrm>
                <a:off x="4638846" y="29374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BE7414A0-3B45-4F80-DD25-3B552615C525}"/>
                  </a:ext>
                </a:extLst>
              </p:cNvPr>
              <p:cNvSpPr>
                <a:spLocks noChangeAspect="1"/>
              </p:cNvSpPr>
              <p:nvPr/>
            </p:nvSpPr>
            <p:spPr>
              <a:xfrm>
                <a:off x="4459776" y="31355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FDE954F2-ECD2-415B-13C2-490E0CA8A525}"/>
                  </a:ext>
                </a:extLst>
              </p:cNvPr>
              <p:cNvSpPr>
                <a:spLocks noChangeAspect="1"/>
              </p:cNvSpPr>
              <p:nvPr/>
            </p:nvSpPr>
            <p:spPr>
              <a:xfrm>
                <a:off x="5115096" y="33793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30B42405-3A17-93D6-42DC-F0E794AEE38A}"/>
                  </a:ext>
                </a:extLst>
              </p:cNvPr>
              <p:cNvSpPr>
                <a:spLocks noChangeAspect="1"/>
              </p:cNvSpPr>
              <p:nvPr/>
            </p:nvSpPr>
            <p:spPr>
              <a:xfrm>
                <a:off x="5438946" y="34288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97CF5625-2F94-3A99-5E0E-0E2C0FB36F42}"/>
                  </a:ext>
                </a:extLst>
              </p:cNvPr>
              <p:cNvSpPr>
                <a:spLocks noChangeAspect="1"/>
              </p:cNvSpPr>
              <p:nvPr/>
            </p:nvSpPr>
            <p:spPr>
              <a:xfrm>
                <a:off x="4859826" y="31812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9DA48380-278D-C123-397F-117EA9D1E506}"/>
                  </a:ext>
                </a:extLst>
              </p:cNvPr>
              <p:cNvSpPr>
                <a:spLocks noChangeAspect="1"/>
              </p:cNvSpPr>
              <p:nvPr/>
            </p:nvSpPr>
            <p:spPr>
              <a:xfrm>
                <a:off x="5160816" y="35622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D260D994-4660-9870-E6A8-E4E7DD75895D}"/>
                  </a:ext>
                </a:extLst>
              </p:cNvPr>
              <p:cNvSpPr>
                <a:spLocks noChangeAspect="1"/>
              </p:cNvSpPr>
              <p:nvPr/>
            </p:nvSpPr>
            <p:spPr>
              <a:xfrm>
                <a:off x="5084616" y="30402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EBABA3C9-A1B2-B467-1405-D84A15C8104B}"/>
                  </a:ext>
                </a:extLst>
              </p:cNvPr>
              <p:cNvSpPr>
                <a:spLocks noChangeAspect="1"/>
              </p:cNvSpPr>
              <p:nvPr/>
            </p:nvSpPr>
            <p:spPr>
              <a:xfrm>
                <a:off x="4894116" y="29640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DC4CA9FE-D150-D6AA-A201-CF2C7A7A4E8A}"/>
                  </a:ext>
                </a:extLst>
              </p:cNvPr>
              <p:cNvSpPr>
                <a:spLocks noChangeAspect="1"/>
              </p:cNvSpPr>
              <p:nvPr/>
            </p:nvSpPr>
            <p:spPr>
              <a:xfrm>
                <a:off x="4878876" y="34974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BFE0735E-8A34-D2C2-DAD2-D0C2F08C27C5}"/>
                  </a:ext>
                </a:extLst>
              </p:cNvPr>
              <p:cNvSpPr>
                <a:spLocks noChangeAspect="1"/>
              </p:cNvSpPr>
              <p:nvPr/>
            </p:nvSpPr>
            <p:spPr>
              <a:xfrm>
                <a:off x="4688376" y="30783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DF70AE97-9F63-039D-60A2-70BB1CABF602}"/>
                  </a:ext>
                </a:extLst>
              </p:cNvPr>
              <p:cNvSpPr>
                <a:spLocks noChangeAspect="1"/>
              </p:cNvSpPr>
              <p:nvPr/>
            </p:nvSpPr>
            <p:spPr>
              <a:xfrm>
                <a:off x="4981746" y="32231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D0D9AC8E-C7FF-1DE9-A490-9A1D418B81B0}"/>
                  </a:ext>
                </a:extLst>
              </p:cNvPr>
              <p:cNvSpPr>
                <a:spLocks noChangeAspect="1"/>
              </p:cNvSpPr>
              <p:nvPr/>
            </p:nvSpPr>
            <p:spPr>
              <a:xfrm>
                <a:off x="5397036" y="32383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3B4B7E5D-3742-7617-D0A6-D86E1C890064}"/>
                  </a:ext>
                </a:extLst>
              </p:cNvPr>
              <p:cNvSpPr>
                <a:spLocks noChangeAspect="1"/>
              </p:cNvSpPr>
              <p:nvPr/>
            </p:nvSpPr>
            <p:spPr>
              <a:xfrm>
                <a:off x="5172246" y="32193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9F850C62-3F0D-1751-7725-E5C800876E09}"/>
                  </a:ext>
                </a:extLst>
              </p:cNvPr>
              <p:cNvSpPr>
                <a:spLocks noChangeAspect="1"/>
              </p:cNvSpPr>
              <p:nvPr/>
            </p:nvSpPr>
            <p:spPr>
              <a:xfrm>
                <a:off x="4615986" y="33260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8E254E63-0AA6-513E-BCC6-072756F098F3}"/>
                  </a:ext>
                </a:extLst>
              </p:cNvPr>
              <p:cNvSpPr>
                <a:spLocks noChangeAspect="1"/>
              </p:cNvSpPr>
              <p:nvPr/>
            </p:nvSpPr>
            <p:spPr>
              <a:xfrm>
                <a:off x="5237016" y="31126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8DF3A003-CA5D-CF5B-2736-D12F432E3F3D}"/>
                  </a:ext>
                </a:extLst>
              </p:cNvPr>
              <p:cNvSpPr>
                <a:spLocks noChangeAspect="1"/>
              </p:cNvSpPr>
              <p:nvPr/>
            </p:nvSpPr>
            <p:spPr>
              <a:xfrm>
                <a:off x="5195106" y="29221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2C640735-D9D3-6B74-F1D2-B2FC05422656}"/>
                  </a:ext>
                </a:extLst>
              </p:cNvPr>
              <p:cNvSpPr>
                <a:spLocks noChangeAspect="1"/>
              </p:cNvSpPr>
              <p:nvPr/>
            </p:nvSpPr>
            <p:spPr>
              <a:xfrm>
                <a:off x="5724696" y="31202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7FAD6C34-DC51-97E2-7178-2676E93E7C96}"/>
                  </a:ext>
                </a:extLst>
              </p:cNvPr>
              <p:cNvSpPr>
                <a:spLocks noChangeAspect="1"/>
              </p:cNvSpPr>
              <p:nvPr/>
            </p:nvSpPr>
            <p:spPr>
              <a:xfrm>
                <a:off x="6025686" y="3924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4395C878-CDA7-D4D9-536C-AA5BD080C3C9}"/>
                  </a:ext>
                </a:extLst>
              </p:cNvPr>
              <p:cNvSpPr>
                <a:spLocks noChangeAspect="1"/>
              </p:cNvSpPr>
              <p:nvPr/>
            </p:nvSpPr>
            <p:spPr>
              <a:xfrm>
                <a:off x="5629446" y="32879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7A4788D5-85C2-6110-2F3A-37978CA73722}"/>
                  </a:ext>
                </a:extLst>
              </p:cNvPr>
              <p:cNvSpPr>
                <a:spLocks noChangeAspect="1"/>
              </p:cNvSpPr>
              <p:nvPr/>
            </p:nvSpPr>
            <p:spPr>
              <a:xfrm>
                <a:off x="6284766" y="35317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224B343C-BFE8-57D4-8BF0-3547F2FCB3AD}"/>
                  </a:ext>
                </a:extLst>
              </p:cNvPr>
              <p:cNvSpPr>
                <a:spLocks noChangeAspect="1"/>
              </p:cNvSpPr>
              <p:nvPr/>
            </p:nvSpPr>
            <p:spPr>
              <a:xfrm>
                <a:off x="6608616" y="35812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BC127C0D-EB59-B066-FEB1-3458941CC946}"/>
                  </a:ext>
                </a:extLst>
              </p:cNvPr>
              <p:cNvSpPr>
                <a:spLocks noChangeAspect="1"/>
              </p:cNvSpPr>
              <p:nvPr/>
            </p:nvSpPr>
            <p:spPr>
              <a:xfrm>
                <a:off x="6029496" y="33336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B05B08DF-F187-FF0D-5760-8918215A41BE}"/>
                  </a:ext>
                </a:extLst>
              </p:cNvPr>
              <p:cNvSpPr>
                <a:spLocks noChangeAspect="1"/>
              </p:cNvSpPr>
              <p:nvPr/>
            </p:nvSpPr>
            <p:spPr>
              <a:xfrm>
                <a:off x="6330486" y="37146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E4D059B0-D49D-E256-26DD-0C17935B1B46}"/>
                  </a:ext>
                </a:extLst>
              </p:cNvPr>
              <p:cNvSpPr>
                <a:spLocks noChangeAspect="1"/>
              </p:cNvSpPr>
              <p:nvPr/>
            </p:nvSpPr>
            <p:spPr>
              <a:xfrm>
                <a:off x="6063786" y="31164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F5D35BC8-7A49-0562-27FC-F99B92AA6202}"/>
                  </a:ext>
                </a:extLst>
              </p:cNvPr>
              <p:cNvSpPr>
                <a:spLocks noChangeAspect="1"/>
              </p:cNvSpPr>
              <p:nvPr/>
            </p:nvSpPr>
            <p:spPr>
              <a:xfrm>
                <a:off x="5656116" y="34517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4B494A37-1847-C03D-AE60-CF006137F9F4}"/>
                  </a:ext>
                </a:extLst>
              </p:cNvPr>
              <p:cNvSpPr>
                <a:spLocks noChangeAspect="1"/>
              </p:cNvSpPr>
              <p:nvPr/>
            </p:nvSpPr>
            <p:spPr>
              <a:xfrm>
                <a:off x="6048546" y="36498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22114520-694E-EB90-3F48-DCADD32D68AE}"/>
                  </a:ext>
                </a:extLst>
              </p:cNvPr>
              <p:cNvSpPr>
                <a:spLocks noChangeAspect="1"/>
              </p:cNvSpPr>
              <p:nvPr/>
            </p:nvSpPr>
            <p:spPr>
              <a:xfrm>
                <a:off x="5858046" y="3230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8A1DAC9B-E1E1-9D84-2CD2-8A2394530C17}"/>
                  </a:ext>
                </a:extLst>
              </p:cNvPr>
              <p:cNvSpPr>
                <a:spLocks noChangeAspect="1"/>
              </p:cNvSpPr>
              <p:nvPr/>
            </p:nvSpPr>
            <p:spPr>
              <a:xfrm>
                <a:off x="6136176" y="38860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6D139D8C-097E-5F76-3E7F-0E224DC5A751}"/>
                  </a:ext>
                </a:extLst>
              </p:cNvPr>
              <p:cNvSpPr>
                <a:spLocks noChangeAspect="1"/>
              </p:cNvSpPr>
              <p:nvPr/>
            </p:nvSpPr>
            <p:spPr>
              <a:xfrm>
                <a:off x="6151416" y="33755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FAEB671A-2ED1-8020-A37C-A357699F022D}"/>
                  </a:ext>
                </a:extLst>
              </p:cNvPr>
              <p:cNvSpPr>
                <a:spLocks noChangeAspect="1"/>
              </p:cNvSpPr>
              <p:nvPr/>
            </p:nvSpPr>
            <p:spPr>
              <a:xfrm>
                <a:off x="6566706" y="33907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2F71AC56-A357-5F03-C5F9-E94D8E3DA1C0}"/>
                  </a:ext>
                </a:extLst>
              </p:cNvPr>
              <p:cNvSpPr>
                <a:spLocks noChangeAspect="1"/>
              </p:cNvSpPr>
              <p:nvPr/>
            </p:nvSpPr>
            <p:spPr>
              <a:xfrm>
                <a:off x="6341916" y="33717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4730EE8D-17E5-19B2-FA36-9355135FB20E}"/>
                  </a:ext>
                </a:extLst>
              </p:cNvPr>
              <p:cNvSpPr>
                <a:spLocks noChangeAspect="1"/>
              </p:cNvSpPr>
              <p:nvPr/>
            </p:nvSpPr>
            <p:spPr>
              <a:xfrm>
                <a:off x="6406686" y="32650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10288E4C-0071-ED83-3E24-BB17237B5674}"/>
                  </a:ext>
                </a:extLst>
              </p:cNvPr>
              <p:cNvSpPr>
                <a:spLocks noChangeAspect="1"/>
              </p:cNvSpPr>
              <p:nvPr/>
            </p:nvSpPr>
            <p:spPr>
              <a:xfrm>
                <a:off x="5423706" y="44194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1EA0B170-DB2B-4874-C3C3-9F1F705B0792}"/>
                  </a:ext>
                </a:extLst>
              </p:cNvPr>
              <p:cNvSpPr>
                <a:spLocks noChangeAspect="1"/>
              </p:cNvSpPr>
              <p:nvPr/>
            </p:nvSpPr>
            <p:spPr>
              <a:xfrm>
                <a:off x="5027466" y="37832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6D5CE18A-01A3-E49F-0E82-01505DD2D8A1}"/>
                  </a:ext>
                </a:extLst>
              </p:cNvPr>
              <p:cNvSpPr>
                <a:spLocks noChangeAspect="1"/>
              </p:cNvSpPr>
              <p:nvPr/>
            </p:nvSpPr>
            <p:spPr>
              <a:xfrm>
                <a:off x="5682786" y="40270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D0A890F0-9C16-8844-2B03-701696A75AAA}"/>
                  </a:ext>
                </a:extLst>
              </p:cNvPr>
              <p:cNvSpPr>
                <a:spLocks noChangeAspect="1"/>
              </p:cNvSpPr>
              <p:nvPr/>
            </p:nvSpPr>
            <p:spPr>
              <a:xfrm>
                <a:off x="6006636" y="40765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D09CF32B-9630-1DEB-96D7-A6825B66C54B}"/>
                  </a:ext>
                </a:extLst>
              </p:cNvPr>
              <p:cNvSpPr>
                <a:spLocks noChangeAspect="1"/>
              </p:cNvSpPr>
              <p:nvPr/>
            </p:nvSpPr>
            <p:spPr>
              <a:xfrm>
                <a:off x="5427516" y="38289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a:extLst>
                  <a:ext uri="{FF2B5EF4-FFF2-40B4-BE49-F238E27FC236}">
                    <a16:creationId xmlns:a16="http://schemas.microsoft.com/office/drawing/2014/main" id="{B8BAEE0F-35F4-AAD3-A22C-42B9C6640F5B}"/>
                  </a:ext>
                </a:extLst>
              </p:cNvPr>
              <p:cNvSpPr>
                <a:spLocks noChangeAspect="1"/>
              </p:cNvSpPr>
              <p:nvPr/>
            </p:nvSpPr>
            <p:spPr>
              <a:xfrm>
                <a:off x="5728506" y="42099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9D957B25-4789-7626-CD43-3332C5BA4C04}"/>
                  </a:ext>
                </a:extLst>
              </p:cNvPr>
              <p:cNvSpPr>
                <a:spLocks noChangeAspect="1"/>
              </p:cNvSpPr>
              <p:nvPr/>
            </p:nvSpPr>
            <p:spPr>
              <a:xfrm>
                <a:off x="5652306" y="36879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B0CBF16D-6281-ECFF-1EA7-41E699456C63}"/>
                  </a:ext>
                </a:extLst>
              </p:cNvPr>
              <p:cNvSpPr>
                <a:spLocks noChangeAspect="1"/>
              </p:cNvSpPr>
              <p:nvPr/>
            </p:nvSpPr>
            <p:spPr>
              <a:xfrm>
                <a:off x="5461806" y="3611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EBD272B9-D37F-87D2-D94B-D52D941A0558}"/>
                  </a:ext>
                </a:extLst>
              </p:cNvPr>
              <p:cNvSpPr>
                <a:spLocks noChangeAspect="1"/>
              </p:cNvSpPr>
              <p:nvPr/>
            </p:nvSpPr>
            <p:spPr>
              <a:xfrm>
                <a:off x="5446566" y="42251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3FC4E2F7-DD89-3E51-9550-A6D60042DCBD}"/>
                  </a:ext>
                </a:extLst>
              </p:cNvPr>
              <p:cNvSpPr>
                <a:spLocks noChangeAspect="1"/>
              </p:cNvSpPr>
              <p:nvPr/>
            </p:nvSpPr>
            <p:spPr>
              <a:xfrm>
                <a:off x="5210346" y="37032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96DB8C31-E1E0-28FA-5201-DA1FA0BAEC84}"/>
                  </a:ext>
                </a:extLst>
              </p:cNvPr>
              <p:cNvSpPr>
                <a:spLocks noChangeAspect="1"/>
              </p:cNvSpPr>
              <p:nvPr/>
            </p:nvSpPr>
            <p:spPr>
              <a:xfrm>
                <a:off x="5534196" y="43813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7A42D46A-DEB1-671A-65E4-33E487CA6A98}"/>
                  </a:ext>
                </a:extLst>
              </p:cNvPr>
              <p:cNvSpPr>
                <a:spLocks noChangeAspect="1"/>
              </p:cNvSpPr>
              <p:nvPr/>
            </p:nvSpPr>
            <p:spPr>
              <a:xfrm>
                <a:off x="5549436" y="38708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74BDDC76-B559-26D6-29E5-5BE548B97C03}"/>
                  </a:ext>
                </a:extLst>
              </p:cNvPr>
              <p:cNvSpPr>
                <a:spLocks noChangeAspect="1"/>
              </p:cNvSpPr>
              <p:nvPr/>
            </p:nvSpPr>
            <p:spPr>
              <a:xfrm>
                <a:off x="5964726" y="374893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C9088C54-B5A4-C941-FE71-3ECD82F6382A}"/>
                  </a:ext>
                </a:extLst>
              </p:cNvPr>
              <p:cNvSpPr>
                <a:spLocks noChangeAspect="1"/>
              </p:cNvSpPr>
              <p:nvPr/>
            </p:nvSpPr>
            <p:spPr>
              <a:xfrm>
                <a:off x="5739936" y="38670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6048C00-8C35-1BB3-9845-CED4AA816B02}"/>
                  </a:ext>
                </a:extLst>
              </p:cNvPr>
              <p:cNvSpPr>
                <a:spLocks noChangeAspect="1"/>
              </p:cNvSpPr>
              <p:nvPr/>
            </p:nvSpPr>
            <p:spPr>
              <a:xfrm>
                <a:off x="5183676" y="39737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C2C92FB2-C99B-E202-EECB-4B0525B17F8B}"/>
                  </a:ext>
                </a:extLst>
              </p:cNvPr>
              <p:cNvSpPr>
                <a:spLocks noChangeAspect="1"/>
              </p:cNvSpPr>
              <p:nvPr/>
            </p:nvSpPr>
            <p:spPr>
              <a:xfrm>
                <a:off x="5496096" y="30859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1B333D7C-7B82-FC48-EB1D-D8CB1C2EDCA4}"/>
                  </a:ext>
                </a:extLst>
              </p:cNvPr>
              <p:cNvSpPr>
                <a:spLocks noChangeAspect="1"/>
              </p:cNvSpPr>
              <p:nvPr/>
            </p:nvSpPr>
            <p:spPr>
              <a:xfrm>
                <a:off x="5899956" y="34784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9346207E-D3CF-84F5-9F6A-8E92176799D4}"/>
                  </a:ext>
                </a:extLst>
              </p:cNvPr>
              <p:cNvSpPr>
                <a:spLocks noChangeAspect="1"/>
              </p:cNvSpPr>
              <p:nvPr/>
            </p:nvSpPr>
            <p:spPr>
              <a:xfrm>
                <a:off x="4692186" y="27049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E8BC1487-B6EA-97F9-8B24-2B021C902840}"/>
                  </a:ext>
                </a:extLst>
              </p:cNvPr>
              <p:cNvSpPr>
                <a:spLocks noChangeAspect="1"/>
              </p:cNvSpPr>
              <p:nvPr/>
            </p:nvSpPr>
            <p:spPr>
              <a:xfrm>
                <a:off x="4844586" y="28573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06BAC22F-138D-2E54-452B-229124962C7A}"/>
                  </a:ext>
                </a:extLst>
              </p:cNvPr>
              <p:cNvSpPr>
                <a:spLocks noChangeAspect="1"/>
              </p:cNvSpPr>
              <p:nvPr/>
            </p:nvSpPr>
            <p:spPr>
              <a:xfrm>
                <a:off x="5301786" y="28002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CA696EAC-64D6-1E95-8255-B4C15AFEE760}"/>
                  </a:ext>
                </a:extLst>
              </p:cNvPr>
              <p:cNvSpPr>
                <a:spLocks noChangeAspect="1"/>
              </p:cNvSpPr>
              <p:nvPr/>
            </p:nvSpPr>
            <p:spPr>
              <a:xfrm>
                <a:off x="5019846" y="27354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7ACDC620-2C5E-3487-8026-BE349B369ABF}"/>
                  </a:ext>
                </a:extLst>
              </p:cNvPr>
              <p:cNvSpPr>
                <a:spLocks noChangeAspect="1"/>
              </p:cNvSpPr>
              <p:nvPr/>
            </p:nvSpPr>
            <p:spPr>
              <a:xfrm>
                <a:off x="4890306" y="29716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F5EFE84C-4438-7E3D-20EB-765E9994766E}"/>
                  </a:ext>
                </a:extLst>
              </p:cNvPr>
              <p:cNvSpPr>
                <a:spLocks noChangeAspect="1"/>
              </p:cNvSpPr>
              <p:nvPr/>
            </p:nvSpPr>
            <p:spPr>
              <a:xfrm>
                <a:off x="5747556" y="27545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2616B52E-AAF6-E374-C183-F4D8C35014AC}"/>
                  </a:ext>
                </a:extLst>
              </p:cNvPr>
              <p:cNvSpPr>
                <a:spLocks noChangeAspect="1"/>
              </p:cNvSpPr>
              <p:nvPr/>
            </p:nvSpPr>
            <p:spPr>
              <a:xfrm>
                <a:off x="6425736" y="27697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4F7D2108-A998-BD32-935A-FC773A188D25}"/>
                  </a:ext>
                </a:extLst>
              </p:cNvPr>
              <p:cNvSpPr>
                <a:spLocks noChangeAspect="1"/>
              </p:cNvSpPr>
              <p:nvPr/>
            </p:nvSpPr>
            <p:spPr>
              <a:xfrm>
                <a:off x="6543846" y="31507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AD695400-8FBF-F04A-CB03-2E38DB1D17BC}"/>
                  </a:ext>
                </a:extLst>
              </p:cNvPr>
              <p:cNvSpPr>
                <a:spLocks noChangeAspect="1"/>
              </p:cNvSpPr>
              <p:nvPr/>
            </p:nvSpPr>
            <p:spPr>
              <a:xfrm>
                <a:off x="6471456" y="29526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27BA7641-F737-5CF9-E82C-C16D4FEEE2A1}"/>
                  </a:ext>
                </a:extLst>
              </p:cNvPr>
              <p:cNvSpPr>
                <a:spLocks noChangeAspect="1"/>
              </p:cNvSpPr>
              <p:nvPr/>
            </p:nvSpPr>
            <p:spPr>
              <a:xfrm>
                <a:off x="6189516" y="28878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3909FFC0-8CCA-6BF2-831D-5FEDB72BDAA8}"/>
                  </a:ext>
                </a:extLst>
              </p:cNvPr>
              <p:cNvSpPr>
                <a:spLocks noChangeAspect="1"/>
              </p:cNvSpPr>
              <p:nvPr/>
            </p:nvSpPr>
            <p:spPr>
              <a:xfrm>
                <a:off x="6635286" y="30478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6C3BB523-181D-9402-6DAA-B80009415B3A}"/>
                  </a:ext>
                </a:extLst>
              </p:cNvPr>
              <p:cNvSpPr>
                <a:spLocks noChangeAspect="1"/>
              </p:cNvSpPr>
              <p:nvPr/>
            </p:nvSpPr>
            <p:spPr>
              <a:xfrm>
                <a:off x="5793276" y="29259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A7D38529-9762-F063-26DC-DC8AEFDE68F0}"/>
                  </a:ext>
                </a:extLst>
              </p:cNvPr>
              <p:cNvSpPr>
                <a:spLocks noChangeAspect="1"/>
              </p:cNvSpPr>
              <p:nvPr/>
            </p:nvSpPr>
            <p:spPr>
              <a:xfrm>
                <a:off x="5602776" y="2849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AD457EB7-8E6A-6078-93D7-57F04BD104B5}"/>
                  </a:ext>
                </a:extLst>
              </p:cNvPr>
              <p:cNvSpPr>
                <a:spLocks noChangeAspect="1"/>
              </p:cNvSpPr>
              <p:nvPr/>
            </p:nvSpPr>
            <p:spPr>
              <a:xfrm>
                <a:off x="5397036" y="29640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21EDF353-FF17-A9D8-BBAE-6ACC0BF28E88}"/>
                  </a:ext>
                </a:extLst>
              </p:cNvPr>
              <p:cNvSpPr>
                <a:spLocks noChangeAspect="1"/>
              </p:cNvSpPr>
              <p:nvPr/>
            </p:nvSpPr>
            <p:spPr>
              <a:xfrm>
                <a:off x="6014256" y="28954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62E27157-4EB4-DB48-C5CC-89DAEBE3AEA9}"/>
                  </a:ext>
                </a:extLst>
              </p:cNvPr>
              <p:cNvSpPr>
                <a:spLocks noChangeAspect="1"/>
              </p:cNvSpPr>
              <p:nvPr/>
            </p:nvSpPr>
            <p:spPr>
              <a:xfrm>
                <a:off x="6006636" y="26249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2A1B7499-576A-1326-DDA1-D0026ABC3120}"/>
                  </a:ext>
                </a:extLst>
              </p:cNvPr>
              <p:cNvSpPr>
                <a:spLocks noChangeAspect="1"/>
              </p:cNvSpPr>
              <p:nvPr/>
            </p:nvSpPr>
            <p:spPr>
              <a:xfrm>
                <a:off x="5842806" y="28383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77F76B1E-AAF2-D0D9-729D-43C20EC0BC94}"/>
                  </a:ext>
                </a:extLst>
              </p:cNvPr>
              <p:cNvSpPr>
                <a:spLocks noChangeAspect="1"/>
              </p:cNvSpPr>
              <p:nvPr/>
            </p:nvSpPr>
            <p:spPr>
              <a:xfrm>
                <a:off x="5225586" y="25183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96904194-3EF4-3288-EE49-C8BE62AB0E8D}"/>
                  </a:ext>
                </a:extLst>
              </p:cNvPr>
              <p:cNvSpPr>
                <a:spLocks noChangeAspect="1"/>
              </p:cNvSpPr>
              <p:nvPr/>
            </p:nvSpPr>
            <p:spPr>
              <a:xfrm>
                <a:off x="5903766" y="25335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7253E6C9-771C-F81B-52CF-30501BA9BB20}"/>
                  </a:ext>
                </a:extLst>
              </p:cNvPr>
              <p:cNvSpPr>
                <a:spLocks noChangeAspect="1"/>
              </p:cNvSpPr>
              <p:nvPr/>
            </p:nvSpPr>
            <p:spPr>
              <a:xfrm>
                <a:off x="5949486" y="27164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7A567CE0-ED6F-2A0F-8672-A086DAD3683F}"/>
                  </a:ext>
                </a:extLst>
              </p:cNvPr>
              <p:cNvSpPr>
                <a:spLocks noChangeAspect="1"/>
              </p:cNvSpPr>
              <p:nvPr/>
            </p:nvSpPr>
            <p:spPr>
              <a:xfrm>
                <a:off x="5618016" y="24878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9375E26E-4695-30DA-88D2-EC59F24238B0}"/>
                  </a:ext>
                </a:extLst>
              </p:cNvPr>
              <p:cNvSpPr>
                <a:spLocks noChangeAspect="1"/>
              </p:cNvSpPr>
              <p:nvPr/>
            </p:nvSpPr>
            <p:spPr>
              <a:xfrm>
                <a:off x="5667546" y="26516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04AD93CA-4A9F-8322-B184-8EC93508B7E0}"/>
                  </a:ext>
                </a:extLst>
              </p:cNvPr>
              <p:cNvSpPr>
                <a:spLocks noChangeAspect="1"/>
              </p:cNvSpPr>
              <p:nvPr/>
            </p:nvSpPr>
            <p:spPr>
              <a:xfrm>
                <a:off x="5271306" y="26897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87546EF1-B450-4980-DD6C-8E31012FD823}"/>
                  </a:ext>
                </a:extLst>
              </p:cNvPr>
              <p:cNvSpPr>
                <a:spLocks noChangeAspect="1"/>
              </p:cNvSpPr>
              <p:nvPr/>
            </p:nvSpPr>
            <p:spPr>
              <a:xfrm>
                <a:off x="5492286" y="26592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FCBE0585-B86E-0A2D-8D4F-3825D2EC602E}"/>
                  </a:ext>
                </a:extLst>
              </p:cNvPr>
              <p:cNvSpPr>
                <a:spLocks noChangeAspect="1"/>
              </p:cNvSpPr>
              <p:nvPr/>
            </p:nvSpPr>
            <p:spPr>
              <a:xfrm>
                <a:off x="5484666" y="23887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972B6D26-1EA9-BA75-A0EC-67B178D65B39}"/>
                  </a:ext>
                </a:extLst>
              </p:cNvPr>
              <p:cNvSpPr>
                <a:spLocks noChangeAspect="1"/>
              </p:cNvSpPr>
              <p:nvPr/>
            </p:nvSpPr>
            <p:spPr>
              <a:xfrm>
                <a:off x="5709456" y="23735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F7AC2FCC-317A-6D38-3C20-FD016839929A}"/>
                  </a:ext>
                </a:extLst>
              </p:cNvPr>
              <p:cNvSpPr>
                <a:spLocks noChangeAspect="1"/>
              </p:cNvSpPr>
              <p:nvPr/>
            </p:nvSpPr>
            <p:spPr>
              <a:xfrm>
                <a:off x="5797086" y="184393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2DBA4C37-E53C-6636-3471-9F33A697A49D}"/>
                  </a:ext>
                </a:extLst>
              </p:cNvPr>
              <p:cNvSpPr>
                <a:spLocks noChangeAspect="1"/>
              </p:cNvSpPr>
              <p:nvPr/>
            </p:nvSpPr>
            <p:spPr>
              <a:xfrm>
                <a:off x="5618016" y="20420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DD013203-0548-0F62-27A9-B047E97855AA}"/>
                  </a:ext>
                </a:extLst>
              </p:cNvPr>
              <p:cNvSpPr>
                <a:spLocks noChangeAspect="1"/>
              </p:cNvSpPr>
              <p:nvPr/>
            </p:nvSpPr>
            <p:spPr>
              <a:xfrm>
                <a:off x="6273336" y="22858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699">
                <a:extLst>
                  <a:ext uri="{FF2B5EF4-FFF2-40B4-BE49-F238E27FC236}">
                    <a16:creationId xmlns:a16="http://schemas.microsoft.com/office/drawing/2014/main" id="{C8B5FF90-8169-163C-7BDD-2D1C59BC4AAB}"/>
                  </a:ext>
                </a:extLst>
              </p:cNvPr>
              <p:cNvSpPr>
                <a:spLocks noChangeAspect="1"/>
              </p:cNvSpPr>
              <p:nvPr/>
            </p:nvSpPr>
            <p:spPr>
              <a:xfrm>
                <a:off x="6597186" y="23354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803AE85E-E68A-3F4C-D1CB-450A3DBF1EAC}"/>
                  </a:ext>
                </a:extLst>
              </p:cNvPr>
              <p:cNvSpPr>
                <a:spLocks noChangeAspect="1"/>
              </p:cNvSpPr>
              <p:nvPr/>
            </p:nvSpPr>
            <p:spPr>
              <a:xfrm>
                <a:off x="6018066" y="2087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184A5003-1656-AACE-A6F6-AF8141C8203A}"/>
                  </a:ext>
                </a:extLst>
              </p:cNvPr>
              <p:cNvSpPr>
                <a:spLocks noChangeAspect="1"/>
              </p:cNvSpPr>
              <p:nvPr/>
            </p:nvSpPr>
            <p:spPr>
              <a:xfrm>
                <a:off x="6319056" y="24687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B60410AE-1B53-BFE4-CA96-6CA72045743A}"/>
                  </a:ext>
                </a:extLst>
              </p:cNvPr>
              <p:cNvSpPr>
                <a:spLocks noChangeAspect="1"/>
              </p:cNvSpPr>
              <p:nvPr/>
            </p:nvSpPr>
            <p:spPr>
              <a:xfrm>
                <a:off x="6242856" y="19468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05144129-DEFC-6B71-ABF7-50AF439F66AC}"/>
                  </a:ext>
                </a:extLst>
              </p:cNvPr>
              <p:cNvSpPr>
                <a:spLocks noChangeAspect="1"/>
              </p:cNvSpPr>
              <p:nvPr/>
            </p:nvSpPr>
            <p:spPr>
              <a:xfrm>
                <a:off x="6052356" y="18706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46F4CE35-1595-37D4-963E-432B2ED99AC3}"/>
                  </a:ext>
                </a:extLst>
              </p:cNvPr>
              <p:cNvSpPr>
                <a:spLocks noChangeAspect="1"/>
              </p:cNvSpPr>
              <p:nvPr/>
            </p:nvSpPr>
            <p:spPr>
              <a:xfrm>
                <a:off x="5644686" y="22058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2BC8B5DA-9213-2E65-69E5-BE2C46039804}"/>
                  </a:ext>
                </a:extLst>
              </p:cNvPr>
              <p:cNvSpPr>
                <a:spLocks noChangeAspect="1"/>
              </p:cNvSpPr>
              <p:nvPr/>
            </p:nvSpPr>
            <p:spPr>
              <a:xfrm>
                <a:off x="6037116" y="24040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89B291F2-3BBD-9E22-51BF-656A7E9020E5}"/>
                  </a:ext>
                </a:extLst>
              </p:cNvPr>
              <p:cNvSpPr>
                <a:spLocks noChangeAspect="1"/>
              </p:cNvSpPr>
              <p:nvPr/>
            </p:nvSpPr>
            <p:spPr>
              <a:xfrm>
                <a:off x="5846616" y="19849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273EB3FE-6869-60F3-23BF-5274FF22CB91}"/>
                  </a:ext>
                </a:extLst>
              </p:cNvPr>
              <p:cNvSpPr>
                <a:spLocks noChangeAspect="1"/>
              </p:cNvSpPr>
              <p:nvPr/>
            </p:nvSpPr>
            <p:spPr>
              <a:xfrm>
                <a:off x="6139986" y="21296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208F53A0-4531-55D0-57E5-D8B1CE491EBC}"/>
                  </a:ext>
                </a:extLst>
              </p:cNvPr>
              <p:cNvSpPr>
                <a:spLocks noChangeAspect="1"/>
              </p:cNvSpPr>
              <p:nvPr/>
            </p:nvSpPr>
            <p:spPr>
              <a:xfrm>
                <a:off x="6555276" y="21449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CD5C2C1C-27E8-ADBE-5B3E-C9684D14B51F}"/>
                  </a:ext>
                </a:extLst>
              </p:cNvPr>
              <p:cNvSpPr>
                <a:spLocks noChangeAspect="1"/>
              </p:cNvSpPr>
              <p:nvPr/>
            </p:nvSpPr>
            <p:spPr>
              <a:xfrm>
                <a:off x="6330486" y="21258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F11E7EFE-08FD-70F2-2E7D-0C395A7F311C}"/>
                  </a:ext>
                </a:extLst>
              </p:cNvPr>
              <p:cNvSpPr>
                <a:spLocks noChangeAspect="1"/>
              </p:cNvSpPr>
              <p:nvPr/>
            </p:nvSpPr>
            <p:spPr>
              <a:xfrm>
                <a:off x="5774226" y="22325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E9EDF1AA-E282-AC2E-62A1-8608DD921CB2}"/>
                  </a:ext>
                </a:extLst>
              </p:cNvPr>
              <p:cNvSpPr>
                <a:spLocks noChangeAspect="1"/>
              </p:cNvSpPr>
              <p:nvPr/>
            </p:nvSpPr>
            <p:spPr>
              <a:xfrm>
                <a:off x="6395256" y="2019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3BCB7F1F-F035-9E48-F627-7F549F3A7189}"/>
                  </a:ext>
                </a:extLst>
              </p:cNvPr>
              <p:cNvSpPr>
                <a:spLocks noChangeAspect="1"/>
              </p:cNvSpPr>
              <p:nvPr/>
            </p:nvSpPr>
            <p:spPr>
              <a:xfrm>
                <a:off x="6353346" y="18286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09168A8A-9742-C420-B342-69082569546B}"/>
                  </a:ext>
                </a:extLst>
              </p:cNvPr>
              <p:cNvSpPr>
                <a:spLocks noChangeAspect="1"/>
              </p:cNvSpPr>
              <p:nvPr/>
            </p:nvSpPr>
            <p:spPr>
              <a:xfrm>
                <a:off x="6879126" y="25259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CD251268-DE11-1591-168D-BA5CB3F02711}"/>
                  </a:ext>
                </a:extLst>
              </p:cNvPr>
              <p:cNvSpPr>
                <a:spLocks noChangeAspect="1"/>
              </p:cNvSpPr>
              <p:nvPr/>
            </p:nvSpPr>
            <p:spPr>
              <a:xfrm>
                <a:off x="6787686" y="21944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9342E9AA-4F57-DD69-278F-5C948E076A35}"/>
                  </a:ext>
                </a:extLst>
              </p:cNvPr>
              <p:cNvSpPr>
                <a:spLocks noChangeAspect="1"/>
              </p:cNvSpPr>
              <p:nvPr/>
            </p:nvSpPr>
            <p:spPr>
              <a:xfrm>
                <a:off x="6814356" y="23582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E59CFD47-4F8A-B42A-6BBB-837DAB242B66}"/>
                  </a:ext>
                </a:extLst>
              </p:cNvPr>
              <p:cNvSpPr>
                <a:spLocks noChangeAspect="1"/>
              </p:cNvSpPr>
              <p:nvPr/>
            </p:nvSpPr>
            <p:spPr>
              <a:xfrm>
                <a:off x="6185706" y="26897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B74BC819-E7D8-AEA3-8071-182C2D5ECCCC}"/>
                  </a:ext>
                </a:extLst>
              </p:cNvPr>
              <p:cNvSpPr>
                <a:spLocks noChangeAspect="1"/>
              </p:cNvSpPr>
              <p:nvPr/>
            </p:nvSpPr>
            <p:spPr>
              <a:xfrm>
                <a:off x="6841026" y="29335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890980B7-EA53-ED48-143A-0946A46694E9}"/>
                  </a:ext>
                </a:extLst>
              </p:cNvPr>
              <p:cNvSpPr>
                <a:spLocks noChangeAspect="1"/>
              </p:cNvSpPr>
              <p:nvPr/>
            </p:nvSpPr>
            <p:spPr>
              <a:xfrm>
                <a:off x="6585756" y="27354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D443729B-04B3-D176-05E8-521FB9772946}"/>
                  </a:ext>
                </a:extLst>
              </p:cNvPr>
              <p:cNvSpPr>
                <a:spLocks noChangeAspect="1"/>
              </p:cNvSpPr>
              <p:nvPr/>
            </p:nvSpPr>
            <p:spPr>
              <a:xfrm>
                <a:off x="6886746" y="31164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5413E8D8-B008-C4BC-FD50-CB63F6281BD9}"/>
                  </a:ext>
                </a:extLst>
              </p:cNvPr>
              <p:cNvSpPr>
                <a:spLocks noChangeAspect="1"/>
              </p:cNvSpPr>
              <p:nvPr/>
            </p:nvSpPr>
            <p:spPr>
              <a:xfrm>
                <a:off x="6810546" y="25945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04BC6100-8B77-8AFE-D9F9-692DEA09BB75}"/>
                  </a:ext>
                </a:extLst>
              </p:cNvPr>
              <p:cNvSpPr>
                <a:spLocks noChangeAspect="1"/>
              </p:cNvSpPr>
              <p:nvPr/>
            </p:nvSpPr>
            <p:spPr>
              <a:xfrm>
                <a:off x="6620046" y="25183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6C4F371C-B0DC-6661-C427-9B84E09A5968}"/>
                  </a:ext>
                </a:extLst>
              </p:cNvPr>
              <p:cNvSpPr>
                <a:spLocks noChangeAspect="1"/>
              </p:cNvSpPr>
              <p:nvPr/>
            </p:nvSpPr>
            <p:spPr>
              <a:xfrm>
                <a:off x="6414306" y="26326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C4739B98-4235-B9E0-E267-AA8564DD1C3C}"/>
                  </a:ext>
                </a:extLst>
              </p:cNvPr>
              <p:cNvSpPr>
                <a:spLocks noChangeAspect="1"/>
              </p:cNvSpPr>
              <p:nvPr/>
            </p:nvSpPr>
            <p:spPr>
              <a:xfrm>
                <a:off x="6761016" y="32879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512352A7-8A1F-E785-2E34-493DCBB2023B}"/>
                  </a:ext>
                </a:extLst>
              </p:cNvPr>
              <p:cNvSpPr>
                <a:spLocks noChangeAspect="1"/>
              </p:cNvSpPr>
              <p:nvPr/>
            </p:nvSpPr>
            <p:spPr>
              <a:xfrm>
                <a:off x="6707676" y="27773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1461A018-DA70-8987-D873-D5397B8DD7AA}"/>
                  </a:ext>
                </a:extLst>
              </p:cNvPr>
              <p:cNvSpPr>
                <a:spLocks noChangeAspect="1"/>
              </p:cNvSpPr>
              <p:nvPr/>
            </p:nvSpPr>
            <p:spPr>
              <a:xfrm>
                <a:off x="6898176" y="27735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2F0A2B75-FC50-801C-3CA6-4A86F3798927}"/>
                  </a:ext>
                </a:extLst>
              </p:cNvPr>
              <p:cNvSpPr>
                <a:spLocks noChangeAspect="1"/>
              </p:cNvSpPr>
              <p:nvPr/>
            </p:nvSpPr>
            <p:spPr>
              <a:xfrm>
                <a:off x="6341916" y="288025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89EE8FE3-941E-F030-2BE1-69985602E524}"/>
                  </a:ext>
                </a:extLst>
              </p:cNvPr>
              <p:cNvSpPr>
                <a:spLocks noChangeAspect="1"/>
              </p:cNvSpPr>
              <p:nvPr/>
            </p:nvSpPr>
            <p:spPr>
              <a:xfrm>
                <a:off x="5850426" y="16115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FF47A66F-BA23-DEDD-71D0-D4AC075B004B}"/>
                  </a:ext>
                </a:extLst>
              </p:cNvPr>
              <p:cNvSpPr>
                <a:spLocks noChangeAspect="1"/>
              </p:cNvSpPr>
              <p:nvPr/>
            </p:nvSpPr>
            <p:spPr>
              <a:xfrm>
                <a:off x="6002826" y="17639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54FB519D-1497-D897-002C-A6EAC0FB15EB}"/>
                  </a:ext>
                </a:extLst>
              </p:cNvPr>
              <p:cNvSpPr>
                <a:spLocks noChangeAspect="1"/>
              </p:cNvSpPr>
              <p:nvPr/>
            </p:nvSpPr>
            <p:spPr>
              <a:xfrm>
                <a:off x="6048546" y="18782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B5AB0646-EBB1-2E74-89C3-48F42EFC8909}"/>
                  </a:ext>
                </a:extLst>
              </p:cNvPr>
              <p:cNvSpPr>
                <a:spLocks noChangeAspect="1"/>
              </p:cNvSpPr>
              <p:nvPr/>
            </p:nvSpPr>
            <p:spPr>
              <a:xfrm>
                <a:off x="5766606" y="17220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CA0B1E47-0CD9-7B5D-44F8-D1EEFC21F9B6}"/>
                  </a:ext>
                </a:extLst>
              </p:cNvPr>
              <p:cNvSpPr>
                <a:spLocks noChangeAspect="1"/>
              </p:cNvSpPr>
              <p:nvPr/>
            </p:nvSpPr>
            <p:spPr>
              <a:xfrm>
                <a:off x="5488476" y="18553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592EA136-1CDA-9F0F-B9DD-893394B9F28D}"/>
                  </a:ext>
                </a:extLst>
              </p:cNvPr>
              <p:cNvSpPr>
                <a:spLocks noChangeAspect="1"/>
              </p:cNvSpPr>
              <p:nvPr/>
            </p:nvSpPr>
            <p:spPr>
              <a:xfrm>
                <a:off x="6791496" y="38556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ACF6AEE1-B5CA-2A9F-38F4-9D0BD9335563}"/>
                  </a:ext>
                </a:extLst>
              </p:cNvPr>
              <p:cNvSpPr>
                <a:spLocks noChangeAspect="1"/>
              </p:cNvSpPr>
              <p:nvPr/>
            </p:nvSpPr>
            <p:spPr>
              <a:xfrm>
                <a:off x="6612426" y="405373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44857ABD-E6DA-F124-6E3E-EFF96CDD929B}"/>
                  </a:ext>
                </a:extLst>
              </p:cNvPr>
              <p:cNvSpPr>
                <a:spLocks noChangeAspect="1"/>
              </p:cNvSpPr>
              <p:nvPr/>
            </p:nvSpPr>
            <p:spPr>
              <a:xfrm>
                <a:off x="6639096" y="42175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5A060A26-2087-F284-44D9-8BCFD4FE691E}"/>
                  </a:ext>
                </a:extLst>
              </p:cNvPr>
              <p:cNvSpPr>
                <a:spLocks noChangeAspect="1"/>
              </p:cNvSpPr>
              <p:nvPr/>
            </p:nvSpPr>
            <p:spPr>
              <a:xfrm>
                <a:off x="5438946" y="45604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F2D808E0-042C-B317-91A3-8F297CB6D981}"/>
                  </a:ext>
                </a:extLst>
              </p:cNvPr>
              <p:cNvSpPr>
                <a:spLocks noChangeAspect="1"/>
              </p:cNvSpPr>
              <p:nvPr/>
            </p:nvSpPr>
            <p:spPr>
              <a:xfrm>
                <a:off x="6235236" y="39965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D3A6FC98-D088-88E4-EF3D-4345B45B58D9}"/>
                  </a:ext>
                </a:extLst>
              </p:cNvPr>
              <p:cNvSpPr>
                <a:spLocks noChangeAspect="1"/>
              </p:cNvSpPr>
              <p:nvPr/>
            </p:nvSpPr>
            <p:spPr>
              <a:xfrm>
                <a:off x="5896146" y="45261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13C2CF43-7A46-D6AD-2991-B4071E91F376}"/>
                  </a:ext>
                </a:extLst>
              </p:cNvPr>
              <p:cNvSpPr>
                <a:spLocks noChangeAspect="1"/>
              </p:cNvSpPr>
              <p:nvPr/>
            </p:nvSpPr>
            <p:spPr>
              <a:xfrm>
                <a:off x="6844836" y="362320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2AF8FD28-7104-2FC2-342B-0D1A1AB062EA}"/>
                  </a:ext>
                </a:extLst>
              </p:cNvPr>
              <p:cNvSpPr>
                <a:spLocks noChangeAspect="1"/>
              </p:cNvSpPr>
              <p:nvPr/>
            </p:nvSpPr>
            <p:spPr>
              <a:xfrm>
                <a:off x="6258096" y="41794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834F7D4B-EB7D-4DE7-5C0E-3C281BC8FDCC}"/>
                  </a:ext>
                </a:extLst>
              </p:cNvPr>
              <p:cNvSpPr>
                <a:spLocks noChangeAspect="1"/>
              </p:cNvSpPr>
              <p:nvPr/>
            </p:nvSpPr>
            <p:spPr>
              <a:xfrm>
                <a:off x="6021876" y="429757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03B8BA74-1C4F-D392-D654-5B504F6C02E6}"/>
                  </a:ext>
                </a:extLst>
              </p:cNvPr>
              <p:cNvSpPr>
                <a:spLocks noChangeAspect="1"/>
              </p:cNvSpPr>
              <p:nvPr/>
            </p:nvSpPr>
            <p:spPr>
              <a:xfrm>
                <a:off x="5846616" y="4305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8BE92603-8A7B-F711-F688-8611C72B0A69}"/>
                  </a:ext>
                </a:extLst>
              </p:cNvPr>
              <p:cNvSpPr>
                <a:spLocks noChangeAspect="1"/>
              </p:cNvSpPr>
              <p:nvPr/>
            </p:nvSpPr>
            <p:spPr>
              <a:xfrm>
                <a:off x="6761016" y="37336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7F856FBC-C04E-DDA4-1C76-D69C3626E49C}"/>
                  </a:ext>
                </a:extLst>
              </p:cNvPr>
              <p:cNvSpPr>
                <a:spLocks noChangeAspect="1"/>
              </p:cNvSpPr>
              <p:nvPr/>
            </p:nvSpPr>
            <p:spPr>
              <a:xfrm>
                <a:off x="6482886" y="38670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42EF9379-1982-CC21-F444-C1345901ABA2}"/>
                  </a:ext>
                </a:extLst>
              </p:cNvPr>
              <p:cNvSpPr>
                <a:spLocks noChangeAspect="1"/>
              </p:cNvSpPr>
              <p:nvPr/>
            </p:nvSpPr>
            <p:spPr>
              <a:xfrm>
                <a:off x="6719106" y="35431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648A8709-E57B-1B61-BB8D-08731C1E0F99}"/>
                  </a:ext>
                </a:extLst>
              </p:cNvPr>
              <p:cNvSpPr>
                <a:spLocks noChangeAspect="1"/>
              </p:cNvSpPr>
              <p:nvPr/>
            </p:nvSpPr>
            <p:spPr>
              <a:xfrm>
                <a:off x="6494316" y="352414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FCD0BFB5-BAF9-B9C4-C89D-18C7EE1C56AD}"/>
                  </a:ext>
                </a:extLst>
              </p:cNvPr>
              <p:cNvSpPr>
                <a:spLocks noChangeAspect="1"/>
              </p:cNvSpPr>
              <p:nvPr/>
            </p:nvSpPr>
            <p:spPr>
              <a:xfrm>
                <a:off x="6844836" y="344032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249B1B2B-CBE1-0B79-1381-FDA6D90C9EFB}"/>
                  </a:ext>
                </a:extLst>
              </p:cNvPr>
              <p:cNvSpPr>
                <a:spLocks noChangeAspect="1"/>
              </p:cNvSpPr>
              <p:nvPr/>
            </p:nvSpPr>
            <p:spPr>
              <a:xfrm>
                <a:off x="4017816" y="33907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FA8F4598-4A69-062F-2C90-AC4FC3BF33FB}"/>
                  </a:ext>
                </a:extLst>
              </p:cNvPr>
              <p:cNvSpPr>
                <a:spLocks noChangeAspect="1"/>
              </p:cNvSpPr>
              <p:nvPr/>
            </p:nvSpPr>
            <p:spPr>
              <a:xfrm>
                <a:off x="4330236" y="358891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CF25DEC6-854D-55FE-640C-AAD4B912A0DA}"/>
                  </a:ext>
                </a:extLst>
              </p:cNvPr>
              <p:cNvSpPr>
                <a:spLocks noChangeAspect="1"/>
              </p:cNvSpPr>
              <p:nvPr/>
            </p:nvSpPr>
            <p:spPr>
              <a:xfrm>
                <a:off x="4105446" y="35698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A118C1EE-BC40-82FC-81BC-328BFEF793CC}"/>
                  </a:ext>
                </a:extLst>
              </p:cNvPr>
              <p:cNvSpPr>
                <a:spLocks noChangeAspect="1"/>
              </p:cNvSpPr>
              <p:nvPr/>
            </p:nvSpPr>
            <p:spPr>
              <a:xfrm>
                <a:off x="4170216" y="34631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27F4E3E3-5E16-444C-60E7-50A802C9DECA}"/>
                  </a:ext>
                </a:extLst>
              </p:cNvPr>
              <p:cNvSpPr>
                <a:spLocks noChangeAspect="1"/>
              </p:cNvSpPr>
              <p:nvPr/>
            </p:nvSpPr>
            <p:spPr>
              <a:xfrm>
                <a:off x="4128306" y="327268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D696FB3A-E7D7-3A8D-7F54-83475B5343FC}"/>
                  </a:ext>
                </a:extLst>
              </p:cNvPr>
              <p:cNvSpPr>
                <a:spLocks noChangeAspect="1"/>
              </p:cNvSpPr>
              <p:nvPr/>
            </p:nvSpPr>
            <p:spPr>
              <a:xfrm>
                <a:off x="4234986" y="315076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A88FD3EA-B771-A9B2-0B40-F270042A03BB}"/>
                  </a:ext>
                </a:extLst>
              </p:cNvPr>
              <p:cNvSpPr>
                <a:spLocks noChangeAspect="1"/>
              </p:cNvSpPr>
              <p:nvPr/>
            </p:nvSpPr>
            <p:spPr>
              <a:xfrm>
                <a:off x="4067346" y="30859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E06FC32D-5B87-52AD-E4BA-C84ADFCAC44C}"/>
                  </a:ext>
                </a:extLst>
              </p:cNvPr>
              <p:cNvSpPr>
                <a:spLocks noChangeAspect="1"/>
              </p:cNvSpPr>
              <p:nvPr/>
            </p:nvSpPr>
            <p:spPr>
              <a:xfrm>
                <a:off x="4330236" y="3314595"/>
                <a:ext cx="45720" cy="45720"/>
              </a:xfrm>
              <a:prstGeom prst="ellipse">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4" name="Graphic 553" descr="Arrow: Counter-clockwise curve with solid fill">
              <a:extLst>
                <a:ext uri="{FF2B5EF4-FFF2-40B4-BE49-F238E27FC236}">
                  <a16:creationId xmlns:a16="http://schemas.microsoft.com/office/drawing/2014/main" id="{D3149C70-8FDD-FC31-2D48-E0C09B5ACD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542060">
              <a:off x="1678389" y="4766137"/>
              <a:ext cx="455659" cy="455659"/>
            </a:xfrm>
            <a:prstGeom prst="rect">
              <a:avLst/>
            </a:prstGeom>
          </p:spPr>
        </p:pic>
        <p:pic>
          <p:nvPicPr>
            <p:cNvPr id="555" name="Graphic 554" descr="Chevron arrows with solid fill">
              <a:extLst>
                <a:ext uri="{FF2B5EF4-FFF2-40B4-BE49-F238E27FC236}">
                  <a16:creationId xmlns:a16="http://schemas.microsoft.com/office/drawing/2014/main" id="{C26E3D40-ECB9-F393-B49D-54E0C2F2BF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7626" y="5509138"/>
              <a:ext cx="311411" cy="311411"/>
            </a:xfrm>
            <a:prstGeom prst="rect">
              <a:avLst/>
            </a:prstGeom>
          </p:spPr>
        </p:pic>
        <p:cxnSp>
          <p:nvCxnSpPr>
            <p:cNvPr id="556" name="Straight Connector 555">
              <a:extLst>
                <a:ext uri="{FF2B5EF4-FFF2-40B4-BE49-F238E27FC236}">
                  <a16:creationId xmlns:a16="http://schemas.microsoft.com/office/drawing/2014/main" id="{85C395BA-6DFA-A3C8-89CE-E2199F90E26A}"/>
                </a:ext>
              </a:extLst>
            </p:cNvPr>
            <p:cNvCxnSpPr>
              <a:cxnSpLocks/>
            </p:cNvCxnSpPr>
            <p:nvPr/>
          </p:nvCxnSpPr>
          <p:spPr>
            <a:xfrm>
              <a:off x="1635437" y="5522421"/>
              <a:ext cx="323654" cy="142809"/>
            </a:xfrm>
            <a:prstGeom prst="line">
              <a:avLst/>
            </a:prstGeom>
            <a:ln w="25400">
              <a:solidFill>
                <a:srgbClr val="06509D"/>
              </a:solidFill>
            </a:ln>
          </p:spPr>
          <p:style>
            <a:lnRef idx="1">
              <a:schemeClr val="accent1"/>
            </a:lnRef>
            <a:fillRef idx="0">
              <a:schemeClr val="accent1"/>
            </a:fillRef>
            <a:effectRef idx="0">
              <a:schemeClr val="accent1"/>
            </a:effectRef>
            <a:fontRef idx="minor">
              <a:schemeClr val="tx1"/>
            </a:fontRef>
          </p:style>
        </p:cxnSp>
      </p:grpSp>
      <p:sp>
        <p:nvSpPr>
          <p:cNvPr id="756" name="TextBox 755">
            <a:extLst>
              <a:ext uri="{FF2B5EF4-FFF2-40B4-BE49-F238E27FC236}">
                <a16:creationId xmlns:a16="http://schemas.microsoft.com/office/drawing/2014/main" id="{7E57BC64-86BF-E849-6B96-3F184437C271}"/>
              </a:ext>
            </a:extLst>
          </p:cNvPr>
          <p:cNvSpPr txBox="1"/>
          <p:nvPr/>
        </p:nvSpPr>
        <p:spPr>
          <a:xfrm>
            <a:off x="7215481" y="4459533"/>
            <a:ext cx="1906291" cy="954107"/>
          </a:xfrm>
          <a:prstGeom prst="rect">
            <a:avLst/>
          </a:prstGeom>
          <a:noFill/>
        </p:spPr>
        <p:txBody>
          <a:bodyPr wrap="none" rtlCol="0">
            <a:spAutoFit/>
          </a:bodyPr>
          <a:lstStyle/>
          <a:p>
            <a:r>
              <a:rPr lang="en-US" sz="1400" dirty="0" err="1"/>
              <a:t>tFGR</a:t>
            </a:r>
            <a:r>
              <a:rPr lang="en-US" sz="1400" dirty="0"/>
              <a:t> from fuel </a:t>
            </a:r>
            <a:br>
              <a:rPr lang="en-US" sz="1400" dirty="0"/>
            </a:br>
            <a:r>
              <a:rPr lang="en-US" sz="1400" dirty="0"/>
              <a:t>      pulverization, </a:t>
            </a:r>
            <a:br>
              <a:rPr lang="en-US" sz="1400" dirty="0"/>
            </a:br>
            <a:r>
              <a:rPr lang="en-US" sz="1400" dirty="0"/>
              <a:t>          which exposes </a:t>
            </a:r>
            <a:br>
              <a:rPr lang="en-US" sz="1400" dirty="0"/>
            </a:br>
            <a:r>
              <a:rPr lang="en-US" sz="1400" dirty="0"/>
              <a:t>           HBS bubbles</a:t>
            </a:r>
          </a:p>
        </p:txBody>
      </p:sp>
      <p:grpSp>
        <p:nvGrpSpPr>
          <p:cNvPr id="757" name="Group 756">
            <a:extLst>
              <a:ext uri="{FF2B5EF4-FFF2-40B4-BE49-F238E27FC236}">
                <a16:creationId xmlns:a16="http://schemas.microsoft.com/office/drawing/2014/main" id="{E22A2691-510A-97B9-408F-39560874E71C}"/>
              </a:ext>
            </a:extLst>
          </p:cNvPr>
          <p:cNvGrpSpPr/>
          <p:nvPr/>
        </p:nvGrpSpPr>
        <p:grpSpPr>
          <a:xfrm>
            <a:off x="6084262" y="4250248"/>
            <a:ext cx="1728417" cy="1439176"/>
            <a:chOff x="5468070" y="4253661"/>
            <a:chExt cx="2306164" cy="1920240"/>
          </a:xfrm>
        </p:grpSpPr>
        <p:sp>
          <p:nvSpPr>
            <p:cNvPr id="758" name="Rectangle 757">
              <a:extLst>
                <a:ext uri="{FF2B5EF4-FFF2-40B4-BE49-F238E27FC236}">
                  <a16:creationId xmlns:a16="http://schemas.microsoft.com/office/drawing/2014/main" id="{3AFC9940-D83F-1B89-7D5D-347DB9D4A411}"/>
                </a:ext>
              </a:extLst>
            </p:cNvPr>
            <p:cNvSpPr/>
            <p:nvPr/>
          </p:nvSpPr>
          <p:spPr>
            <a:xfrm>
              <a:off x="5469305" y="589958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Rectangle 758">
              <a:extLst>
                <a:ext uri="{FF2B5EF4-FFF2-40B4-BE49-F238E27FC236}">
                  <a16:creationId xmlns:a16="http://schemas.microsoft.com/office/drawing/2014/main" id="{6CEBC48F-C7F2-9505-45A2-815791B2D632}"/>
                </a:ext>
              </a:extLst>
            </p:cNvPr>
            <p:cNvSpPr/>
            <p:nvPr/>
          </p:nvSpPr>
          <p:spPr>
            <a:xfrm>
              <a:off x="5743625" y="589958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Rectangle 759">
              <a:extLst>
                <a:ext uri="{FF2B5EF4-FFF2-40B4-BE49-F238E27FC236}">
                  <a16:creationId xmlns:a16="http://schemas.microsoft.com/office/drawing/2014/main" id="{06207D16-E87E-563C-27B5-33AA48FF5974}"/>
                </a:ext>
              </a:extLst>
            </p:cNvPr>
            <p:cNvSpPr/>
            <p:nvPr/>
          </p:nvSpPr>
          <p:spPr>
            <a:xfrm>
              <a:off x="6017945" y="589958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Rectangle 760">
              <a:extLst>
                <a:ext uri="{FF2B5EF4-FFF2-40B4-BE49-F238E27FC236}">
                  <a16:creationId xmlns:a16="http://schemas.microsoft.com/office/drawing/2014/main" id="{0DAFEE9F-37E9-EB75-68E8-BFE1AE988BB3}"/>
                </a:ext>
              </a:extLst>
            </p:cNvPr>
            <p:cNvSpPr/>
            <p:nvPr/>
          </p:nvSpPr>
          <p:spPr>
            <a:xfrm>
              <a:off x="6292265" y="589958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Rectangle 761">
              <a:extLst>
                <a:ext uri="{FF2B5EF4-FFF2-40B4-BE49-F238E27FC236}">
                  <a16:creationId xmlns:a16="http://schemas.microsoft.com/office/drawing/2014/main" id="{CA9FA9F9-7F5E-E2C9-2270-5BBF1AE46B1C}"/>
                </a:ext>
              </a:extLst>
            </p:cNvPr>
            <p:cNvSpPr/>
            <p:nvPr/>
          </p:nvSpPr>
          <p:spPr>
            <a:xfrm>
              <a:off x="6566585" y="589958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Rectangle 762">
              <a:extLst>
                <a:ext uri="{FF2B5EF4-FFF2-40B4-BE49-F238E27FC236}">
                  <a16:creationId xmlns:a16="http://schemas.microsoft.com/office/drawing/2014/main" id="{BCD697FB-51F5-A5BD-10BF-6A10B2218824}"/>
                </a:ext>
              </a:extLst>
            </p:cNvPr>
            <p:cNvSpPr/>
            <p:nvPr/>
          </p:nvSpPr>
          <p:spPr>
            <a:xfrm>
              <a:off x="6840905" y="589958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Rectangle 763">
              <a:extLst>
                <a:ext uri="{FF2B5EF4-FFF2-40B4-BE49-F238E27FC236}">
                  <a16:creationId xmlns:a16="http://schemas.microsoft.com/office/drawing/2014/main" id="{01F34FC5-7DD8-13C6-9E05-E0F943D04F05}"/>
                </a:ext>
              </a:extLst>
            </p:cNvPr>
            <p:cNvSpPr/>
            <p:nvPr/>
          </p:nvSpPr>
          <p:spPr>
            <a:xfrm>
              <a:off x="5469305" y="562526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ectangle 764">
              <a:extLst>
                <a:ext uri="{FF2B5EF4-FFF2-40B4-BE49-F238E27FC236}">
                  <a16:creationId xmlns:a16="http://schemas.microsoft.com/office/drawing/2014/main" id="{0449113A-3454-7FEB-9A4B-91A701716E62}"/>
                </a:ext>
              </a:extLst>
            </p:cNvPr>
            <p:cNvSpPr/>
            <p:nvPr/>
          </p:nvSpPr>
          <p:spPr>
            <a:xfrm>
              <a:off x="5743625" y="562526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ectangle 765">
              <a:extLst>
                <a:ext uri="{FF2B5EF4-FFF2-40B4-BE49-F238E27FC236}">
                  <a16:creationId xmlns:a16="http://schemas.microsoft.com/office/drawing/2014/main" id="{BDE3237B-7BD3-78C3-8719-4816579F2744}"/>
                </a:ext>
              </a:extLst>
            </p:cNvPr>
            <p:cNvSpPr/>
            <p:nvPr/>
          </p:nvSpPr>
          <p:spPr>
            <a:xfrm>
              <a:off x="6017945" y="562526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Rectangle 766">
              <a:extLst>
                <a:ext uri="{FF2B5EF4-FFF2-40B4-BE49-F238E27FC236}">
                  <a16:creationId xmlns:a16="http://schemas.microsoft.com/office/drawing/2014/main" id="{335E8BDE-3B24-5156-685D-0C510F7639D8}"/>
                </a:ext>
              </a:extLst>
            </p:cNvPr>
            <p:cNvSpPr/>
            <p:nvPr/>
          </p:nvSpPr>
          <p:spPr>
            <a:xfrm>
              <a:off x="6292265" y="562526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ectangle 767">
              <a:extLst>
                <a:ext uri="{FF2B5EF4-FFF2-40B4-BE49-F238E27FC236}">
                  <a16:creationId xmlns:a16="http://schemas.microsoft.com/office/drawing/2014/main" id="{C275AD1E-A3D0-74A9-C70B-5354D5BA024B}"/>
                </a:ext>
              </a:extLst>
            </p:cNvPr>
            <p:cNvSpPr/>
            <p:nvPr/>
          </p:nvSpPr>
          <p:spPr>
            <a:xfrm>
              <a:off x="6566585" y="562526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Rectangle 768">
              <a:extLst>
                <a:ext uri="{FF2B5EF4-FFF2-40B4-BE49-F238E27FC236}">
                  <a16:creationId xmlns:a16="http://schemas.microsoft.com/office/drawing/2014/main" id="{95BF58B5-690F-6191-9452-7A04757E0A6C}"/>
                </a:ext>
              </a:extLst>
            </p:cNvPr>
            <p:cNvSpPr/>
            <p:nvPr/>
          </p:nvSpPr>
          <p:spPr>
            <a:xfrm rot="1178813">
              <a:off x="6956590" y="5590690"/>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ectangle 769">
              <a:extLst>
                <a:ext uri="{FF2B5EF4-FFF2-40B4-BE49-F238E27FC236}">
                  <a16:creationId xmlns:a16="http://schemas.microsoft.com/office/drawing/2014/main" id="{BDC6270E-AD6F-84C2-4111-24AD40467FA0}"/>
                </a:ext>
              </a:extLst>
            </p:cNvPr>
            <p:cNvSpPr/>
            <p:nvPr/>
          </p:nvSpPr>
          <p:spPr>
            <a:xfrm>
              <a:off x="5469305" y="535094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Rectangle 770">
              <a:extLst>
                <a:ext uri="{FF2B5EF4-FFF2-40B4-BE49-F238E27FC236}">
                  <a16:creationId xmlns:a16="http://schemas.microsoft.com/office/drawing/2014/main" id="{86E2D386-BCE5-9BB6-662C-88EAA337C5E3}"/>
                </a:ext>
              </a:extLst>
            </p:cNvPr>
            <p:cNvSpPr/>
            <p:nvPr/>
          </p:nvSpPr>
          <p:spPr>
            <a:xfrm>
              <a:off x="5743625" y="535094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Rectangle 771">
              <a:extLst>
                <a:ext uri="{FF2B5EF4-FFF2-40B4-BE49-F238E27FC236}">
                  <a16:creationId xmlns:a16="http://schemas.microsoft.com/office/drawing/2014/main" id="{F023C52D-5D7B-710E-3FC1-58AD7F0C9AB8}"/>
                </a:ext>
              </a:extLst>
            </p:cNvPr>
            <p:cNvSpPr/>
            <p:nvPr/>
          </p:nvSpPr>
          <p:spPr>
            <a:xfrm>
              <a:off x="6017945" y="535094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Rectangle 772">
              <a:extLst>
                <a:ext uri="{FF2B5EF4-FFF2-40B4-BE49-F238E27FC236}">
                  <a16:creationId xmlns:a16="http://schemas.microsoft.com/office/drawing/2014/main" id="{F11B57FE-D75C-B738-B441-22D2F6075C53}"/>
                </a:ext>
              </a:extLst>
            </p:cNvPr>
            <p:cNvSpPr/>
            <p:nvPr/>
          </p:nvSpPr>
          <p:spPr>
            <a:xfrm>
              <a:off x="6292265" y="535094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Rectangle 773">
              <a:extLst>
                <a:ext uri="{FF2B5EF4-FFF2-40B4-BE49-F238E27FC236}">
                  <a16:creationId xmlns:a16="http://schemas.microsoft.com/office/drawing/2014/main" id="{2D3C6E12-FB4D-F3DF-D26E-DC465AAA0552}"/>
                </a:ext>
              </a:extLst>
            </p:cNvPr>
            <p:cNvSpPr/>
            <p:nvPr/>
          </p:nvSpPr>
          <p:spPr>
            <a:xfrm>
              <a:off x="6566585" y="535094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Rectangle 774">
              <a:extLst>
                <a:ext uri="{FF2B5EF4-FFF2-40B4-BE49-F238E27FC236}">
                  <a16:creationId xmlns:a16="http://schemas.microsoft.com/office/drawing/2014/main" id="{DCA909CE-9ADC-F054-9E66-C212532FC5BC}"/>
                </a:ext>
              </a:extLst>
            </p:cNvPr>
            <p:cNvSpPr/>
            <p:nvPr/>
          </p:nvSpPr>
          <p:spPr>
            <a:xfrm rot="20911069">
              <a:off x="6871415" y="5265916"/>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Rectangle 775">
              <a:extLst>
                <a:ext uri="{FF2B5EF4-FFF2-40B4-BE49-F238E27FC236}">
                  <a16:creationId xmlns:a16="http://schemas.microsoft.com/office/drawing/2014/main" id="{8A903E96-C2D2-3D33-5EA8-4558B5CB6677}"/>
                </a:ext>
              </a:extLst>
            </p:cNvPr>
            <p:cNvSpPr/>
            <p:nvPr/>
          </p:nvSpPr>
          <p:spPr>
            <a:xfrm>
              <a:off x="5469305" y="507662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Rectangle 776">
              <a:extLst>
                <a:ext uri="{FF2B5EF4-FFF2-40B4-BE49-F238E27FC236}">
                  <a16:creationId xmlns:a16="http://schemas.microsoft.com/office/drawing/2014/main" id="{696B08E4-0F16-DD4C-8D81-691835D7355A}"/>
                </a:ext>
              </a:extLst>
            </p:cNvPr>
            <p:cNvSpPr/>
            <p:nvPr/>
          </p:nvSpPr>
          <p:spPr>
            <a:xfrm>
              <a:off x="5743625" y="507662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Rectangle 777">
              <a:extLst>
                <a:ext uri="{FF2B5EF4-FFF2-40B4-BE49-F238E27FC236}">
                  <a16:creationId xmlns:a16="http://schemas.microsoft.com/office/drawing/2014/main" id="{A6931CEF-7FAE-4D9F-8EBF-A0BE76C2A38F}"/>
                </a:ext>
              </a:extLst>
            </p:cNvPr>
            <p:cNvSpPr/>
            <p:nvPr/>
          </p:nvSpPr>
          <p:spPr>
            <a:xfrm>
              <a:off x="6017945" y="507662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Rectangle 778">
              <a:extLst>
                <a:ext uri="{FF2B5EF4-FFF2-40B4-BE49-F238E27FC236}">
                  <a16:creationId xmlns:a16="http://schemas.microsoft.com/office/drawing/2014/main" id="{67E4088A-A1CC-B274-5B12-D8351AB95C83}"/>
                </a:ext>
              </a:extLst>
            </p:cNvPr>
            <p:cNvSpPr/>
            <p:nvPr/>
          </p:nvSpPr>
          <p:spPr>
            <a:xfrm>
              <a:off x="6292265" y="507662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Rectangle 779">
              <a:extLst>
                <a:ext uri="{FF2B5EF4-FFF2-40B4-BE49-F238E27FC236}">
                  <a16:creationId xmlns:a16="http://schemas.microsoft.com/office/drawing/2014/main" id="{C056857F-F228-73E1-5B3B-9B217E017003}"/>
                </a:ext>
              </a:extLst>
            </p:cNvPr>
            <p:cNvSpPr/>
            <p:nvPr/>
          </p:nvSpPr>
          <p:spPr>
            <a:xfrm>
              <a:off x="6566585" y="507662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Rectangle 780">
              <a:extLst>
                <a:ext uri="{FF2B5EF4-FFF2-40B4-BE49-F238E27FC236}">
                  <a16:creationId xmlns:a16="http://schemas.microsoft.com/office/drawing/2014/main" id="{E700F0A3-BFE9-2FE6-7DE3-E5DE3D488593}"/>
                </a:ext>
              </a:extLst>
            </p:cNvPr>
            <p:cNvSpPr/>
            <p:nvPr/>
          </p:nvSpPr>
          <p:spPr>
            <a:xfrm rot="20658837">
              <a:off x="7177495" y="5289320"/>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Rectangle 781">
              <a:extLst>
                <a:ext uri="{FF2B5EF4-FFF2-40B4-BE49-F238E27FC236}">
                  <a16:creationId xmlns:a16="http://schemas.microsoft.com/office/drawing/2014/main" id="{C778E850-270C-99CE-EE3F-D4A2EF0086B1}"/>
                </a:ext>
              </a:extLst>
            </p:cNvPr>
            <p:cNvSpPr/>
            <p:nvPr/>
          </p:nvSpPr>
          <p:spPr>
            <a:xfrm>
              <a:off x="5468070" y="480230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Rectangle 782">
              <a:extLst>
                <a:ext uri="{FF2B5EF4-FFF2-40B4-BE49-F238E27FC236}">
                  <a16:creationId xmlns:a16="http://schemas.microsoft.com/office/drawing/2014/main" id="{5DC0A1E7-C7A5-3E65-D97A-4B5506D0F626}"/>
                </a:ext>
              </a:extLst>
            </p:cNvPr>
            <p:cNvSpPr/>
            <p:nvPr/>
          </p:nvSpPr>
          <p:spPr>
            <a:xfrm>
              <a:off x="5742390" y="480230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Rectangle 783">
              <a:extLst>
                <a:ext uri="{FF2B5EF4-FFF2-40B4-BE49-F238E27FC236}">
                  <a16:creationId xmlns:a16="http://schemas.microsoft.com/office/drawing/2014/main" id="{64DF5BC2-3101-8CC8-D374-F4668FADA54A}"/>
                </a:ext>
              </a:extLst>
            </p:cNvPr>
            <p:cNvSpPr/>
            <p:nvPr/>
          </p:nvSpPr>
          <p:spPr>
            <a:xfrm>
              <a:off x="6016710" y="480230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Rectangle 784">
              <a:extLst>
                <a:ext uri="{FF2B5EF4-FFF2-40B4-BE49-F238E27FC236}">
                  <a16:creationId xmlns:a16="http://schemas.microsoft.com/office/drawing/2014/main" id="{9CFD3B44-8F78-886D-1BEA-A8F7C2D73A23}"/>
                </a:ext>
              </a:extLst>
            </p:cNvPr>
            <p:cNvSpPr/>
            <p:nvPr/>
          </p:nvSpPr>
          <p:spPr>
            <a:xfrm>
              <a:off x="6291030" y="480230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Rectangle 785">
              <a:extLst>
                <a:ext uri="{FF2B5EF4-FFF2-40B4-BE49-F238E27FC236}">
                  <a16:creationId xmlns:a16="http://schemas.microsoft.com/office/drawing/2014/main" id="{3CC31F60-5039-9CA0-01F9-CBF952BA7C6E}"/>
                </a:ext>
              </a:extLst>
            </p:cNvPr>
            <p:cNvSpPr/>
            <p:nvPr/>
          </p:nvSpPr>
          <p:spPr>
            <a:xfrm>
              <a:off x="6565350" y="480230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Rectangle 786">
              <a:extLst>
                <a:ext uri="{FF2B5EF4-FFF2-40B4-BE49-F238E27FC236}">
                  <a16:creationId xmlns:a16="http://schemas.microsoft.com/office/drawing/2014/main" id="{D2974539-21DC-E3A6-9F1B-FA4B857016ED}"/>
                </a:ext>
              </a:extLst>
            </p:cNvPr>
            <p:cNvSpPr/>
            <p:nvPr/>
          </p:nvSpPr>
          <p:spPr>
            <a:xfrm rot="383148">
              <a:off x="7317171" y="5590690"/>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Rectangle 787">
              <a:extLst>
                <a:ext uri="{FF2B5EF4-FFF2-40B4-BE49-F238E27FC236}">
                  <a16:creationId xmlns:a16="http://schemas.microsoft.com/office/drawing/2014/main" id="{D7EC730E-E00E-39FE-D0A9-F97437B66644}"/>
                </a:ext>
              </a:extLst>
            </p:cNvPr>
            <p:cNvSpPr/>
            <p:nvPr/>
          </p:nvSpPr>
          <p:spPr>
            <a:xfrm>
              <a:off x="5468070" y="452798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Rectangle 788">
              <a:extLst>
                <a:ext uri="{FF2B5EF4-FFF2-40B4-BE49-F238E27FC236}">
                  <a16:creationId xmlns:a16="http://schemas.microsoft.com/office/drawing/2014/main" id="{98981AE6-21DE-7076-6BD6-69A83D5A7AD9}"/>
                </a:ext>
              </a:extLst>
            </p:cNvPr>
            <p:cNvSpPr/>
            <p:nvPr/>
          </p:nvSpPr>
          <p:spPr>
            <a:xfrm>
              <a:off x="5742390" y="452798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Rectangle 789">
              <a:extLst>
                <a:ext uri="{FF2B5EF4-FFF2-40B4-BE49-F238E27FC236}">
                  <a16:creationId xmlns:a16="http://schemas.microsoft.com/office/drawing/2014/main" id="{891EB347-9B39-7D30-5EE1-821ABB95F320}"/>
                </a:ext>
              </a:extLst>
            </p:cNvPr>
            <p:cNvSpPr/>
            <p:nvPr/>
          </p:nvSpPr>
          <p:spPr>
            <a:xfrm>
              <a:off x="6016710" y="452798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Rectangle 790">
              <a:extLst>
                <a:ext uri="{FF2B5EF4-FFF2-40B4-BE49-F238E27FC236}">
                  <a16:creationId xmlns:a16="http://schemas.microsoft.com/office/drawing/2014/main" id="{8D433EC4-23F9-3311-8EC1-9D56D80BEF49}"/>
                </a:ext>
              </a:extLst>
            </p:cNvPr>
            <p:cNvSpPr/>
            <p:nvPr/>
          </p:nvSpPr>
          <p:spPr>
            <a:xfrm>
              <a:off x="6291030" y="452798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Rectangle 791">
              <a:extLst>
                <a:ext uri="{FF2B5EF4-FFF2-40B4-BE49-F238E27FC236}">
                  <a16:creationId xmlns:a16="http://schemas.microsoft.com/office/drawing/2014/main" id="{8699FD99-197D-CAA0-745B-64B089EA31F3}"/>
                </a:ext>
              </a:extLst>
            </p:cNvPr>
            <p:cNvSpPr/>
            <p:nvPr/>
          </p:nvSpPr>
          <p:spPr>
            <a:xfrm>
              <a:off x="6565350" y="452798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Rectangle 792">
              <a:extLst>
                <a:ext uri="{FF2B5EF4-FFF2-40B4-BE49-F238E27FC236}">
                  <a16:creationId xmlns:a16="http://schemas.microsoft.com/office/drawing/2014/main" id="{DD33FDAA-02BD-2F79-6114-E261A39E2A13}"/>
                </a:ext>
              </a:extLst>
            </p:cNvPr>
            <p:cNvSpPr/>
            <p:nvPr/>
          </p:nvSpPr>
          <p:spPr>
            <a:xfrm rot="20878462">
              <a:off x="7499914" y="5874014"/>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Rectangle 793">
              <a:extLst>
                <a:ext uri="{FF2B5EF4-FFF2-40B4-BE49-F238E27FC236}">
                  <a16:creationId xmlns:a16="http://schemas.microsoft.com/office/drawing/2014/main" id="{D8EA8484-3889-44B6-F458-24B4BCA561F0}"/>
                </a:ext>
              </a:extLst>
            </p:cNvPr>
            <p:cNvSpPr/>
            <p:nvPr/>
          </p:nvSpPr>
          <p:spPr>
            <a:xfrm>
              <a:off x="5468070" y="425366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Rectangle 794">
              <a:extLst>
                <a:ext uri="{FF2B5EF4-FFF2-40B4-BE49-F238E27FC236}">
                  <a16:creationId xmlns:a16="http://schemas.microsoft.com/office/drawing/2014/main" id="{22F0886E-E57E-E2B9-8ABD-A7014197E4A0}"/>
                </a:ext>
              </a:extLst>
            </p:cNvPr>
            <p:cNvSpPr/>
            <p:nvPr/>
          </p:nvSpPr>
          <p:spPr>
            <a:xfrm>
              <a:off x="5742390" y="425366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Rectangle 795">
              <a:extLst>
                <a:ext uri="{FF2B5EF4-FFF2-40B4-BE49-F238E27FC236}">
                  <a16:creationId xmlns:a16="http://schemas.microsoft.com/office/drawing/2014/main" id="{AE41A7DC-46B7-6756-A556-76BDAD31CBDF}"/>
                </a:ext>
              </a:extLst>
            </p:cNvPr>
            <p:cNvSpPr/>
            <p:nvPr/>
          </p:nvSpPr>
          <p:spPr>
            <a:xfrm>
              <a:off x="6016710" y="425366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Rectangle 796">
              <a:extLst>
                <a:ext uri="{FF2B5EF4-FFF2-40B4-BE49-F238E27FC236}">
                  <a16:creationId xmlns:a16="http://schemas.microsoft.com/office/drawing/2014/main" id="{AFBAD138-5C75-7250-5E83-75A6A17A5C97}"/>
                </a:ext>
              </a:extLst>
            </p:cNvPr>
            <p:cNvSpPr/>
            <p:nvPr/>
          </p:nvSpPr>
          <p:spPr>
            <a:xfrm>
              <a:off x="6291030" y="4253661"/>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Rectangle 797">
              <a:extLst>
                <a:ext uri="{FF2B5EF4-FFF2-40B4-BE49-F238E27FC236}">
                  <a16:creationId xmlns:a16="http://schemas.microsoft.com/office/drawing/2014/main" id="{830B6C7E-74F1-B14A-0CA6-3907A2D62D39}"/>
                </a:ext>
              </a:extLst>
            </p:cNvPr>
            <p:cNvSpPr/>
            <p:nvPr/>
          </p:nvSpPr>
          <p:spPr>
            <a:xfrm rot="709710">
              <a:off x="7061576" y="4985940"/>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Rectangle 798">
              <a:extLst>
                <a:ext uri="{FF2B5EF4-FFF2-40B4-BE49-F238E27FC236}">
                  <a16:creationId xmlns:a16="http://schemas.microsoft.com/office/drawing/2014/main" id="{4178AD6C-6408-BF48-C319-B96BC325859D}"/>
                </a:ext>
              </a:extLst>
            </p:cNvPr>
            <p:cNvSpPr/>
            <p:nvPr/>
          </p:nvSpPr>
          <p:spPr>
            <a:xfrm rot="1395659">
              <a:off x="7157008" y="5857574"/>
              <a:ext cx="274320" cy="274320"/>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0" name="Graphic 799" descr="Arrow Right with solid fill">
              <a:extLst>
                <a:ext uri="{FF2B5EF4-FFF2-40B4-BE49-F238E27FC236}">
                  <a16:creationId xmlns:a16="http://schemas.microsoft.com/office/drawing/2014/main" id="{4773E845-13EA-BEDD-287C-82AC611D541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920743">
              <a:off x="7365171" y="5248146"/>
              <a:ext cx="364527" cy="364527"/>
            </a:xfrm>
            <a:prstGeom prst="rect">
              <a:avLst/>
            </a:prstGeom>
          </p:spPr>
        </p:pic>
      </p:grpSp>
      <p:sp>
        <p:nvSpPr>
          <p:cNvPr id="801" name="Rectangle 800">
            <a:extLst>
              <a:ext uri="{FF2B5EF4-FFF2-40B4-BE49-F238E27FC236}">
                <a16:creationId xmlns:a16="http://schemas.microsoft.com/office/drawing/2014/main" id="{9C1BF029-906D-0308-D342-441960BCABBD}"/>
              </a:ext>
            </a:extLst>
          </p:cNvPr>
          <p:cNvSpPr/>
          <p:nvPr/>
        </p:nvSpPr>
        <p:spPr>
          <a:xfrm>
            <a:off x="10085196" y="2383685"/>
            <a:ext cx="1877089" cy="1877089"/>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TextBox 801">
            <a:extLst>
              <a:ext uri="{FF2B5EF4-FFF2-40B4-BE49-F238E27FC236}">
                <a16:creationId xmlns:a16="http://schemas.microsoft.com/office/drawing/2014/main" id="{A45D2DE1-D0CA-69F7-0C9F-557770F47155}"/>
              </a:ext>
            </a:extLst>
          </p:cNvPr>
          <p:cNvSpPr txBox="1"/>
          <p:nvPr/>
        </p:nvSpPr>
        <p:spPr>
          <a:xfrm>
            <a:off x="10118460" y="1945525"/>
            <a:ext cx="1810560" cy="400110"/>
          </a:xfrm>
          <a:prstGeom prst="rect">
            <a:avLst/>
          </a:prstGeom>
          <a:noFill/>
        </p:spPr>
        <p:txBody>
          <a:bodyPr wrap="none" rtlCol="0">
            <a:spAutoFit/>
          </a:bodyPr>
          <a:lstStyle/>
          <a:p>
            <a:r>
              <a:rPr lang="en-US" sz="2000" dirty="0"/>
              <a:t>Total local fuel</a:t>
            </a:r>
          </a:p>
        </p:txBody>
      </p:sp>
      <p:sp>
        <p:nvSpPr>
          <p:cNvPr id="803" name="TextBox 802">
            <a:extLst>
              <a:ext uri="{FF2B5EF4-FFF2-40B4-BE49-F238E27FC236}">
                <a16:creationId xmlns:a16="http://schemas.microsoft.com/office/drawing/2014/main" id="{0FE69E3D-751D-C531-9915-4DF67BEEF153}"/>
              </a:ext>
            </a:extLst>
          </p:cNvPr>
          <p:cNvSpPr txBox="1"/>
          <p:nvPr/>
        </p:nvSpPr>
        <p:spPr>
          <a:xfrm rot="16200000">
            <a:off x="-876301" y="1741390"/>
            <a:ext cx="2590774" cy="400110"/>
          </a:xfrm>
          <a:prstGeom prst="rect">
            <a:avLst/>
          </a:prstGeom>
          <a:noFill/>
        </p:spPr>
        <p:txBody>
          <a:bodyPr wrap="none" rtlCol="0">
            <a:spAutoFit/>
          </a:bodyPr>
          <a:lstStyle/>
          <a:p>
            <a:r>
              <a:rPr lang="en-US" sz="2000" dirty="0"/>
              <a:t>Non-restructured fuel</a:t>
            </a:r>
          </a:p>
        </p:txBody>
      </p:sp>
      <p:sp>
        <p:nvSpPr>
          <p:cNvPr id="804" name="TextBox 803">
            <a:extLst>
              <a:ext uri="{FF2B5EF4-FFF2-40B4-BE49-F238E27FC236}">
                <a16:creationId xmlns:a16="http://schemas.microsoft.com/office/drawing/2014/main" id="{521B2B70-0958-0480-482C-3DD4BEDC011B}"/>
              </a:ext>
            </a:extLst>
          </p:cNvPr>
          <p:cNvSpPr txBox="1"/>
          <p:nvPr/>
        </p:nvSpPr>
        <p:spPr>
          <a:xfrm rot="16200000">
            <a:off x="-940778" y="4742680"/>
            <a:ext cx="2720617" cy="400110"/>
          </a:xfrm>
          <a:prstGeom prst="rect">
            <a:avLst/>
          </a:prstGeom>
          <a:noFill/>
        </p:spPr>
        <p:txBody>
          <a:bodyPr wrap="none" rtlCol="0">
            <a:spAutoFit/>
          </a:bodyPr>
          <a:lstStyle/>
          <a:p>
            <a:r>
              <a:rPr lang="en-US" sz="2000" dirty="0"/>
              <a:t>High Burnup Structure</a:t>
            </a:r>
          </a:p>
        </p:txBody>
      </p:sp>
      <p:sp>
        <p:nvSpPr>
          <p:cNvPr id="805" name="Rectangle 804">
            <a:extLst>
              <a:ext uri="{FF2B5EF4-FFF2-40B4-BE49-F238E27FC236}">
                <a16:creationId xmlns:a16="http://schemas.microsoft.com/office/drawing/2014/main" id="{8DBE5995-7DEB-E998-B69B-F395BDCC73D3}"/>
              </a:ext>
            </a:extLst>
          </p:cNvPr>
          <p:cNvSpPr/>
          <p:nvPr/>
        </p:nvSpPr>
        <p:spPr>
          <a:xfrm>
            <a:off x="10085196" y="3750949"/>
            <a:ext cx="1877089" cy="514281"/>
          </a:xfrm>
          <a:prstGeom prst="rect">
            <a:avLst/>
          </a:prstGeom>
          <a:pattFill prst="pct5">
            <a:fgClr>
              <a:srgbClr val="404040"/>
            </a:fgClr>
            <a:bgClr>
              <a:srgbClr val="BFBFBF"/>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TextBox 805">
            <a:extLst>
              <a:ext uri="{FF2B5EF4-FFF2-40B4-BE49-F238E27FC236}">
                <a16:creationId xmlns:a16="http://schemas.microsoft.com/office/drawing/2014/main" id="{112AD621-C864-ACBD-01DC-EE7D57A2B534}"/>
              </a:ext>
            </a:extLst>
          </p:cNvPr>
          <p:cNvSpPr txBox="1"/>
          <p:nvPr/>
        </p:nvSpPr>
        <p:spPr>
          <a:xfrm>
            <a:off x="10091434" y="2571401"/>
            <a:ext cx="1864613" cy="307777"/>
          </a:xfrm>
          <a:prstGeom prst="rect">
            <a:avLst/>
          </a:prstGeom>
          <a:noFill/>
        </p:spPr>
        <p:txBody>
          <a:bodyPr wrap="none" rtlCol="0">
            <a:spAutoFit/>
          </a:bodyPr>
          <a:lstStyle/>
          <a:p>
            <a:r>
              <a:rPr lang="en-US" sz="1400" dirty="0"/>
              <a:t>Non-restructured fuel</a:t>
            </a:r>
          </a:p>
        </p:txBody>
      </p:sp>
      <p:sp>
        <p:nvSpPr>
          <p:cNvPr id="807" name="TextBox 806">
            <a:extLst>
              <a:ext uri="{FF2B5EF4-FFF2-40B4-BE49-F238E27FC236}">
                <a16:creationId xmlns:a16="http://schemas.microsoft.com/office/drawing/2014/main" id="{01A2939F-DA32-9CFA-F26E-DF152E2A6309}"/>
              </a:ext>
            </a:extLst>
          </p:cNvPr>
          <p:cNvSpPr txBox="1"/>
          <p:nvPr/>
        </p:nvSpPr>
        <p:spPr>
          <a:xfrm>
            <a:off x="10045748" y="3857956"/>
            <a:ext cx="1955985" cy="307777"/>
          </a:xfrm>
          <a:prstGeom prst="rect">
            <a:avLst/>
          </a:prstGeom>
          <a:noFill/>
        </p:spPr>
        <p:txBody>
          <a:bodyPr wrap="none" rtlCol="0">
            <a:spAutoFit/>
          </a:bodyPr>
          <a:lstStyle/>
          <a:p>
            <a:r>
              <a:rPr lang="en-US" sz="1400" dirty="0"/>
              <a:t>High Burnup Structure</a:t>
            </a:r>
          </a:p>
        </p:txBody>
      </p:sp>
      <p:cxnSp>
        <p:nvCxnSpPr>
          <p:cNvPr id="808" name="Straight Connector 807">
            <a:extLst>
              <a:ext uri="{FF2B5EF4-FFF2-40B4-BE49-F238E27FC236}">
                <a16:creationId xmlns:a16="http://schemas.microsoft.com/office/drawing/2014/main" id="{DFCB5776-BD83-E3B2-F11D-A3DF8B1F84A0}"/>
              </a:ext>
            </a:extLst>
          </p:cNvPr>
          <p:cNvCxnSpPr/>
          <p:nvPr/>
        </p:nvCxnSpPr>
        <p:spPr>
          <a:xfrm flipV="1">
            <a:off x="9039654" y="3912820"/>
            <a:ext cx="1045542" cy="255077"/>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09" name="Straight Connector 808">
            <a:extLst>
              <a:ext uri="{FF2B5EF4-FFF2-40B4-BE49-F238E27FC236}">
                <a16:creationId xmlns:a16="http://schemas.microsoft.com/office/drawing/2014/main" id="{AA7E73E5-A28F-F613-4C41-C35AFA3C802B}"/>
              </a:ext>
            </a:extLst>
          </p:cNvPr>
          <p:cNvCxnSpPr>
            <a:cxnSpLocks/>
            <a:stCxn id="8" idx="3"/>
            <a:endCxn id="806" idx="1"/>
          </p:cNvCxnSpPr>
          <p:nvPr/>
        </p:nvCxnSpPr>
        <p:spPr>
          <a:xfrm>
            <a:off x="9036291" y="1990532"/>
            <a:ext cx="1055143" cy="734758"/>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sp>
        <p:nvSpPr>
          <p:cNvPr id="810" name="5-Point Star 809">
            <a:extLst>
              <a:ext uri="{FF2B5EF4-FFF2-40B4-BE49-F238E27FC236}">
                <a16:creationId xmlns:a16="http://schemas.microsoft.com/office/drawing/2014/main" id="{DBC81FAD-AEB5-4D42-0F1E-E81B6468BF88}"/>
              </a:ext>
            </a:extLst>
          </p:cNvPr>
          <p:cNvSpPr/>
          <p:nvPr/>
        </p:nvSpPr>
        <p:spPr>
          <a:xfrm>
            <a:off x="9444190" y="1028476"/>
            <a:ext cx="424560" cy="424560"/>
          </a:xfrm>
          <a:prstGeom prst="star5">
            <a:avLst>
              <a:gd name="adj" fmla="val 20729"/>
              <a:gd name="hf" fmla="val 105146"/>
              <a:gd name="vf" fmla="val 110557"/>
            </a:avLst>
          </a:prstGeom>
          <a:solidFill>
            <a:srgbClr val="FCD400"/>
          </a:solidFill>
          <a:ln>
            <a:solidFill>
              <a:srgbClr val="FF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TextBox 810">
            <a:extLst>
              <a:ext uri="{FF2B5EF4-FFF2-40B4-BE49-F238E27FC236}">
                <a16:creationId xmlns:a16="http://schemas.microsoft.com/office/drawing/2014/main" id="{616ED10B-1AD4-230A-AFA5-88B3D83BEE4A}"/>
              </a:ext>
            </a:extLst>
          </p:cNvPr>
          <p:cNvSpPr txBox="1"/>
          <p:nvPr/>
        </p:nvSpPr>
        <p:spPr>
          <a:xfrm>
            <a:off x="9854926" y="1019001"/>
            <a:ext cx="1568058" cy="523220"/>
          </a:xfrm>
          <a:prstGeom prst="rect">
            <a:avLst/>
          </a:prstGeom>
          <a:noFill/>
        </p:spPr>
        <p:txBody>
          <a:bodyPr wrap="none" rtlCol="0">
            <a:spAutoFit/>
          </a:bodyPr>
          <a:lstStyle/>
          <a:p>
            <a:r>
              <a:rPr lang="en-US" sz="1400" dirty="0"/>
              <a:t>Incoming lower </a:t>
            </a:r>
            <a:br>
              <a:rPr lang="en-US" sz="1400" dirty="0"/>
            </a:br>
            <a:r>
              <a:rPr lang="en-US" sz="1400" dirty="0"/>
              <a:t>length scale work</a:t>
            </a:r>
          </a:p>
        </p:txBody>
      </p:sp>
      <p:sp>
        <p:nvSpPr>
          <p:cNvPr id="812" name="5-Point Star 811">
            <a:extLst>
              <a:ext uri="{FF2B5EF4-FFF2-40B4-BE49-F238E27FC236}">
                <a16:creationId xmlns:a16="http://schemas.microsoft.com/office/drawing/2014/main" id="{D6316B54-F080-823B-1E02-6066E61CFACA}"/>
              </a:ext>
            </a:extLst>
          </p:cNvPr>
          <p:cNvSpPr/>
          <p:nvPr/>
        </p:nvSpPr>
        <p:spPr>
          <a:xfrm>
            <a:off x="8259905" y="2437937"/>
            <a:ext cx="275009" cy="275009"/>
          </a:xfrm>
          <a:prstGeom prst="star5">
            <a:avLst>
              <a:gd name="adj" fmla="val 20729"/>
              <a:gd name="hf" fmla="val 105146"/>
              <a:gd name="vf" fmla="val 110557"/>
            </a:avLst>
          </a:prstGeom>
          <a:solidFill>
            <a:srgbClr val="FCD400"/>
          </a:solidFill>
          <a:ln>
            <a:solidFill>
              <a:srgbClr val="FF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5-Point Star 812">
            <a:extLst>
              <a:ext uri="{FF2B5EF4-FFF2-40B4-BE49-F238E27FC236}">
                <a16:creationId xmlns:a16="http://schemas.microsoft.com/office/drawing/2014/main" id="{1F96E013-F1D6-8AE0-9D35-6CB142DA47E5}"/>
              </a:ext>
            </a:extLst>
          </p:cNvPr>
          <p:cNvSpPr/>
          <p:nvPr/>
        </p:nvSpPr>
        <p:spPr>
          <a:xfrm>
            <a:off x="8140226" y="5379813"/>
            <a:ext cx="275009" cy="275009"/>
          </a:xfrm>
          <a:prstGeom prst="star5">
            <a:avLst>
              <a:gd name="adj" fmla="val 20729"/>
              <a:gd name="hf" fmla="val 105146"/>
              <a:gd name="vf" fmla="val 110557"/>
            </a:avLst>
          </a:prstGeom>
          <a:solidFill>
            <a:srgbClr val="FCD400"/>
          </a:solidFill>
          <a:ln>
            <a:solidFill>
              <a:srgbClr val="FF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5-Point Star 813">
            <a:extLst>
              <a:ext uri="{FF2B5EF4-FFF2-40B4-BE49-F238E27FC236}">
                <a16:creationId xmlns:a16="http://schemas.microsoft.com/office/drawing/2014/main" id="{CB5A5FB8-E5AD-1079-1896-483B68D83F1E}"/>
              </a:ext>
            </a:extLst>
          </p:cNvPr>
          <p:cNvSpPr/>
          <p:nvPr/>
        </p:nvSpPr>
        <p:spPr>
          <a:xfrm>
            <a:off x="11520219" y="3195618"/>
            <a:ext cx="275009" cy="275009"/>
          </a:xfrm>
          <a:prstGeom prst="star5">
            <a:avLst>
              <a:gd name="adj" fmla="val 20729"/>
              <a:gd name="hf" fmla="val 105146"/>
              <a:gd name="vf" fmla="val 110557"/>
            </a:avLst>
          </a:prstGeom>
          <a:solidFill>
            <a:srgbClr val="FCD400"/>
          </a:solidFill>
          <a:ln>
            <a:solidFill>
              <a:srgbClr val="FF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5" name="Straight Arrow Connector 814">
            <a:extLst>
              <a:ext uri="{FF2B5EF4-FFF2-40B4-BE49-F238E27FC236}">
                <a16:creationId xmlns:a16="http://schemas.microsoft.com/office/drawing/2014/main" id="{2ED3588F-8239-51AE-E319-96137DEFD3FB}"/>
              </a:ext>
            </a:extLst>
          </p:cNvPr>
          <p:cNvCxnSpPr>
            <a:cxnSpLocks/>
          </p:cNvCxnSpPr>
          <p:nvPr/>
        </p:nvCxnSpPr>
        <p:spPr>
          <a:xfrm flipV="1">
            <a:off x="10340022" y="3471944"/>
            <a:ext cx="0" cy="38601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16" name="TextBox 815">
            <a:extLst>
              <a:ext uri="{FF2B5EF4-FFF2-40B4-BE49-F238E27FC236}">
                <a16:creationId xmlns:a16="http://schemas.microsoft.com/office/drawing/2014/main" id="{8733F161-2D75-A1EC-2A19-E1210B08FAA0}"/>
              </a:ext>
            </a:extLst>
          </p:cNvPr>
          <p:cNvSpPr txBox="1"/>
          <p:nvPr/>
        </p:nvSpPr>
        <p:spPr>
          <a:xfrm>
            <a:off x="10340022" y="3396362"/>
            <a:ext cx="1350050" cy="307777"/>
          </a:xfrm>
          <a:prstGeom prst="rect">
            <a:avLst/>
          </a:prstGeom>
          <a:noFill/>
        </p:spPr>
        <p:txBody>
          <a:bodyPr wrap="none" rtlCol="0">
            <a:spAutoFit/>
          </a:bodyPr>
          <a:lstStyle/>
          <a:p>
            <a:r>
              <a:rPr lang="en-US" sz="1400" dirty="0"/>
              <a:t>HBS formation</a:t>
            </a:r>
          </a:p>
        </p:txBody>
      </p:sp>
      <p:grpSp>
        <p:nvGrpSpPr>
          <p:cNvPr id="817" name="Group 816">
            <a:extLst>
              <a:ext uri="{FF2B5EF4-FFF2-40B4-BE49-F238E27FC236}">
                <a16:creationId xmlns:a16="http://schemas.microsoft.com/office/drawing/2014/main" id="{75B5CE96-C479-D382-D8C4-0F62BF45BA79}"/>
              </a:ext>
            </a:extLst>
          </p:cNvPr>
          <p:cNvGrpSpPr/>
          <p:nvPr/>
        </p:nvGrpSpPr>
        <p:grpSpPr>
          <a:xfrm>
            <a:off x="3939565" y="3841329"/>
            <a:ext cx="1752720" cy="1974578"/>
            <a:chOff x="3103509" y="4007068"/>
            <a:chExt cx="2149525" cy="2421610"/>
          </a:xfrm>
        </p:grpSpPr>
        <p:sp>
          <p:nvSpPr>
            <p:cNvPr id="818" name="Rectangle 817">
              <a:extLst>
                <a:ext uri="{FF2B5EF4-FFF2-40B4-BE49-F238E27FC236}">
                  <a16:creationId xmlns:a16="http://schemas.microsoft.com/office/drawing/2014/main" id="{DC474250-DB9A-1CF0-B8B5-753B080E790C}"/>
                </a:ext>
              </a:extLst>
            </p:cNvPr>
            <p:cNvSpPr/>
            <p:nvPr/>
          </p:nvSpPr>
          <p:spPr>
            <a:xfrm>
              <a:off x="3372779" y="4310950"/>
              <a:ext cx="1478449" cy="1849321"/>
            </a:xfrm>
            <a:prstGeom prst="rect">
              <a:avLst/>
            </a:prstGeom>
            <a:solidFill>
              <a:srgbClr val="BFBFBF"/>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Hexagon 818">
              <a:extLst>
                <a:ext uri="{FF2B5EF4-FFF2-40B4-BE49-F238E27FC236}">
                  <a16:creationId xmlns:a16="http://schemas.microsoft.com/office/drawing/2014/main" id="{D0D2E062-F03F-8C3B-34B8-53A907162994}"/>
                </a:ext>
              </a:extLst>
            </p:cNvPr>
            <p:cNvSpPr/>
            <p:nvPr/>
          </p:nvSpPr>
          <p:spPr>
            <a:xfrm>
              <a:off x="3782935" y="4903090"/>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Hexagon 819">
              <a:extLst>
                <a:ext uri="{FF2B5EF4-FFF2-40B4-BE49-F238E27FC236}">
                  <a16:creationId xmlns:a16="http://schemas.microsoft.com/office/drawing/2014/main" id="{7858FB00-0BA1-2EE5-4EA9-4F7C11EF68F0}"/>
                </a:ext>
              </a:extLst>
            </p:cNvPr>
            <p:cNvSpPr/>
            <p:nvPr/>
          </p:nvSpPr>
          <p:spPr>
            <a:xfrm>
              <a:off x="4018807" y="4741980"/>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Hexagon 820">
              <a:extLst>
                <a:ext uri="{FF2B5EF4-FFF2-40B4-BE49-F238E27FC236}">
                  <a16:creationId xmlns:a16="http://schemas.microsoft.com/office/drawing/2014/main" id="{4A5CEEAC-B073-9877-B914-741CF6010C5C}"/>
                </a:ext>
              </a:extLst>
            </p:cNvPr>
            <p:cNvSpPr/>
            <p:nvPr/>
          </p:nvSpPr>
          <p:spPr>
            <a:xfrm>
              <a:off x="4018807" y="5060941"/>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Hexagon 821">
              <a:extLst>
                <a:ext uri="{FF2B5EF4-FFF2-40B4-BE49-F238E27FC236}">
                  <a16:creationId xmlns:a16="http://schemas.microsoft.com/office/drawing/2014/main" id="{9209959E-2CB0-E7E4-15BF-518C63CD36A1}"/>
                </a:ext>
              </a:extLst>
            </p:cNvPr>
            <p:cNvSpPr/>
            <p:nvPr/>
          </p:nvSpPr>
          <p:spPr>
            <a:xfrm>
              <a:off x="3782935" y="5223682"/>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Hexagon 822">
              <a:extLst>
                <a:ext uri="{FF2B5EF4-FFF2-40B4-BE49-F238E27FC236}">
                  <a16:creationId xmlns:a16="http://schemas.microsoft.com/office/drawing/2014/main" id="{A7181D17-9967-31FE-93F3-D4866E440819}"/>
                </a:ext>
              </a:extLst>
            </p:cNvPr>
            <p:cNvSpPr/>
            <p:nvPr/>
          </p:nvSpPr>
          <p:spPr>
            <a:xfrm>
              <a:off x="3546811" y="5060941"/>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Hexagon 823">
              <a:extLst>
                <a:ext uri="{FF2B5EF4-FFF2-40B4-BE49-F238E27FC236}">
                  <a16:creationId xmlns:a16="http://schemas.microsoft.com/office/drawing/2014/main" id="{497D3D1F-E692-ABCA-6D47-6B596B5877B1}"/>
                </a:ext>
              </a:extLst>
            </p:cNvPr>
            <p:cNvSpPr/>
            <p:nvPr/>
          </p:nvSpPr>
          <p:spPr>
            <a:xfrm>
              <a:off x="3546811" y="4739092"/>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Hexagon 824">
              <a:extLst>
                <a:ext uri="{FF2B5EF4-FFF2-40B4-BE49-F238E27FC236}">
                  <a16:creationId xmlns:a16="http://schemas.microsoft.com/office/drawing/2014/main" id="{A2BC24FD-0092-4BC8-645E-FD09A0CC920E}"/>
                </a:ext>
              </a:extLst>
            </p:cNvPr>
            <p:cNvSpPr/>
            <p:nvPr/>
          </p:nvSpPr>
          <p:spPr>
            <a:xfrm>
              <a:off x="3784186" y="4263795"/>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Hexagon 825">
              <a:extLst>
                <a:ext uri="{FF2B5EF4-FFF2-40B4-BE49-F238E27FC236}">
                  <a16:creationId xmlns:a16="http://schemas.microsoft.com/office/drawing/2014/main" id="{B1BCCC24-3CA7-7E7B-2F53-2AB48F78BB4B}"/>
                </a:ext>
              </a:extLst>
            </p:cNvPr>
            <p:cNvSpPr/>
            <p:nvPr/>
          </p:nvSpPr>
          <p:spPr>
            <a:xfrm>
              <a:off x="4020059" y="4102684"/>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Hexagon 826">
              <a:extLst>
                <a:ext uri="{FF2B5EF4-FFF2-40B4-BE49-F238E27FC236}">
                  <a16:creationId xmlns:a16="http://schemas.microsoft.com/office/drawing/2014/main" id="{E0E40654-7BFC-CCA8-531B-061E68CD70D1}"/>
                </a:ext>
              </a:extLst>
            </p:cNvPr>
            <p:cNvSpPr/>
            <p:nvPr/>
          </p:nvSpPr>
          <p:spPr>
            <a:xfrm>
              <a:off x="4020059" y="4421646"/>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Hexagon 827">
              <a:extLst>
                <a:ext uri="{FF2B5EF4-FFF2-40B4-BE49-F238E27FC236}">
                  <a16:creationId xmlns:a16="http://schemas.microsoft.com/office/drawing/2014/main" id="{D0F07EC2-D98B-5C31-E6C0-EBB81299B4AE}"/>
                </a:ext>
              </a:extLst>
            </p:cNvPr>
            <p:cNvSpPr/>
            <p:nvPr/>
          </p:nvSpPr>
          <p:spPr>
            <a:xfrm>
              <a:off x="3784186" y="4584386"/>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Hexagon 828">
              <a:extLst>
                <a:ext uri="{FF2B5EF4-FFF2-40B4-BE49-F238E27FC236}">
                  <a16:creationId xmlns:a16="http://schemas.microsoft.com/office/drawing/2014/main" id="{C212A178-C82E-5412-98E3-F81E02C6B463}"/>
                </a:ext>
              </a:extLst>
            </p:cNvPr>
            <p:cNvSpPr/>
            <p:nvPr/>
          </p:nvSpPr>
          <p:spPr>
            <a:xfrm>
              <a:off x="3548062" y="4421646"/>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Hexagon 829">
              <a:extLst>
                <a:ext uri="{FF2B5EF4-FFF2-40B4-BE49-F238E27FC236}">
                  <a16:creationId xmlns:a16="http://schemas.microsoft.com/office/drawing/2014/main" id="{EC29B542-F276-6D39-0219-1B186687B952}"/>
                </a:ext>
              </a:extLst>
            </p:cNvPr>
            <p:cNvSpPr/>
            <p:nvPr/>
          </p:nvSpPr>
          <p:spPr>
            <a:xfrm>
              <a:off x="3548062" y="4099796"/>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Hexagon 830">
              <a:extLst>
                <a:ext uri="{FF2B5EF4-FFF2-40B4-BE49-F238E27FC236}">
                  <a16:creationId xmlns:a16="http://schemas.microsoft.com/office/drawing/2014/main" id="{39DAD610-952D-C6EC-3D57-56C734F7F2FF}"/>
                </a:ext>
              </a:extLst>
            </p:cNvPr>
            <p:cNvSpPr/>
            <p:nvPr/>
          </p:nvSpPr>
          <p:spPr>
            <a:xfrm>
              <a:off x="3782935" y="5545903"/>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Hexagon 831">
              <a:extLst>
                <a:ext uri="{FF2B5EF4-FFF2-40B4-BE49-F238E27FC236}">
                  <a16:creationId xmlns:a16="http://schemas.microsoft.com/office/drawing/2014/main" id="{25DA2FB2-7953-EDEA-4E20-660B0634665D}"/>
                </a:ext>
              </a:extLst>
            </p:cNvPr>
            <p:cNvSpPr/>
            <p:nvPr/>
          </p:nvSpPr>
          <p:spPr>
            <a:xfrm>
              <a:off x="4018807" y="5384792"/>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Hexagon 832">
              <a:extLst>
                <a:ext uri="{FF2B5EF4-FFF2-40B4-BE49-F238E27FC236}">
                  <a16:creationId xmlns:a16="http://schemas.microsoft.com/office/drawing/2014/main" id="{28BD32D0-AAF7-9D15-31B1-48147B3A91E6}"/>
                </a:ext>
              </a:extLst>
            </p:cNvPr>
            <p:cNvSpPr/>
            <p:nvPr/>
          </p:nvSpPr>
          <p:spPr>
            <a:xfrm>
              <a:off x="4018807" y="5703753"/>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Hexagon 833">
              <a:extLst>
                <a:ext uri="{FF2B5EF4-FFF2-40B4-BE49-F238E27FC236}">
                  <a16:creationId xmlns:a16="http://schemas.microsoft.com/office/drawing/2014/main" id="{66C80BEB-6A6C-28A2-483A-6A7F8E311C15}"/>
                </a:ext>
              </a:extLst>
            </p:cNvPr>
            <p:cNvSpPr/>
            <p:nvPr/>
          </p:nvSpPr>
          <p:spPr>
            <a:xfrm>
              <a:off x="3782935" y="5866494"/>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Hexagon 834">
              <a:extLst>
                <a:ext uri="{FF2B5EF4-FFF2-40B4-BE49-F238E27FC236}">
                  <a16:creationId xmlns:a16="http://schemas.microsoft.com/office/drawing/2014/main" id="{64BEE528-AB76-848C-E543-4FC6710D9AAC}"/>
                </a:ext>
              </a:extLst>
            </p:cNvPr>
            <p:cNvSpPr/>
            <p:nvPr/>
          </p:nvSpPr>
          <p:spPr>
            <a:xfrm>
              <a:off x="3546811" y="5703753"/>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Hexagon 835">
              <a:extLst>
                <a:ext uri="{FF2B5EF4-FFF2-40B4-BE49-F238E27FC236}">
                  <a16:creationId xmlns:a16="http://schemas.microsoft.com/office/drawing/2014/main" id="{7A574D83-5BA0-2E43-0DE8-5BE7F438BFA7}"/>
                </a:ext>
              </a:extLst>
            </p:cNvPr>
            <p:cNvSpPr/>
            <p:nvPr/>
          </p:nvSpPr>
          <p:spPr>
            <a:xfrm>
              <a:off x="3546811" y="5381904"/>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Hexagon 836">
              <a:extLst>
                <a:ext uri="{FF2B5EF4-FFF2-40B4-BE49-F238E27FC236}">
                  <a16:creationId xmlns:a16="http://schemas.microsoft.com/office/drawing/2014/main" id="{5CA1418B-5932-96B0-43C2-A00D2BF5D0BD}"/>
                </a:ext>
              </a:extLst>
            </p:cNvPr>
            <p:cNvSpPr/>
            <p:nvPr/>
          </p:nvSpPr>
          <p:spPr>
            <a:xfrm>
              <a:off x="3304829" y="4898572"/>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Hexagon 837">
              <a:extLst>
                <a:ext uri="{FF2B5EF4-FFF2-40B4-BE49-F238E27FC236}">
                  <a16:creationId xmlns:a16="http://schemas.microsoft.com/office/drawing/2014/main" id="{260F73D3-4A9B-A045-E9E8-64283EF06B1E}"/>
                </a:ext>
              </a:extLst>
            </p:cNvPr>
            <p:cNvSpPr/>
            <p:nvPr/>
          </p:nvSpPr>
          <p:spPr>
            <a:xfrm>
              <a:off x="3304829" y="5217533"/>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Hexagon 838">
              <a:extLst>
                <a:ext uri="{FF2B5EF4-FFF2-40B4-BE49-F238E27FC236}">
                  <a16:creationId xmlns:a16="http://schemas.microsoft.com/office/drawing/2014/main" id="{3DC2A926-0F3D-2826-A23C-3C441E1A028B}"/>
                </a:ext>
              </a:extLst>
            </p:cNvPr>
            <p:cNvSpPr/>
            <p:nvPr/>
          </p:nvSpPr>
          <p:spPr>
            <a:xfrm>
              <a:off x="3306080" y="4259277"/>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Hexagon 839">
              <a:extLst>
                <a:ext uri="{FF2B5EF4-FFF2-40B4-BE49-F238E27FC236}">
                  <a16:creationId xmlns:a16="http://schemas.microsoft.com/office/drawing/2014/main" id="{7967E48C-D9A2-DB44-CAE9-5781C4D26968}"/>
                </a:ext>
              </a:extLst>
            </p:cNvPr>
            <p:cNvSpPr/>
            <p:nvPr/>
          </p:nvSpPr>
          <p:spPr>
            <a:xfrm>
              <a:off x="3306080" y="4578238"/>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Hexagon 840">
              <a:extLst>
                <a:ext uri="{FF2B5EF4-FFF2-40B4-BE49-F238E27FC236}">
                  <a16:creationId xmlns:a16="http://schemas.microsoft.com/office/drawing/2014/main" id="{4271FA75-EB22-9B04-C411-D1C45BF92DA7}"/>
                </a:ext>
              </a:extLst>
            </p:cNvPr>
            <p:cNvSpPr/>
            <p:nvPr/>
          </p:nvSpPr>
          <p:spPr>
            <a:xfrm>
              <a:off x="3304829" y="5541385"/>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Hexagon 841">
              <a:extLst>
                <a:ext uri="{FF2B5EF4-FFF2-40B4-BE49-F238E27FC236}">
                  <a16:creationId xmlns:a16="http://schemas.microsoft.com/office/drawing/2014/main" id="{BDFFC8A9-5374-7CA3-ACC0-DE4B722CF811}"/>
                </a:ext>
              </a:extLst>
            </p:cNvPr>
            <p:cNvSpPr/>
            <p:nvPr/>
          </p:nvSpPr>
          <p:spPr>
            <a:xfrm>
              <a:off x="3304829" y="5860346"/>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Hexagon 842">
              <a:extLst>
                <a:ext uri="{FF2B5EF4-FFF2-40B4-BE49-F238E27FC236}">
                  <a16:creationId xmlns:a16="http://schemas.microsoft.com/office/drawing/2014/main" id="{B97E506E-3130-FFBA-530C-958BF4D24928}"/>
                </a:ext>
              </a:extLst>
            </p:cNvPr>
            <p:cNvSpPr/>
            <p:nvPr/>
          </p:nvSpPr>
          <p:spPr>
            <a:xfrm>
              <a:off x="4018807" y="6021456"/>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Hexagon 843">
              <a:extLst>
                <a:ext uri="{FF2B5EF4-FFF2-40B4-BE49-F238E27FC236}">
                  <a16:creationId xmlns:a16="http://schemas.microsoft.com/office/drawing/2014/main" id="{6F92F926-AAA3-D4A0-32D2-8D3F0D0539EE}"/>
                </a:ext>
              </a:extLst>
            </p:cNvPr>
            <p:cNvSpPr/>
            <p:nvPr/>
          </p:nvSpPr>
          <p:spPr>
            <a:xfrm>
              <a:off x="3546811" y="6021456"/>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Hexagon 844">
              <a:extLst>
                <a:ext uri="{FF2B5EF4-FFF2-40B4-BE49-F238E27FC236}">
                  <a16:creationId xmlns:a16="http://schemas.microsoft.com/office/drawing/2014/main" id="{EBDF3E47-732B-16CE-D515-4EC46338B1D7}"/>
                </a:ext>
              </a:extLst>
            </p:cNvPr>
            <p:cNvSpPr/>
            <p:nvPr/>
          </p:nvSpPr>
          <p:spPr>
            <a:xfrm>
              <a:off x="4498744" y="5062240"/>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Hexagon 845">
              <a:extLst>
                <a:ext uri="{FF2B5EF4-FFF2-40B4-BE49-F238E27FC236}">
                  <a16:creationId xmlns:a16="http://schemas.microsoft.com/office/drawing/2014/main" id="{D7886EB7-5538-E55B-4439-47318C87419E}"/>
                </a:ext>
              </a:extLst>
            </p:cNvPr>
            <p:cNvSpPr/>
            <p:nvPr/>
          </p:nvSpPr>
          <p:spPr>
            <a:xfrm>
              <a:off x="4498744" y="4740391"/>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Hexagon 846">
              <a:extLst>
                <a:ext uri="{FF2B5EF4-FFF2-40B4-BE49-F238E27FC236}">
                  <a16:creationId xmlns:a16="http://schemas.microsoft.com/office/drawing/2014/main" id="{8D7F0D57-F027-CA7E-5BDE-BE0AEB0487F2}"/>
                </a:ext>
              </a:extLst>
            </p:cNvPr>
            <p:cNvSpPr/>
            <p:nvPr/>
          </p:nvSpPr>
          <p:spPr>
            <a:xfrm>
              <a:off x="4496775" y="5706682"/>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Hexagon 847">
              <a:extLst>
                <a:ext uri="{FF2B5EF4-FFF2-40B4-BE49-F238E27FC236}">
                  <a16:creationId xmlns:a16="http://schemas.microsoft.com/office/drawing/2014/main" id="{64B2CAC3-E672-B51D-19F2-C21D4742FF91}"/>
                </a:ext>
              </a:extLst>
            </p:cNvPr>
            <p:cNvSpPr/>
            <p:nvPr/>
          </p:nvSpPr>
          <p:spPr>
            <a:xfrm>
              <a:off x="4738289" y="4262806"/>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Hexagon 848">
              <a:extLst>
                <a:ext uri="{FF2B5EF4-FFF2-40B4-BE49-F238E27FC236}">
                  <a16:creationId xmlns:a16="http://schemas.microsoft.com/office/drawing/2014/main" id="{F7D0D2F2-2DE3-6354-627E-DD9B446F5BC3}"/>
                </a:ext>
              </a:extLst>
            </p:cNvPr>
            <p:cNvSpPr/>
            <p:nvPr/>
          </p:nvSpPr>
          <p:spPr>
            <a:xfrm>
              <a:off x="4736119" y="4585685"/>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Hexagon 849">
              <a:extLst>
                <a:ext uri="{FF2B5EF4-FFF2-40B4-BE49-F238E27FC236}">
                  <a16:creationId xmlns:a16="http://schemas.microsoft.com/office/drawing/2014/main" id="{184EC779-84BA-A4EA-624E-FE0F7AA3E0A2}"/>
                </a:ext>
              </a:extLst>
            </p:cNvPr>
            <p:cNvSpPr/>
            <p:nvPr/>
          </p:nvSpPr>
          <p:spPr>
            <a:xfrm>
              <a:off x="4499995" y="4422945"/>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Hexagon 850">
              <a:extLst>
                <a:ext uri="{FF2B5EF4-FFF2-40B4-BE49-F238E27FC236}">
                  <a16:creationId xmlns:a16="http://schemas.microsoft.com/office/drawing/2014/main" id="{59D1CC47-ACE5-3ECC-EE30-68088F9AB710}"/>
                </a:ext>
              </a:extLst>
            </p:cNvPr>
            <p:cNvSpPr/>
            <p:nvPr/>
          </p:nvSpPr>
          <p:spPr>
            <a:xfrm>
              <a:off x="4499995" y="4101095"/>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Hexagon 851">
              <a:extLst>
                <a:ext uri="{FF2B5EF4-FFF2-40B4-BE49-F238E27FC236}">
                  <a16:creationId xmlns:a16="http://schemas.microsoft.com/office/drawing/2014/main" id="{0B7CD0BD-7726-E412-C35C-3D631C911074}"/>
                </a:ext>
              </a:extLst>
            </p:cNvPr>
            <p:cNvSpPr/>
            <p:nvPr/>
          </p:nvSpPr>
          <p:spPr>
            <a:xfrm>
              <a:off x="4734868" y="5547202"/>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Hexagon 852">
              <a:extLst>
                <a:ext uri="{FF2B5EF4-FFF2-40B4-BE49-F238E27FC236}">
                  <a16:creationId xmlns:a16="http://schemas.microsoft.com/office/drawing/2014/main" id="{1AEAA3CF-9DE7-3844-ECB4-3DF39C66FD64}"/>
                </a:ext>
              </a:extLst>
            </p:cNvPr>
            <p:cNvSpPr/>
            <p:nvPr/>
          </p:nvSpPr>
          <p:spPr>
            <a:xfrm>
              <a:off x="4734868" y="5867793"/>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Hexagon 853">
              <a:extLst>
                <a:ext uri="{FF2B5EF4-FFF2-40B4-BE49-F238E27FC236}">
                  <a16:creationId xmlns:a16="http://schemas.microsoft.com/office/drawing/2014/main" id="{F093CD04-7234-BF38-2DB1-B6C6BC43C77E}"/>
                </a:ext>
              </a:extLst>
            </p:cNvPr>
            <p:cNvSpPr/>
            <p:nvPr/>
          </p:nvSpPr>
          <p:spPr>
            <a:xfrm>
              <a:off x="4498744" y="5383203"/>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Hexagon 854">
              <a:extLst>
                <a:ext uri="{FF2B5EF4-FFF2-40B4-BE49-F238E27FC236}">
                  <a16:creationId xmlns:a16="http://schemas.microsoft.com/office/drawing/2014/main" id="{87F9A4AF-29ED-7AF5-C3C9-C17DA2B3AE5C}"/>
                </a:ext>
              </a:extLst>
            </p:cNvPr>
            <p:cNvSpPr/>
            <p:nvPr/>
          </p:nvSpPr>
          <p:spPr>
            <a:xfrm>
              <a:off x="4256762" y="4899871"/>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Hexagon 855">
              <a:extLst>
                <a:ext uri="{FF2B5EF4-FFF2-40B4-BE49-F238E27FC236}">
                  <a16:creationId xmlns:a16="http://schemas.microsoft.com/office/drawing/2014/main" id="{1DEB4D8A-F0C6-726C-586E-FF74D3F503DC}"/>
                </a:ext>
              </a:extLst>
            </p:cNvPr>
            <p:cNvSpPr/>
            <p:nvPr/>
          </p:nvSpPr>
          <p:spPr>
            <a:xfrm>
              <a:off x="4256762" y="5218832"/>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Hexagon 856">
              <a:extLst>
                <a:ext uri="{FF2B5EF4-FFF2-40B4-BE49-F238E27FC236}">
                  <a16:creationId xmlns:a16="http://schemas.microsoft.com/office/drawing/2014/main" id="{04C03E1F-1772-AE15-27F1-3951D7A23FE6}"/>
                </a:ext>
              </a:extLst>
            </p:cNvPr>
            <p:cNvSpPr/>
            <p:nvPr/>
          </p:nvSpPr>
          <p:spPr>
            <a:xfrm>
              <a:off x="4258013" y="4260576"/>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Hexagon 857">
              <a:extLst>
                <a:ext uri="{FF2B5EF4-FFF2-40B4-BE49-F238E27FC236}">
                  <a16:creationId xmlns:a16="http://schemas.microsoft.com/office/drawing/2014/main" id="{D8746174-8DC5-22D6-D97F-CA1CC4AC444F}"/>
                </a:ext>
              </a:extLst>
            </p:cNvPr>
            <p:cNvSpPr/>
            <p:nvPr/>
          </p:nvSpPr>
          <p:spPr>
            <a:xfrm>
              <a:off x="4258013" y="4579537"/>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Hexagon 858">
              <a:extLst>
                <a:ext uri="{FF2B5EF4-FFF2-40B4-BE49-F238E27FC236}">
                  <a16:creationId xmlns:a16="http://schemas.microsoft.com/office/drawing/2014/main" id="{CEFEEE4F-6E72-FF62-8C21-1E621726B993}"/>
                </a:ext>
              </a:extLst>
            </p:cNvPr>
            <p:cNvSpPr/>
            <p:nvPr/>
          </p:nvSpPr>
          <p:spPr>
            <a:xfrm>
              <a:off x="4256762" y="5542684"/>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Hexagon 859">
              <a:extLst>
                <a:ext uri="{FF2B5EF4-FFF2-40B4-BE49-F238E27FC236}">
                  <a16:creationId xmlns:a16="http://schemas.microsoft.com/office/drawing/2014/main" id="{C4A3F417-8AAD-49D8-A224-2792B5AD33CC}"/>
                </a:ext>
              </a:extLst>
            </p:cNvPr>
            <p:cNvSpPr/>
            <p:nvPr/>
          </p:nvSpPr>
          <p:spPr>
            <a:xfrm>
              <a:off x="4256762" y="5861645"/>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Hexagon 860">
              <a:extLst>
                <a:ext uri="{FF2B5EF4-FFF2-40B4-BE49-F238E27FC236}">
                  <a16:creationId xmlns:a16="http://schemas.microsoft.com/office/drawing/2014/main" id="{DA7936EC-38CB-F6FC-A814-39B1CAC5E9C8}"/>
                </a:ext>
              </a:extLst>
            </p:cNvPr>
            <p:cNvSpPr/>
            <p:nvPr/>
          </p:nvSpPr>
          <p:spPr>
            <a:xfrm>
              <a:off x="4493337" y="6023187"/>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Hexagon 861">
              <a:extLst>
                <a:ext uri="{FF2B5EF4-FFF2-40B4-BE49-F238E27FC236}">
                  <a16:creationId xmlns:a16="http://schemas.microsoft.com/office/drawing/2014/main" id="{0A5FC929-2B12-FE0E-D275-894353469CFA}"/>
                </a:ext>
              </a:extLst>
            </p:cNvPr>
            <p:cNvSpPr/>
            <p:nvPr/>
          </p:nvSpPr>
          <p:spPr>
            <a:xfrm>
              <a:off x="4739156" y="4903090"/>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Hexagon 862">
              <a:extLst>
                <a:ext uri="{FF2B5EF4-FFF2-40B4-BE49-F238E27FC236}">
                  <a16:creationId xmlns:a16="http://schemas.microsoft.com/office/drawing/2014/main" id="{E85AA3DC-1182-5883-196A-92097D8BDAAC}"/>
                </a:ext>
              </a:extLst>
            </p:cNvPr>
            <p:cNvSpPr/>
            <p:nvPr/>
          </p:nvSpPr>
          <p:spPr>
            <a:xfrm>
              <a:off x="4736119" y="5223681"/>
              <a:ext cx="318961" cy="318961"/>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Rectangle 863">
              <a:extLst>
                <a:ext uri="{FF2B5EF4-FFF2-40B4-BE49-F238E27FC236}">
                  <a16:creationId xmlns:a16="http://schemas.microsoft.com/office/drawing/2014/main" id="{E0B052EA-89A2-0DD7-0948-3655B36F8C49}"/>
                </a:ext>
              </a:extLst>
            </p:cNvPr>
            <p:cNvSpPr/>
            <p:nvPr/>
          </p:nvSpPr>
          <p:spPr>
            <a:xfrm>
              <a:off x="3304828" y="4044725"/>
              <a:ext cx="1614053" cy="26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Oval 864">
              <a:extLst>
                <a:ext uri="{FF2B5EF4-FFF2-40B4-BE49-F238E27FC236}">
                  <a16:creationId xmlns:a16="http://schemas.microsoft.com/office/drawing/2014/main" id="{FF368440-665C-4C19-CE7D-81AD02FE9E77}"/>
                </a:ext>
              </a:extLst>
            </p:cNvPr>
            <p:cNvSpPr/>
            <p:nvPr/>
          </p:nvSpPr>
          <p:spPr>
            <a:xfrm>
              <a:off x="4607360" y="4449204"/>
              <a:ext cx="594360" cy="590111"/>
            </a:xfrm>
            <a:prstGeom prst="ellipse">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Rectangle 865">
              <a:extLst>
                <a:ext uri="{FF2B5EF4-FFF2-40B4-BE49-F238E27FC236}">
                  <a16:creationId xmlns:a16="http://schemas.microsoft.com/office/drawing/2014/main" id="{CF6EB88D-FC62-410D-DF3C-CAE509FF7BB7}"/>
                </a:ext>
              </a:extLst>
            </p:cNvPr>
            <p:cNvSpPr/>
            <p:nvPr/>
          </p:nvSpPr>
          <p:spPr>
            <a:xfrm rot="16200000">
              <a:off x="3976029" y="4920850"/>
              <a:ext cx="2154686" cy="39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7" name="Straight Connector 866">
              <a:extLst>
                <a:ext uri="{FF2B5EF4-FFF2-40B4-BE49-F238E27FC236}">
                  <a16:creationId xmlns:a16="http://schemas.microsoft.com/office/drawing/2014/main" id="{D71B1E62-3247-6E20-3C33-D06477EA8CA5}"/>
                </a:ext>
              </a:extLst>
            </p:cNvPr>
            <p:cNvCxnSpPr>
              <a:cxnSpLocks/>
            </p:cNvCxnSpPr>
            <p:nvPr/>
          </p:nvCxnSpPr>
          <p:spPr>
            <a:xfrm>
              <a:off x="4844838" y="4313328"/>
              <a:ext cx="0" cy="1844427"/>
            </a:xfrm>
            <a:prstGeom prst="line">
              <a:avLst/>
            </a:prstGeom>
            <a:ln w="9525">
              <a:solidFill>
                <a:schemeClr val="tx1"/>
              </a:solidFill>
            </a:ln>
            <a:effectLst>
              <a:outerShdw blurRad="50800" dist="254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868" name="Oval 867">
              <a:extLst>
                <a:ext uri="{FF2B5EF4-FFF2-40B4-BE49-F238E27FC236}">
                  <a16:creationId xmlns:a16="http://schemas.microsoft.com/office/drawing/2014/main" id="{5E8C18CE-9B8E-D92C-8DD1-0DB6065E1F96}"/>
                </a:ext>
              </a:extLst>
            </p:cNvPr>
            <p:cNvSpPr/>
            <p:nvPr/>
          </p:nvSpPr>
          <p:spPr>
            <a:xfrm>
              <a:off x="3212560" y="5721664"/>
              <a:ext cx="594360" cy="590111"/>
            </a:xfrm>
            <a:prstGeom prst="ellipse">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Rectangle 868">
              <a:extLst>
                <a:ext uri="{FF2B5EF4-FFF2-40B4-BE49-F238E27FC236}">
                  <a16:creationId xmlns:a16="http://schemas.microsoft.com/office/drawing/2014/main" id="{3099F113-5433-B35F-A7A1-19F7F6F4D2F0}"/>
                </a:ext>
              </a:extLst>
            </p:cNvPr>
            <p:cNvSpPr/>
            <p:nvPr/>
          </p:nvSpPr>
          <p:spPr>
            <a:xfrm>
              <a:off x="3319797" y="6162453"/>
              <a:ext cx="1667434" cy="26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0" name="Straight Connector 869">
              <a:extLst>
                <a:ext uri="{FF2B5EF4-FFF2-40B4-BE49-F238E27FC236}">
                  <a16:creationId xmlns:a16="http://schemas.microsoft.com/office/drawing/2014/main" id="{D52A0638-AE78-2D4A-A10A-247113F4C890}"/>
                </a:ext>
              </a:extLst>
            </p:cNvPr>
            <p:cNvCxnSpPr>
              <a:cxnSpLocks/>
            </p:cNvCxnSpPr>
            <p:nvPr/>
          </p:nvCxnSpPr>
          <p:spPr>
            <a:xfrm flipV="1">
              <a:off x="3369734" y="6157755"/>
              <a:ext cx="1478901" cy="2998"/>
            </a:xfrm>
            <a:prstGeom prst="line">
              <a:avLst/>
            </a:prstGeom>
            <a:ln w="9525">
              <a:solidFill>
                <a:schemeClr val="tx1"/>
              </a:solidFill>
            </a:ln>
            <a:effectLst>
              <a:outerShdw blurRad="50800" dist="254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871" name="Oval 870">
              <a:extLst>
                <a:ext uri="{FF2B5EF4-FFF2-40B4-BE49-F238E27FC236}">
                  <a16:creationId xmlns:a16="http://schemas.microsoft.com/office/drawing/2014/main" id="{032B1827-45D7-7715-FF59-EF43B3A7B1A1}"/>
                </a:ext>
              </a:extLst>
            </p:cNvPr>
            <p:cNvSpPr/>
            <p:nvPr/>
          </p:nvSpPr>
          <p:spPr>
            <a:xfrm rot="20778697">
              <a:off x="4159346" y="5238574"/>
              <a:ext cx="594360" cy="590111"/>
            </a:xfrm>
            <a:prstGeom prst="ellipse">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Rectangle 871">
              <a:extLst>
                <a:ext uri="{FF2B5EF4-FFF2-40B4-BE49-F238E27FC236}">
                  <a16:creationId xmlns:a16="http://schemas.microsoft.com/office/drawing/2014/main" id="{381A84FB-8AF6-73FE-C7B4-CC67D5010CF6}"/>
                </a:ext>
              </a:extLst>
            </p:cNvPr>
            <p:cNvSpPr/>
            <p:nvPr/>
          </p:nvSpPr>
          <p:spPr>
            <a:xfrm rot="16200000">
              <a:off x="2252283" y="5158029"/>
              <a:ext cx="1968678" cy="26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Oval 872">
              <a:extLst>
                <a:ext uri="{FF2B5EF4-FFF2-40B4-BE49-F238E27FC236}">
                  <a16:creationId xmlns:a16="http://schemas.microsoft.com/office/drawing/2014/main" id="{E2CB9385-EFDF-3393-AFC7-A1C8B7C200AC}"/>
                </a:ext>
              </a:extLst>
            </p:cNvPr>
            <p:cNvSpPr/>
            <p:nvPr/>
          </p:nvSpPr>
          <p:spPr>
            <a:xfrm>
              <a:off x="3507572" y="4474411"/>
              <a:ext cx="640080" cy="640080"/>
            </a:xfrm>
            <a:prstGeom prst="ellips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Oval 873">
              <a:extLst>
                <a:ext uri="{FF2B5EF4-FFF2-40B4-BE49-F238E27FC236}">
                  <a16:creationId xmlns:a16="http://schemas.microsoft.com/office/drawing/2014/main" id="{148E673D-C5B2-CE3F-238B-5C66D6BF5201}"/>
                </a:ext>
              </a:extLst>
            </p:cNvPr>
            <p:cNvSpPr/>
            <p:nvPr/>
          </p:nvSpPr>
          <p:spPr>
            <a:xfrm>
              <a:off x="3530904" y="4497610"/>
              <a:ext cx="594360" cy="590111"/>
            </a:xfrm>
            <a:prstGeom prst="ellipse">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Oval 874">
              <a:extLst>
                <a:ext uri="{FF2B5EF4-FFF2-40B4-BE49-F238E27FC236}">
                  <a16:creationId xmlns:a16="http://schemas.microsoft.com/office/drawing/2014/main" id="{6F538628-5C52-A0AE-4914-E2CB0E0893F9}"/>
                </a:ext>
              </a:extLst>
            </p:cNvPr>
            <p:cNvSpPr>
              <a:spLocks noChangeAspect="1"/>
            </p:cNvSpPr>
            <p:nvPr/>
          </p:nvSpPr>
          <p:spPr>
            <a:xfrm>
              <a:off x="3503472" y="4468053"/>
              <a:ext cx="649224" cy="649224"/>
            </a:xfrm>
            <a:prstGeom prst="ellipse">
              <a:avLst/>
            </a:prstGeom>
            <a:noFill/>
            <a:ln w="28575">
              <a:solidFill>
                <a:srgbClr val="0650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76" name="Straight Connector 875">
              <a:extLst>
                <a:ext uri="{FF2B5EF4-FFF2-40B4-BE49-F238E27FC236}">
                  <a16:creationId xmlns:a16="http://schemas.microsoft.com/office/drawing/2014/main" id="{0E7B8E65-3C4D-D6E0-E1AA-2565C5CE45C5}"/>
                </a:ext>
              </a:extLst>
            </p:cNvPr>
            <p:cNvCxnSpPr>
              <a:cxnSpLocks/>
              <a:stCxn id="875" idx="0"/>
            </p:cNvCxnSpPr>
            <p:nvPr/>
          </p:nvCxnSpPr>
          <p:spPr>
            <a:xfrm flipV="1">
              <a:off x="3828084" y="4265054"/>
              <a:ext cx="96517" cy="202999"/>
            </a:xfrm>
            <a:prstGeom prst="line">
              <a:avLst/>
            </a:prstGeom>
            <a:ln w="25400">
              <a:solidFill>
                <a:srgbClr val="06509D"/>
              </a:solidFill>
            </a:ln>
          </p:spPr>
          <p:style>
            <a:lnRef idx="1">
              <a:schemeClr val="accent1"/>
            </a:lnRef>
            <a:fillRef idx="0">
              <a:schemeClr val="accent1"/>
            </a:fillRef>
            <a:effectRef idx="0">
              <a:schemeClr val="accent1"/>
            </a:effectRef>
            <a:fontRef idx="minor">
              <a:schemeClr val="tx1"/>
            </a:fontRef>
          </p:style>
        </p:cxnSp>
        <p:cxnSp>
          <p:nvCxnSpPr>
            <p:cNvPr id="877" name="Straight Connector 876">
              <a:extLst>
                <a:ext uri="{FF2B5EF4-FFF2-40B4-BE49-F238E27FC236}">
                  <a16:creationId xmlns:a16="http://schemas.microsoft.com/office/drawing/2014/main" id="{35E859FD-0FAC-F178-0F06-C4860F2ABCEB}"/>
                </a:ext>
              </a:extLst>
            </p:cNvPr>
            <p:cNvCxnSpPr>
              <a:cxnSpLocks/>
              <a:stCxn id="881" idx="0"/>
              <a:endCxn id="871" idx="3"/>
            </p:cNvCxnSpPr>
            <p:nvPr/>
          </p:nvCxnSpPr>
          <p:spPr>
            <a:xfrm flipV="1">
              <a:off x="4117283" y="5786067"/>
              <a:ext cx="184445" cy="411285"/>
            </a:xfrm>
            <a:prstGeom prst="line">
              <a:avLst/>
            </a:prstGeom>
            <a:ln w="25400">
              <a:solidFill>
                <a:srgbClr val="06509D"/>
              </a:solidFill>
            </a:ln>
          </p:spPr>
          <p:style>
            <a:lnRef idx="1">
              <a:schemeClr val="accent1"/>
            </a:lnRef>
            <a:fillRef idx="0">
              <a:schemeClr val="accent1"/>
            </a:fillRef>
            <a:effectRef idx="0">
              <a:schemeClr val="accent1"/>
            </a:effectRef>
            <a:fontRef idx="minor">
              <a:schemeClr val="tx1"/>
            </a:fontRef>
          </p:style>
        </p:cxnSp>
        <p:sp>
          <p:nvSpPr>
            <p:cNvPr id="878" name="5-Point Star 877">
              <a:extLst>
                <a:ext uri="{FF2B5EF4-FFF2-40B4-BE49-F238E27FC236}">
                  <a16:creationId xmlns:a16="http://schemas.microsoft.com/office/drawing/2014/main" id="{C804A80E-0A35-A2A6-85D2-BAAA4214A2A1}"/>
                </a:ext>
              </a:extLst>
            </p:cNvPr>
            <p:cNvSpPr/>
            <p:nvPr/>
          </p:nvSpPr>
          <p:spPr>
            <a:xfrm>
              <a:off x="4632472" y="4007068"/>
              <a:ext cx="275009" cy="275009"/>
            </a:xfrm>
            <a:prstGeom prst="star5">
              <a:avLst>
                <a:gd name="adj" fmla="val 20729"/>
                <a:gd name="hf" fmla="val 105146"/>
                <a:gd name="vf" fmla="val 110557"/>
              </a:avLst>
            </a:prstGeom>
            <a:solidFill>
              <a:srgbClr val="FCD400"/>
            </a:solidFill>
            <a:ln>
              <a:solidFill>
                <a:srgbClr val="FF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9" name="U-Turn Arrow 878">
            <a:extLst>
              <a:ext uri="{FF2B5EF4-FFF2-40B4-BE49-F238E27FC236}">
                <a16:creationId xmlns:a16="http://schemas.microsoft.com/office/drawing/2014/main" id="{E8D6F011-4357-6678-F58A-F30F76E3023E}"/>
              </a:ext>
            </a:extLst>
          </p:cNvPr>
          <p:cNvSpPr/>
          <p:nvPr/>
        </p:nvSpPr>
        <p:spPr>
          <a:xfrm rot="16200000" flipH="1">
            <a:off x="9719348" y="3547451"/>
            <a:ext cx="432047" cy="207252"/>
          </a:xfrm>
          <a:prstGeom prst="uturnArrow">
            <a:avLst>
              <a:gd name="adj1" fmla="val 19040"/>
              <a:gd name="adj2" fmla="val 25000"/>
              <a:gd name="adj3" fmla="val 25000"/>
              <a:gd name="adj4" fmla="val 68490"/>
              <a:gd name="adj5" fmla="val 100000"/>
            </a:avLst>
          </a:prstGeom>
          <a:solidFill>
            <a:schemeClr val="tx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0" name="TextBox 879">
            <a:extLst>
              <a:ext uri="{FF2B5EF4-FFF2-40B4-BE49-F238E27FC236}">
                <a16:creationId xmlns:a16="http://schemas.microsoft.com/office/drawing/2014/main" id="{1BAF32AF-DD17-58E9-D12E-3D9BAD167897}"/>
              </a:ext>
            </a:extLst>
          </p:cNvPr>
          <p:cNvSpPr txBox="1"/>
          <p:nvPr/>
        </p:nvSpPr>
        <p:spPr>
          <a:xfrm>
            <a:off x="9103972" y="3362168"/>
            <a:ext cx="790601" cy="523220"/>
          </a:xfrm>
          <a:prstGeom prst="rect">
            <a:avLst/>
          </a:prstGeom>
          <a:noFill/>
        </p:spPr>
        <p:txBody>
          <a:bodyPr wrap="none" rtlCol="0">
            <a:spAutoFit/>
          </a:bodyPr>
          <a:lstStyle/>
          <a:p>
            <a:r>
              <a:rPr lang="en-US" sz="1400" dirty="0"/>
              <a:t>Gas </a:t>
            </a:r>
            <a:br>
              <a:rPr lang="en-US" sz="1400" dirty="0"/>
            </a:br>
            <a:r>
              <a:rPr lang="en-US" sz="1400" dirty="0"/>
              <a:t>transfer</a:t>
            </a:r>
          </a:p>
        </p:txBody>
      </p:sp>
      <p:sp>
        <p:nvSpPr>
          <p:cNvPr id="881" name="TextBox 880">
            <a:extLst>
              <a:ext uri="{FF2B5EF4-FFF2-40B4-BE49-F238E27FC236}">
                <a16:creationId xmlns:a16="http://schemas.microsoft.com/office/drawing/2014/main" id="{1B59786B-28C5-C70E-0ECB-A6BF727E8AC4}"/>
              </a:ext>
            </a:extLst>
          </p:cNvPr>
          <p:cNvSpPr txBox="1"/>
          <p:nvPr/>
        </p:nvSpPr>
        <p:spPr>
          <a:xfrm>
            <a:off x="3829079" y="5627284"/>
            <a:ext cx="1874231" cy="523220"/>
          </a:xfrm>
          <a:prstGeom prst="rect">
            <a:avLst/>
          </a:prstGeom>
          <a:noFill/>
        </p:spPr>
        <p:txBody>
          <a:bodyPr wrap="none" rtlCol="0">
            <a:spAutoFit/>
          </a:bodyPr>
          <a:lstStyle/>
          <a:p>
            <a:r>
              <a:rPr lang="en-US" sz="1400" dirty="0"/>
              <a:t>Intergranular bubbles</a:t>
            </a:r>
          </a:p>
          <a:p>
            <a:pPr algn="ctr"/>
            <a:r>
              <a:rPr lang="en-US" sz="1400" dirty="0"/>
              <a:t>(Spherical)</a:t>
            </a:r>
          </a:p>
        </p:txBody>
      </p:sp>
      <p:sp>
        <p:nvSpPr>
          <p:cNvPr id="882" name="TextBox 881">
            <a:extLst>
              <a:ext uri="{FF2B5EF4-FFF2-40B4-BE49-F238E27FC236}">
                <a16:creationId xmlns:a16="http://schemas.microsoft.com/office/drawing/2014/main" id="{F3ED309B-F5B8-9C96-588A-C8FD57113AED}"/>
              </a:ext>
            </a:extLst>
          </p:cNvPr>
          <p:cNvSpPr txBox="1"/>
          <p:nvPr/>
        </p:nvSpPr>
        <p:spPr>
          <a:xfrm>
            <a:off x="3773121" y="3764898"/>
            <a:ext cx="1336125" cy="272563"/>
          </a:xfrm>
          <a:prstGeom prst="rect">
            <a:avLst/>
          </a:prstGeom>
          <a:noFill/>
        </p:spPr>
        <p:txBody>
          <a:bodyPr wrap="none" rtlCol="0">
            <a:spAutoFit/>
          </a:bodyPr>
          <a:lstStyle/>
          <a:p>
            <a:r>
              <a:rPr lang="en-US" sz="1400" dirty="0"/>
              <a:t>Bubble evolution</a:t>
            </a:r>
          </a:p>
        </p:txBody>
      </p:sp>
      <p:sp>
        <p:nvSpPr>
          <p:cNvPr id="883" name="TextBox 882">
            <a:extLst>
              <a:ext uri="{FF2B5EF4-FFF2-40B4-BE49-F238E27FC236}">
                <a16:creationId xmlns:a16="http://schemas.microsoft.com/office/drawing/2014/main" id="{0BE2BC32-DB92-878D-1099-E63559880FB2}"/>
              </a:ext>
            </a:extLst>
          </p:cNvPr>
          <p:cNvSpPr txBox="1"/>
          <p:nvPr/>
        </p:nvSpPr>
        <p:spPr>
          <a:xfrm>
            <a:off x="1812966" y="5654822"/>
            <a:ext cx="1590500" cy="307777"/>
          </a:xfrm>
          <a:prstGeom prst="rect">
            <a:avLst/>
          </a:prstGeom>
          <a:noFill/>
        </p:spPr>
        <p:txBody>
          <a:bodyPr wrap="none" rtlCol="0">
            <a:spAutoFit/>
          </a:bodyPr>
          <a:lstStyle/>
          <a:p>
            <a:r>
              <a:rPr lang="en-US" sz="1400" dirty="0"/>
              <a:t>Small HBS grains</a:t>
            </a:r>
          </a:p>
        </p:txBody>
      </p:sp>
      <p:sp>
        <p:nvSpPr>
          <p:cNvPr id="884" name="Rounded Rectangle 883">
            <a:extLst>
              <a:ext uri="{FF2B5EF4-FFF2-40B4-BE49-F238E27FC236}">
                <a16:creationId xmlns:a16="http://schemas.microsoft.com/office/drawing/2014/main" id="{954AC7DF-55F3-5130-D427-04F4A93D641A}"/>
              </a:ext>
            </a:extLst>
          </p:cNvPr>
          <p:cNvSpPr/>
          <p:nvPr/>
        </p:nvSpPr>
        <p:spPr>
          <a:xfrm>
            <a:off x="806502" y="3344283"/>
            <a:ext cx="2737874" cy="365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Intragranular behavior</a:t>
            </a:r>
          </a:p>
        </p:txBody>
      </p:sp>
      <p:sp>
        <p:nvSpPr>
          <p:cNvPr id="885" name="Rounded Rectangle 884">
            <a:extLst>
              <a:ext uri="{FF2B5EF4-FFF2-40B4-BE49-F238E27FC236}">
                <a16:creationId xmlns:a16="http://schemas.microsoft.com/office/drawing/2014/main" id="{FE5C6F2B-AD05-0007-BBF5-C48EA8AFEE33}"/>
              </a:ext>
            </a:extLst>
          </p:cNvPr>
          <p:cNvSpPr/>
          <p:nvPr/>
        </p:nvSpPr>
        <p:spPr>
          <a:xfrm>
            <a:off x="3611432" y="3344283"/>
            <a:ext cx="2473280" cy="365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Intergranular behavior</a:t>
            </a:r>
          </a:p>
        </p:txBody>
      </p:sp>
      <p:sp>
        <p:nvSpPr>
          <p:cNvPr id="886" name="Rounded Rectangle 885">
            <a:extLst>
              <a:ext uri="{FF2B5EF4-FFF2-40B4-BE49-F238E27FC236}">
                <a16:creationId xmlns:a16="http://schemas.microsoft.com/office/drawing/2014/main" id="{4E516829-14E9-27CC-A9EA-AF21788ECAD4}"/>
              </a:ext>
            </a:extLst>
          </p:cNvPr>
          <p:cNvSpPr/>
          <p:nvPr/>
        </p:nvSpPr>
        <p:spPr>
          <a:xfrm>
            <a:off x="6297633" y="3344283"/>
            <a:ext cx="2473280" cy="365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Release mechanisms</a:t>
            </a:r>
          </a:p>
        </p:txBody>
      </p:sp>
      <p:sp>
        <p:nvSpPr>
          <p:cNvPr id="887" name="5-Point Star 886">
            <a:extLst>
              <a:ext uri="{FF2B5EF4-FFF2-40B4-BE49-F238E27FC236}">
                <a16:creationId xmlns:a16="http://schemas.microsoft.com/office/drawing/2014/main" id="{C7A0CF50-C48B-AE3F-7491-A34984A722B8}"/>
              </a:ext>
            </a:extLst>
          </p:cNvPr>
          <p:cNvSpPr/>
          <p:nvPr/>
        </p:nvSpPr>
        <p:spPr>
          <a:xfrm>
            <a:off x="3272500" y="3076294"/>
            <a:ext cx="207764" cy="207764"/>
          </a:xfrm>
          <a:prstGeom prst="star5">
            <a:avLst>
              <a:gd name="adj" fmla="val 20729"/>
              <a:gd name="hf" fmla="val 105146"/>
              <a:gd name="vf" fmla="val 110557"/>
            </a:avLst>
          </a:prstGeom>
          <a:solidFill>
            <a:srgbClr val="FCD400"/>
          </a:solidFill>
          <a:ln>
            <a:solidFill>
              <a:srgbClr val="FF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5-Point Star 887">
            <a:extLst>
              <a:ext uri="{FF2B5EF4-FFF2-40B4-BE49-F238E27FC236}">
                <a16:creationId xmlns:a16="http://schemas.microsoft.com/office/drawing/2014/main" id="{50DADAE8-1E3A-D7DC-A443-08C689963FCD}"/>
              </a:ext>
            </a:extLst>
          </p:cNvPr>
          <p:cNvSpPr/>
          <p:nvPr/>
        </p:nvSpPr>
        <p:spPr>
          <a:xfrm>
            <a:off x="10092954" y="4605262"/>
            <a:ext cx="275009" cy="275009"/>
          </a:xfrm>
          <a:prstGeom prst="star5">
            <a:avLst>
              <a:gd name="adj" fmla="val 20729"/>
              <a:gd name="hf" fmla="val 105146"/>
              <a:gd name="vf" fmla="val 110557"/>
            </a:avLst>
          </a:prstGeom>
          <a:solidFill>
            <a:srgbClr val="FCD400"/>
          </a:solidFill>
          <a:ln>
            <a:solidFill>
              <a:srgbClr val="FF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TextBox 888">
            <a:extLst>
              <a:ext uri="{FF2B5EF4-FFF2-40B4-BE49-F238E27FC236}">
                <a16:creationId xmlns:a16="http://schemas.microsoft.com/office/drawing/2014/main" id="{45B18556-FDBE-2A0F-0259-9391B1A00D96}"/>
              </a:ext>
            </a:extLst>
          </p:cNvPr>
          <p:cNvSpPr txBox="1"/>
          <p:nvPr/>
        </p:nvSpPr>
        <p:spPr>
          <a:xfrm>
            <a:off x="10367963" y="4618853"/>
            <a:ext cx="1795684" cy="307777"/>
          </a:xfrm>
          <a:prstGeom prst="rect">
            <a:avLst/>
          </a:prstGeom>
          <a:noFill/>
        </p:spPr>
        <p:txBody>
          <a:bodyPr wrap="none" rtlCol="0">
            <a:spAutoFit/>
          </a:bodyPr>
          <a:lstStyle/>
          <a:p>
            <a:r>
              <a:rPr lang="en-US" sz="1400" dirty="0"/>
              <a:t>Dark zone formation</a:t>
            </a:r>
          </a:p>
        </p:txBody>
      </p:sp>
      <p:pic>
        <p:nvPicPr>
          <p:cNvPr id="890" name="Graphic 889" descr="Arrow Right with solid fill">
            <a:extLst>
              <a:ext uri="{FF2B5EF4-FFF2-40B4-BE49-F238E27FC236}">
                <a16:creationId xmlns:a16="http://schemas.microsoft.com/office/drawing/2014/main" id="{0E77B59F-6C99-F2D7-D5FA-AC5E8B8DE0C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1050185">
            <a:off x="6844640" y="4137660"/>
            <a:ext cx="273205" cy="273205"/>
          </a:xfrm>
          <a:prstGeom prst="rect">
            <a:avLst/>
          </a:prstGeom>
        </p:spPr>
      </p:pic>
      <p:sp>
        <p:nvSpPr>
          <p:cNvPr id="891" name="TextBox 890">
            <a:extLst>
              <a:ext uri="{FF2B5EF4-FFF2-40B4-BE49-F238E27FC236}">
                <a16:creationId xmlns:a16="http://schemas.microsoft.com/office/drawing/2014/main" id="{701D7431-CDB4-8E87-9F2A-5B1EFBAF932E}"/>
              </a:ext>
            </a:extLst>
          </p:cNvPr>
          <p:cNvSpPr txBox="1"/>
          <p:nvPr/>
        </p:nvSpPr>
        <p:spPr>
          <a:xfrm>
            <a:off x="7108944" y="4059575"/>
            <a:ext cx="1654556" cy="307777"/>
          </a:xfrm>
          <a:prstGeom prst="rect">
            <a:avLst/>
          </a:prstGeom>
          <a:noFill/>
        </p:spPr>
        <p:txBody>
          <a:bodyPr wrap="none" rtlCol="0">
            <a:spAutoFit/>
          </a:bodyPr>
          <a:lstStyle/>
          <a:p>
            <a:r>
              <a:rPr lang="en-US" sz="1400" dirty="0"/>
              <a:t>Diffusional release</a:t>
            </a:r>
          </a:p>
        </p:txBody>
      </p:sp>
      <p:sp>
        <p:nvSpPr>
          <p:cNvPr id="4" name="Rounded Rectangle 3">
            <a:extLst>
              <a:ext uri="{FF2B5EF4-FFF2-40B4-BE49-F238E27FC236}">
                <a16:creationId xmlns:a16="http://schemas.microsoft.com/office/drawing/2014/main" id="{27C276F2-5BE7-5255-91B7-7A990E0A7FD5}"/>
              </a:ext>
            </a:extLst>
          </p:cNvPr>
          <p:cNvSpPr/>
          <p:nvPr/>
        </p:nvSpPr>
        <p:spPr>
          <a:xfrm>
            <a:off x="1599782" y="6279398"/>
            <a:ext cx="6193967" cy="545945"/>
          </a:xfrm>
          <a:prstGeom prst="roundRect">
            <a:avLst/>
          </a:prstGeom>
          <a:solidFill>
            <a:srgbClr val="E5F2FF"/>
          </a:solidFill>
          <a:ln>
            <a:solidFill>
              <a:srgbClr val="E5F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fission gas behavior model describes each step, </a:t>
            </a:r>
            <a:br>
              <a:rPr lang="en-US" dirty="0">
                <a:solidFill>
                  <a:schemeClr val="tx1"/>
                </a:solidFill>
              </a:rPr>
            </a:br>
            <a:r>
              <a:rPr lang="en-US" dirty="0">
                <a:solidFill>
                  <a:schemeClr val="tx1"/>
                </a:solidFill>
              </a:rPr>
              <a:t>including mechanisms driven my microstructural changes</a:t>
            </a:r>
          </a:p>
        </p:txBody>
      </p:sp>
    </p:spTree>
    <p:extLst>
      <p:ext uri="{BB962C8B-B14F-4D97-AF65-F5344CB8AC3E}">
        <p14:creationId xmlns:p14="http://schemas.microsoft.com/office/powerpoint/2010/main" val="177639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82A85-8F7A-7943-0126-FD91168EB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25166-DA27-38F0-E31A-EF3A807D22F7}"/>
              </a:ext>
            </a:extLst>
          </p:cNvPr>
          <p:cNvSpPr>
            <a:spLocks noGrp="1"/>
          </p:cNvSpPr>
          <p:nvPr>
            <p:ph type="title"/>
          </p:nvPr>
        </p:nvSpPr>
        <p:spPr>
          <a:xfrm>
            <a:off x="838200" y="228600"/>
            <a:ext cx="10515600" cy="1004887"/>
          </a:xfrm>
        </p:spPr>
        <p:txBody>
          <a:bodyPr/>
          <a:lstStyle/>
          <a:p>
            <a:r>
              <a:rPr lang="en-US" dirty="0"/>
              <a:t>Cluster dynamics simulations of bubble size and pressure evolution in UO</a:t>
            </a:r>
            <a:r>
              <a:rPr lang="en-US" baseline="-25000" dirty="0"/>
              <a:t>2</a:t>
            </a:r>
          </a:p>
        </p:txBody>
      </p:sp>
      <p:sp>
        <p:nvSpPr>
          <p:cNvPr id="3" name="Content Placeholder 2">
            <a:extLst>
              <a:ext uri="{FF2B5EF4-FFF2-40B4-BE49-F238E27FC236}">
                <a16:creationId xmlns:a16="http://schemas.microsoft.com/office/drawing/2014/main" id="{DDB9E960-E066-7A07-50C2-841E3637C559}"/>
              </a:ext>
            </a:extLst>
          </p:cNvPr>
          <p:cNvSpPr txBox="1">
            <a:spLocks/>
          </p:cNvSpPr>
          <p:nvPr/>
        </p:nvSpPr>
        <p:spPr>
          <a:xfrm>
            <a:off x="628649" y="1767766"/>
            <a:ext cx="4448447" cy="758305"/>
          </a:xfrm>
          <a:prstGeom prst="rect">
            <a:avLst/>
          </a:prstGeom>
        </p:spPr>
        <p:txBody>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t>Cluster</a:t>
            </a:r>
            <a:r>
              <a:rPr lang="en-US" sz="1400" b="1" i="1" dirty="0"/>
              <a:t> </a:t>
            </a:r>
            <a:r>
              <a:rPr lang="en-US" sz="1400" dirty="0"/>
              <a:t>dynamics code </a:t>
            </a:r>
            <a:r>
              <a:rPr lang="en-US" sz="1400" b="1" i="1" dirty="0"/>
              <a:t>Xolotl</a:t>
            </a:r>
            <a:r>
              <a:rPr lang="en-US" sz="1400" dirty="0"/>
              <a:t> predicts the full xenon-vacancy phase space for intra-granular bubbles, </a:t>
            </a:r>
            <a:r>
              <a:rPr lang="en-US" sz="1400" b="1" dirty="0"/>
              <a:t>to</a:t>
            </a:r>
            <a:r>
              <a:rPr lang="en-US" sz="1400" dirty="0"/>
              <a:t> </a:t>
            </a:r>
            <a:r>
              <a:rPr lang="en-US" sz="1400" b="1" dirty="0"/>
              <a:t>inform </a:t>
            </a:r>
            <a:r>
              <a:rPr lang="en-US" sz="1400" b="1" i="1" dirty="0"/>
              <a:t>BISON</a:t>
            </a:r>
            <a:r>
              <a:rPr lang="en-US" sz="1400" b="1" dirty="0"/>
              <a:t> with grain-boundary gas loss</a:t>
            </a:r>
          </a:p>
        </p:txBody>
      </p:sp>
      <p:pic>
        <p:nvPicPr>
          <p:cNvPr id="4" name="Picture 3" descr="Chart&#10;&#10;AI-generated content may be incorrect.">
            <a:extLst>
              <a:ext uri="{FF2B5EF4-FFF2-40B4-BE49-F238E27FC236}">
                <a16:creationId xmlns:a16="http://schemas.microsoft.com/office/drawing/2014/main" id="{DF890148-664B-1176-B165-ACC1434791F4}"/>
              </a:ext>
            </a:extLst>
          </p:cNvPr>
          <p:cNvPicPr>
            <a:picLocks noChangeAspect="1"/>
          </p:cNvPicPr>
          <p:nvPr/>
        </p:nvPicPr>
        <p:blipFill>
          <a:blip r:embed="rId2"/>
          <a:stretch>
            <a:fillRect/>
          </a:stretch>
        </p:blipFill>
        <p:spPr>
          <a:xfrm>
            <a:off x="1143000" y="2514600"/>
            <a:ext cx="3200364" cy="2393193"/>
          </a:xfrm>
          <a:prstGeom prst="rect">
            <a:avLst/>
          </a:prstGeom>
        </p:spPr>
      </p:pic>
      <p:pic>
        <p:nvPicPr>
          <p:cNvPr id="6" name="Picture 5">
            <a:extLst>
              <a:ext uri="{FF2B5EF4-FFF2-40B4-BE49-F238E27FC236}">
                <a16:creationId xmlns:a16="http://schemas.microsoft.com/office/drawing/2014/main" id="{C58A2DC4-AB6D-C820-D1FE-779F69559B77}"/>
              </a:ext>
            </a:extLst>
          </p:cNvPr>
          <p:cNvPicPr>
            <a:picLocks noChangeAspect="1"/>
          </p:cNvPicPr>
          <p:nvPr/>
        </p:nvPicPr>
        <p:blipFill>
          <a:blip r:embed="rId3"/>
          <a:stretch>
            <a:fillRect/>
          </a:stretch>
        </p:blipFill>
        <p:spPr>
          <a:xfrm>
            <a:off x="7177966" y="2066058"/>
            <a:ext cx="3718634" cy="2898626"/>
          </a:xfrm>
          <a:prstGeom prst="rect">
            <a:avLst/>
          </a:prstGeom>
        </p:spPr>
      </p:pic>
      <p:sp>
        <p:nvSpPr>
          <p:cNvPr id="5" name="TextBox 4">
            <a:extLst>
              <a:ext uri="{FF2B5EF4-FFF2-40B4-BE49-F238E27FC236}">
                <a16:creationId xmlns:a16="http://schemas.microsoft.com/office/drawing/2014/main" id="{AAF148B7-B007-11A6-EA39-383793DE9FCC}"/>
              </a:ext>
            </a:extLst>
          </p:cNvPr>
          <p:cNvSpPr txBox="1"/>
          <p:nvPr/>
        </p:nvSpPr>
        <p:spPr>
          <a:xfrm>
            <a:off x="1195523" y="5655220"/>
            <a:ext cx="9296400" cy="523220"/>
          </a:xfrm>
          <a:prstGeom prst="rect">
            <a:avLst/>
          </a:prstGeom>
          <a:noFill/>
        </p:spPr>
        <p:txBody>
          <a:bodyPr wrap="square" rtlCol="0">
            <a:spAutoFit/>
          </a:bodyPr>
          <a:lstStyle/>
          <a:p>
            <a:pPr algn="ctr"/>
            <a:r>
              <a:rPr lang="en-US" sz="1400" b="1" dirty="0">
                <a:solidFill>
                  <a:srgbClr val="C00000"/>
                </a:solidFill>
              </a:rPr>
              <a:t>Post-irradiation examination </a:t>
            </a:r>
            <a:r>
              <a:rPr lang="en-US" sz="1400" dirty="0">
                <a:solidFill>
                  <a:srgbClr val="C00000"/>
                </a:solidFill>
              </a:rPr>
              <a:t>data produced through the </a:t>
            </a:r>
            <a:r>
              <a:rPr lang="en-US" sz="1400" b="1" dirty="0">
                <a:solidFill>
                  <a:srgbClr val="C00000"/>
                </a:solidFill>
              </a:rPr>
              <a:t>AFC program </a:t>
            </a:r>
            <a:r>
              <a:rPr lang="en-US" sz="1400" dirty="0">
                <a:solidFill>
                  <a:srgbClr val="C00000"/>
                </a:solidFill>
              </a:rPr>
              <a:t>will be used for </a:t>
            </a:r>
            <a:r>
              <a:rPr lang="en-US" sz="1400" b="1" dirty="0">
                <a:solidFill>
                  <a:srgbClr val="C00000"/>
                </a:solidFill>
              </a:rPr>
              <a:t>uncertainty quantification</a:t>
            </a:r>
            <a:r>
              <a:rPr lang="en-US" sz="1400" dirty="0">
                <a:solidFill>
                  <a:srgbClr val="C00000"/>
                </a:solidFill>
              </a:rPr>
              <a:t> to calibrate lower length-scale parameters and further validate the model.</a:t>
            </a:r>
          </a:p>
        </p:txBody>
      </p:sp>
      <p:sp>
        <p:nvSpPr>
          <p:cNvPr id="7" name="Content Placeholder 2">
            <a:extLst>
              <a:ext uri="{FF2B5EF4-FFF2-40B4-BE49-F238E27FC236}">
                <a16:creationId xmlns:a16="http://schemas.microsoft.com/office/drawing/2014/main" id="{DD57DC88-6404-1265-2D2B-81DE4C4BB4E4}"/>
              </a:ext>
            </a:extLst>
          </p:cNvPr>
          <p:cNvSpPr txBox="1">
            <a:spLocks/>
          </p:cNvSpPr>
          <p:nvPr/>
        </p:nvSpPr>
        <p:spPr>
          <a:xfrm>
            <a:off x="647699" y="4953000"/>
            <a:ext cx="4533901" cy="596585"/>
          </a:xfrm>
          <a:prstGeom prst="rect">
            <a:avLst/>
          </a:prstGeom>
        </p:spPr>
        <p:txBody>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t>Full bubble size and pressure distribution is </a:t>
            </a:r>
            <a:r>
              <a:rPr lang="en-US" sz="1400" b="1" dirty="0"/>
              <a:t>essential to describe fission gas evolution </a:t>
            </a:r>
            <a:r>
              <a:rPr lang="en-US" sz="1400" dirty="0"/>
              <a:t>properly</a:t>
            </a:r>
          </a:p>
        </p:txBody>
      </p:sp>
      <p:sp>
        <p:nvSpPr>
          <p:cNvPr id="8" name="Right Arrow 7">
            <a:extLst>
              <a:ext uri="{FF2B5EF4-FFF2-40B4-BE49-F238E27FC236}">
                <a16:creationId xmlns:a16="http://schemas.microsoft.com/office/drawing/2014/main" id="{57D9BC2E-22B8-7A5C-FCD9-D7E8F065987A}"/>
              </a:ext>
            </a:extLst>
          </p:cNvPr>
          <p:cNvSpPr/>
          <p:nvPr/>
        </p:nvSpPr>
        <p:spPr>
          <a:xfrm>
            <a:off x="4655765" y="3660416"/>
            <a:ext cx="2209800" cy="533400"/>
          </a:xfrm>
          <a:prstGeom prst="rightArrow">
            <a:avLst>
              <a:gd name="adj1" fmla="val 50000"/>
              <a:gd name="adj2" fmla="val 87500"/>
            </a:avLst>
          </a:prstGeom>
          <a:solidFill>
            <a:schemeClr val="bg1"/>
          </a:solidFill>
          <a:ln>
            <a:solidFill>
              <a:srgbClr val="93B1BF"/>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3CC39432-0CE1-A12D-E81C-8949D6BD8412}"/>
              </a:ext>
            </a:extLst>
          </p:cNvPr>
          <p:cNvSpPr txBox="1">
            <a:spLocks/>
          </p:cNvSpPr>
          <p:nvPr/>
        </p:nvSpPr>
        <p:spPr>
          <a:xfrm>
            <a:off x="6610350" y="1767766"/>
            <a:ext cx="5021433" cy="596585"/>
          </a:xfrm>
          <a:prstGeom prst="rect">
            <a:avLst/>
          </a:prstGeom>
        </p:spPr>
        <p:txBody>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a:t>Good agreement </a:t>
            </a:r>
            <a:r>
              <a:rPr lang="en-US" sz="1400" dirty="0"/>
              <a:t>with available experimental measurements </a:t>
            </a:r>
          </a:p>
        </p:txBody>
      </p:sp>
      <p:sp>
        <p:nvSpPr>
          <p:cNvPr id="11" name="Content Placeholder 2">
            <a:extLst>
              <a:ext uri="{FF2B5EF4-FFF2-40B4-BE49-F238E27FC236}">
                <a16:creationId xmlns:a16="http://schemas.microsoft.com/office/drawing/2014/main" id="{C43E6891-F414-D643-C408-5965F342B796}"/>
              </a:ext>
            </a:extLst>
          </p:cNvPr>
          <p:cNvSpPr txBox="1">
            <a:spLocks/>
          </p:cNvSpPr>
          <p:nvPr/>
        </p:nvSpPr>
        <p:spPr>
          <a:xfrm>
            <a:off x="6610349" y="4966015"/>
            <a:ext cx="5021433" cy="596585"/>
          </a:xfrm>
          <a:prstGeom prst="rect">
            <a:avLst/>
          </a:prstGeom>
        </p:spPr>
        <p:txBody>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a:t>Over-pressurization of small bubbles at low temperature </a:t>
            </a:r>
            <a:r>
              <a:rPr lang="en-US" sz="1400" dirty="0"/>
              <a:t>is properly predicted (as well as the temperature evolution)</a:t>
            </a:r>
          </a:p>
        </p:txBody>
      </p:sp>
      <p:sp>
        <p:nvSpPr>
          <p:cNvPr id="10" name="Content Placeholder 2">
            <a:extLst>
              <a:ext uri="{FF2B5EF4-FFF2-40B4-BE49-F238E27FC236}">
                <a16:creationId xmlns:a16="http://schemas.microsoft.com/office/drawing/2014/main" id="{9DC0AABE-31C7-F1EF-AB66-5857C6FFE4B5}"/>
              </a:ext>
            </a:extLst>
          </p:cNvPr>
          <p:cNvSpPr txBox="1">
            <a:spLocks/>
          </p:cNvSpPr>
          <p:nvPr/>
        </p:nvSpPr>
        <p:spPr>
          <a:xfrm>
            <a:off x="4445794" y="2845350"/>
            <a:ext cx="2758366" cy="871582"/>
          </a:xfrm>
          <a:prstGeom prst="rect">
            <a:avLst/>
          </a:prstGeom>
        </p:spPr>
        <p:txBody>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solidFill>
                  <a:schemeClr val="tx1"/>
                </a:solidFill>
              </a:rPr>
              <a:t>Implemented radiation induced re-solution and defect thermal emission mechanisms</a:t>
            </a:r>
          </a:p>
        </p:txBody>
      </p:sp>
    </p:spTree>
    <p:extLst>
      <p:ext uri="{BB962C8B-B14F-4D97-AF65-F5344CB8AC3E}">
        <p14:creationId xmlns:p14="http://schemas.microsoft.com/office/powerpoint/2010/main" val="681219516"/>
      </p:ext>
    </p:extLst>
  </p:cSld>
  <p:clrMapOvr>
    <a:masterClrMapping/>
  </p:clrMapOvr>
</p:sld>
</file>

<file path=ppt/theme/theme1.xml><?xml version="1.0" encoding="utf-8"?>
<a:theme xmlns:a="http://schemas.openxmlformats.org/drawingml/2006/main" name="DOE Theme Colors">
  <a:themeElements>
    <a:clrScheme name="EITS Color Scheme">
      <a:dk1>
        <a:sysClr val="windowText" lastClr="000000"/>
      </a:dk1>
      <a:lt1>
        <a:sysClr val="window" lastClr="FFFFFF"/>
      </a:lt1>
      <a:dk2>
        <a:srgbClr val="121A1D"/>
      </a:dk2>
      <a:lt2>
        <a:srgbClr val="D2DBE0"/>
      </a:lt2>
      <a:accent1>
        <a:srgbClr val="003066"/>
      </a:accent1>
      <a:accent2>
        <a:srgbClr val="FFC416"/>
      </a:accent2>
      <a:accent3>
        <a:srgbClr val="004424"/>
      </a:accent3>
      <a:accent4>
        <a:srgbClr val="005496"/>
      </a:accent4>
      <a:accent5>
        <a:srgbClr val="90C853"/>
      </a:accent5>
      <a:accent6>
        <a:srgbClr val="466373"/>
      </a:accent6>
      <a:hlink>
        <a:srgbClr val="003279"/>
      </a:hlink>
      <a:folHlink>
        <a:srgbClr val="004BB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A37E96EC989942900B54ACB2A29844" ma:contentTypeVersion="4" ma:contentTypeDescription="Create a new document." ma:contentTypeScope="" ma:versionID="cb8f55f89174a9f1761ff8fca4f75e74">
  <xsd:schema xmlns:xsd="http://www.w3.org/2001/XMLSchema" xmlns:xs="http://www.w3.org/2001/XMLSchema" xmlns:p="http://schemas.microsoft.com/office/2006/metadata/properties" xmlns:ns2="617f3ddb-f9e0-43cb-bd74-cf55aa24f2e1" targetNamespace="http://schemas.microsoft.com/office/2006/metadata/properties" ma:root="true" ma:fieldsID="4c47a9a4a89c2571f4b901b84c60da16" ns2:_="">
    <xsd:import namespace="617f3ddb-f9e0-43cb-bd74-cf55aa24f2e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f3ddb-f9e0-43cb-bd74-cf55aa24f2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234DC236-E05B-4765-B448-1E669F9B2695}">
  <ds:schemaRefs>
    <ds:schemaRef ds:uri="http://schemas.microsoft.com/sharepoint/v3/contenttype/forms"/>
  </ds:schemaRefs>
</ds:datastoreItem>
</file>

<file path=customXml/itemProps2.xml><?xml version="1.0" encoding="utf-8"?>
<ds:datastoreItem xmlns:ds="http://schemas.openxmlformats.org/officeDocument/2006/customXml" ds:itemID="{F1D6408B-EB03-43DA-ADA0-C38775DC9459}"/>
</file>

<file path=customXml/itemProps3.xml><?xml version="1.0" encoding="utf-8"?>
<ds:datastoreItem xmlns:ds="http://schemas.openxmlformats.org/officeDocument/2006/customXml" ds:itemID="{9044BF56-C799-47DE-B097-42D0AC3F8454}">
  <ds:schemaRefs>
    <ds:schemaRef ds:uri="http://purl.org/dc/terms/"/>
    <ds:schemaRef ds:uri="http://schemas.microsoft.com/office/infopath/2007/PartnerControls"/>
    <ds:schemaRef ds:uri="0a20205c-0631-4ff0-81c6-46eee12fe7e9"/>
    <ds:schemaRef ds:uri="55bb7a7b-ea7a-4bb0-b24a-d4297f0c0a93"/>
    <ds:schemaRef ds:uri="http://purl.org/dc/elements/1.1/"/>
    <ds:schemaRef ds:uri="http://schemas.microsoft.com/office/2006/metadata/properties"/>
    <ds:schemaRef ds:uri="http://schemas.microsoft.com/office/2006/documentManagement/types"/>
    <ds:schemaRef ds:uri="d06c844e-3888-4d7e-9476-f8018e5472cf"/>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33046</TotalTime>
  <Words>3027</Words>
  <Application>Microsoft Macintosh PowerPoint</Application>
  <PresentationFormat>Widescreen</PresentationFormat>
  <Paragraphs>379</Paragraphs>
  <Slides>34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Aptos</vt:lpstr>
      <vt:lpstr>Arial</vt:lpstr>
      <vt:lpstr>Arial Narrow</vt:lpstr>
      <vt:lpstr>Calibri</vt:lpstr>
      <vt:lpstr>Cambria Math</vt:lpstr>
      <vt:lpstr>STIX Two Text</vt:lpstr>
      <vt:lpstr>System Font Regular</vt:lpstr>
      <vt:lpstr>Times New Roman</vt:lpstr>
      <vt:lpstr>ヒラギノ角ゴ Pro W3</vt:lpstr>
      <vt:lpstr>DOE Theme Colors</vt:lpstr>
      <vt:lpstr>UO2 pellet model developments:  high burnup UO2, pellet-clad bonding model, doped UO2, and analysis of Halden data</vt:lpstr>
      <vt:lpstr>Main goals and challenges being tackled</vt:lpstr>
      <vt:lpstr>Multiscale approach for mechanistic modeling</vt:lpstr>
      <vt:lpstr>The role of stochastic tools in multiscale, mechanistic modeling</vt:lpstr>
      <vt:lpstr>Uncertainty quantification of mechanistic models</vt:lpstr>
      <vt:lpstr>Extension to High Burnup</vt:lpstr>
      <vt:lpstr>Gaps, background, and goals</vt:lpstr>
      <vt:lpstr>Engineering scale modeling of fission gas behavior</vt:lpstr>
      <vt:lpstr>Cluster dynamics simulations of bubble size and pressure evolution in UO2</vt:lpstr>
      <vt:lpstr>Pressure evolution and bubble fracture models for UO2 and facilitate integration at the engineering scale</vt:lpstr>
      <vt:lpstr>Fuel restructuring and fragmentation in the dark zone</vt:lpstr>
      <vt:lpstr>Fuel restructuring and fragmentation in the dark zone</vt:lpstr>
      <vt:lpstr>Validation of BISON's fission gas prediction during temperature ramps</vt:lpstr>
      <vt:lpstr>Engineering scale modeling of fission gas behavior at high burnup</vt:lpstr>
      <vt:lpstr>Mechanistic modeling of transient FGR at high burnup</vt:lpstr>
      <vt:lpstr>Blind performance evaluation of selected high burnup experiments   </vt:lpstr>
      <vt:lpstr>Bonding and axial gas communication </vt:lpstr>
      <vt:lpstr>Gas Communication Study on Full Length Rod</vt:lpstr>
      <vt:lpstr>PowerPoint Presentation</vt:lpstr>
      <vt:lpstr>Doped Fuels</vt:lpstr>
      <vt:lpstr>Background</vt:lpstr>
      <vt:lpstr>Diffusional creep mechanistic model</vt:lpstr>
      <vt:lpstr>Doped UO2 – impact of dopants on mechanistic model</vt:lpstr>
      <vt:lpstr>UO2 uncertainty quantification</vt:lpstr>
      <vt:lpstr>UO2 creep pushforward posterior</vt:lpstr>
      <vt:lpstr>Demonstrate new plasticity models for doped UO2 that capture dislocation mechanisms</vt:lpstr>
      <vt:lpstr>PowerPoint Presentation</vt:lpstr>
      <vt:lpstr>PowerPoint Presentation</vt:lpstr>
      <vt:lpstr>Analysis of Halden data for validation</vt:lpstr>
      <vt:lpstr>Supporting Multiscale Model Validation using the Halden Reactor Database</vt:lpstr>
      <vt:lpstr>Conclusion and future work</vt:lpstr>
      <vt:lpstr>Acknowledgements</vt:lpstr>
      <vt:lpstr>PowerPoint Presentation</vt:lpstr>
      <vt:lpstr>PowerPoint Presentation</vt:lpstr>
    </vt:vector>
  </TitlesOfParts>
  <Company>Booz Allen Hamilton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 Jenny [USA]</dc:creator>
  <cp:lastModifiedBy>Microsoft Office User</cp:lastModifiedBy>
  <cp:revision>2050</cp:revision>
  <cp:lastPrinted>2018-02-05T23:05:47Z</cp:lastPrinted>
  <dcterms:created xsi:type="dcterms:W3CDTF">2013-06-03T19:45:25Z</dcterms:created>
  <dcterms:modified xsi:type="dcterms:W3CDTF">2025-05-07T16:59:06Z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0x01010086A37E96EC989942900B54ACB2A29844</vt:lpwstr>
  </property>
  <property fmtid="{D5CDD505-2E9C-101B-9397-08002B2CF9AE}" pid="3" name="MediaServiceImageTags">
    <vt:lpwstr/>
  </property>
</Properties>
</file>