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</p:sldMasterIdLst>
  <p:notesMasterIdLst>
    <p:notesMasterId r:id="rId17"/>
  </p:notesMasterIdLst>
  <p:handoutMasterIdLst>
    <p:handoutMasterId r:id="rId18"/>
  </p:handoutMasterIdLst>
  <p:sldIdLst>
    <p:sldId id="636" r:id="rId5"/>
    <p:sldId id="639" r:id="rId6"/>
    <p:sldId id="2776" r:id="rId7"/>
    <p:sldId id="2777" r:id="rId8"/>
    <p:sldId id="2780" r:id="rId9"/>
    <p:sldId id="2786" r:id="rId10"/>
    <p:sldId id="2791" r:id="rId11"/>
    <p:sldId id="2790" r:id="rId12"/>
    <p:sldId id="293" r:id="rId13"/>
    <p:sldId id="2794" r:id="rId14"/>
    <p:sldId id="2793" r:id="rId15"/>
    <p:sldId id="643" r:id="rId16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brace" initials="k" lastIdx="7" clrIdx="0"/>
  <p:cmAuthor id="1" name="Fernandez, Ted [USA]" initials="FT[" lastIdx="1" clrIdx="1"/>
  <p:cmAuthor id="2" name="Penny.Mefford" initials="PLM" lastIdx="3" clrIdx="2"/>
  <p:cmAuthor id="3" name="johnsc" initials="csj" lastIdx="2" clrIdx="3"/>
  <p:cmAuthor id="4" name="Jenkins, Daniel (CONTR)" initials="JD(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1A1"/>
    <a:srgbClr val="0E1130"/>
    <a:srgbClr val="293340"/>
    <a:srgbClr val="213E9A"/>
    <a:srgbClr val="19204C"/>
    <a:srgbClr val="FEF5E8"/>
    <a:srgbClr val="595959"/>
    <a:srgbClr val="77933C"/>
    <a:srgbClr val="4F81BD"/>
    <a:srgbClr val="4E6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28" autoAdjust="0"/>
    <p:restoredTop sz="94692" autoAdjust="0"/>
  </p:normalViewPr>
  <p:slideViewPr>
    <p:cSldViewPr snapToObjects="1">
      <p:cViewPr varScale="1">
        <p:scale>
          <a:sx n="122" d="100"/>
          <a:sy n="122" d="100"/>
        </p:scale>
        <p:origin x="1608" y="192"/>
      </p:cViewPr>
      <p:guideLst>
        <p:guide orient="horz" pos="2160"/>
        <p:guide pos="256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8418"/>
    </p:cViewPr>
  </p:sorterViewPr>
  <p:notesViewPr>
    <p:cSldViewPr snapToObjects="1">
      <p:cViewPr varScale="1">
        <p:scale>
          <a:sx n="118" d="100"/>
          <a:sy n="118" d="100"/>
        </p:scale>
        <p:origin x="4336" y="21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602F7B-3C60-0340-8F65-5D706F0CD99D}" type="datetime1">
              <a:rPr lang="en-US"/>
              <a:pPr>
                <a:defRPr/>
              </a:pPr>
              <a:t>4/22/25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0FB65A-D16E-9F49-BD9B-8D220ECCC7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0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1A9E42-4B87-E94B-8E06-D88E87E2D8B6}" type="datetime1">
              <a:rPr lang="en-US"/>
              <a:pPr>
                <a:defRPr/>
              </a:pPr>
              <a:t>4/22/25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188366-2947-D844-B46D-D483AF8F98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158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468430"/>
          </a:xfrm>
          <a:prstGeom prst="rect">
            <a:avLst/>
          </a:prstGeom>
        </p:spPr>
        <p:txBody>
          <a:bodyPr anchor="b"/>
          <a:lstStyle>
            <a:lvl1pPr algn="ctr">
              <a:defRPr sz="4500" b="1" i="0">
                <a:solidFill>
                  <a:srgbClr val="0E1130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4211"/>
            <a:ext cx="9144000" cy="21335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EFCF92-EBE6-32A1-D990-38D7E6F22D4E}"/>
              </a:ext>
            </a:extLst>
          </p:cNvPr>
          <p:cNvSpPr/>
          <p:nvPr userDrawn="1"/>
        </p:nvSpPr>
        <p:spPr>
          <a:xfrm>
            <a:off x="-30480" y="5741239"/>
            <a:ext cx="12252960" cy="1192956"/>
          </a:xfrm>
          <a:prstGeom prst="rect">
            <a:avLst/>
          </a:prstGeom>
          <a:solidFill>
            <a:srgbClr val="0E11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05E38AC4-98C1-815B-7629-81B62C5926C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524000" y="2895600"/>
            <a:ext cx="91440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AED6D91E-DE09-E4DD-FFE1-FE3558F5475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5741239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551BE-F105-63E5-4C06-8E1FB4F51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48600" y="6046047"/>
            <a:ext cx="3808115" cy="6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8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379200" cy="4876800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213E9A"/>
              </a:buClr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2A62A-B62C-F6AC-0BAA-67E044C98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7EADAE-8594-EC72-DE2A-4885274AA11B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C7E97753-7AE7-61CD-C28E-CC4B727FC36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66040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ADD3603B-CE0D-5A82-2851-F47C38B2B77D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99B006-F632-9E65-CB2A-F169604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8378"/>
            <a:ext cx="8705513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C81A2-CC44-32F6-F1D4-77B0A884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E5EC7BA6-D672-B8C9-9175-950211E0727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B143E-FBDE-A66C-9ABC-EE4FFCA02C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20200" y="6338331"/>
            <a:ext cx="2666978" cy="4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7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8100" y="5715001"/>
            <a:ext cx="1226820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BB60C-10C0-3540-4CD4-A2A1937DF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39632" y="2362203"/>
            <a:ext cx="9312735" cy="15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6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540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9232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05" r:id="rId2"/>
    <p:sldLayoutId id="2147483715" r:id="rId3"/>
    <p:sldLayoutId id="2147483731" r:id="rId4"/>
    <p:sldLayoutId id="2147483732" r:id="rId5"/>
    <p:sldLayoutId id="2147483733" r:id="rId6"/>
    <p:sldLayoutId id="2147483734" r:id="rId7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4D52-7FFD-32C9-F8D0-4EF04DE2DC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NEAMS Industry Impact and Contribution to Fuel Fragmentation Relocation and Dispersal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3D022-7417-B585-AABB-4EB27AA266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Nathan Capps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b="1" dirty="0"/>
              <a:t>Technical Contributors: </a:t>
            </a:r>
            <a:r>
              <a:rPr lang="en-US" dirty="0"/>
              <a:t>Bob Salko</a:t>
            </a:r>
            <a:r>
              <a:rPr lang="en-US" baseline="30000" dirty="0"/>
              <a:t>1</a:t>
            </a:r>
            <a:r>
              <a:rPr lang="en-US" dirty="0"/>
              <a:t>, Ian Greenquist</a:t>
            </a:r>
            <a:r>
              <a:rPr lang="en-US" baseline="30000" dirty="0"/>
              <a:t>1</a:t>
            </a:r>
            <a:r>
              <a:rPr lang="en-US" dirty="0"/>
              <a:t>, Aaron Wysocki</a:t>
            </a:r>
            <a:r>
              <a:rPr lang="en-US" baseline="30000" dirty="0"/>
              <a:t>1</a:t>
            </a:r>
            <a:r>
              <a:rPr lang="en-US" dirty="0"/>
              <a:t>, Daniel Schappel</a:t>
            </a:r>
            <a:r>
              <a:rPr lang="en-US" baseline="30000" dirty="0"/>
              <a:t>1</a:t>
            </a:r>
            <a:r>
              <a:rPr lang="en-US" dirty="0"/>
              <a:t>, Ryan Sweet</a:t>
            </a:r>
            <a:r>
              <a:rPr lang="en-US" baseline="30000" dirty="0"/>
              <a:t>2</a:t>
            </a:r>
            <a:r>
              <a:rPr lang="en-US" dirty="0"/>
              <a:t>, Jacob Hirschhorn</a:t>
            </a:r>
            <a:r>
              <a:rPr lang="en-US" baseline="30000" dirty="0"/>
              <a:t>2</a:t>
            </a:r>
            <a:r>
              <a:rPr lang="en-US" dirty="0"/>
              <a:t>, Pierre-Clement Simon</a:t>
            </a:r>
            <a:r>
              <a:rPr lang="en-US" baseline="30000" dirty="0"/>
              <a:t>2</a:t>
            </a:r>
            <a:r>
              <a:rPr lang="en-US" dirty="0"/>
              <a:t>, Stephen Novascone</a:t>
            </a:r>
            <a:r>
              <a:rPr lang="en-US" baseline="30000" dirty="0"/>
              <a:t>2</a:t>
            </a:r>
            <a:r>
              <a:rPr lang="en-US" dirty="0"/>
              <a:t>, Michael Cooper</a:t>
            </a:r>
            <a:r>
              <a:rPr lang="en-US" baseline="30000" dirty="0"/>
              <a:t>3</a:t>
            </a:r>
            <a:r>
              <a:rPr lang="en-US" dirty="0"/>
              <a:t>, Laurent Capolungo</a:t>
            </a:r>
            <a:r>
              <a:rPr lang="en-US" baseline="30000" dirty="0"/>
              <a:t>3</a:t>
            </a:r>
            <a:r>
              <a:rPr lang="en-US" dirty="0"/>
              <a:t>, and David Andersson</a:t>
            </a:r>
            <a:r>
              <a:rPr lang="en-US" baseline="30000" dirty="0"/>
              <a:t>3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baseline="30000" dirty="0"/>
              <a:t>1</a:t>
            </a:r>
            <a:r>
              <a:rPr lang="en-US" dirty="0"/>
              <a:t>Oak Ridge National Laboratory</a:t>
            </a:r>
          </a:p>
          <a:p>
            <a:pPr>
              <a:spcAft>
                <a:spcPts val="0"/>
              </a:spcAft>
            </a:pPr>
            <a:r>
              <a:rPr lang="en-US" baseline="30000" dirty="0"/>
              <a:t>2</a:t>
            </a:r>
            <a:r>
              <a:rPr lang="en-US" dirty="0"/>
              <a:t>Idaho National Laboratory</a:t>
            </a:r>
          </a:p>
          <a:p>
            <a:pPr>
              <a:spcAft>
                <a:spcPts val="0"/>
              </a:spcAft>
            </a:pPr>
            <a:r>
              <a:rPr lang="en-US" baseline="30000" dirty="0"/>
              <a:t>3</a:t>
            </a:r>
            <a:r>
              <a:rPr lang="en-US" dirty="0"/>
              <a:t>Los Alamos National Laboratory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461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9E60-119E-13E4-0677-CC0268820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39471"/>
            <a:ext cx="11684000" cy="685800"/>
          </a:xfrm>
        </p:spPr>
        <p:txBody>
          <a:bodyPr/>
          <a:lstStyle/>
          <a:p>
            <a:r>
              <a:rPr lang="en-US" sz="2800" dirty="0"/>
              <a:t>NEAMS’ mission is to advanced critical capabilities defined by the industry and quantify margins through the application of mechanistic models and high-fidelity tools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A7CE9E-A448-4858-43A6-29C705C53E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4053"/>
          <a:stretch/>
        </p:blipFill>
        <p:spPr>
          <a:xfrm>
            <a:off x="530841" y="1227962"/>
            <a:ext cx="4432673" cy="259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475A44-B4A4-BABE-224E-43AB1190C898}"/>
              </a:ext>
            </a:extLst>
          </p:cNvPr>
          <p:cNvSpPr/>
          <p:nvPr/>
        </p:nvSpPr>
        <p:spPr>
          <a:xfrm>
            <a:off x="-12739" y="3810000"/>
            <a:ext cx="3981581" cy="2971800"/>
          </a:xfrm>
          <a:prstGeom prst="rect">
            <a:avLst/>
          </a:prstGeom>
          <a:solidFill>
            <a:schemeClr val="bg1"/>
          </a:solidFill>
          <a:ln w="25400">
            <a:solidFill>
              <a:srgbClr val="93B1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28F397-FBB1-9BB9-EEB2-622BB86CDFB6}"/>
              </a:ext>
            </a:extLst>
          </p:cNvPr>
          <p:cNvSpPr/>
          <p:nvPr/>
        </p:nvSpPr>
        <p:spPr>
          <a:xfrm>
            <a:off x="0" y="3810000"/>
            <a:ext cx="3968841" cy="544260"/>
          </a:xfrm>
          <a:prstGeom prst="rect">
            <a:avLst/>
          </a:prstGeom>
          <a:solidFill>
            <a:srgbClr val="C6D7D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High burnup extension</a:t>
            </a:r>
            <a:endParaRPr lang="en-US" b="1" baseline="-250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F7F8F4-5FDF-F609-0291-B5AFD3A6C70B}"/>
              </a:ext>
            </a:extLst>
          </p:cNvPr>
          <p:cNvSpPr/>
          <p:nvPr/>
        </p:nvSpPr>
        <p:spPr>
          <a:xfrm>
            <a:off x="4050222" y="3810000"/>
            <a:ext cx="3981581" cy="2971800"/>
          </a:xfrm>
          <a:prstGeom prst="rect">
            <a:avLst/>
          </a:prstGeom>
          <a:solidFill>
            <a:schemeClr val="bg1"/>
          </a:solidFill>
          <a:ln w="25400">
            <a:solidFill>
              <a:srgbClr val="93B1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9FBD0D-6FB1-8978-54FB-ABCBA12B50CD}"/>
              </a:ext>
            </a:extLst>
          </p:cNvPr>
          <p:cNvSpPr/>
          <p:nvPr/>
        </p:nvSpPr>
        <p:spPr>
          <a:xfrm>
            <a:off x="4062962" y="3810000"/>
            <a:ext cx="3968842" cy="544260"/>
          </a:xfrm>
          <a:prstGeom prst="rect">
            <a:avLst/>
          </a:prstGeom>
          <a:solidFill>
            <a:srgbClr val="C6D7D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Bonding and axial gas comm.</a:t>
            </a:r>
            <a:endParaRPr lang="en-US" b="1" baseline="-25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C0EBFA-FA17-C0D2-5C4C-C206D48F0DFF}"/>
              </a:ext>
            </a:extLst>
          </p:cNvPr>
          <p:cNvSpPr/>
          <p:nvPr/>
        </p:nvSpPr>
        <p:spPr>
          <a:xfrm>
            <a:off x="8108004" y="3810000"/>
            <a:ext cx="3981581" cy="2971800"/>
          </a:xfrm>
          <a:prstGeom prst="rect">
            <a:avLst/>
          </a:prstGeom>
          <a:solidFill>
            <a:schemeClr val="bg1"/>
          </a:solidFill>
          <a:ln w="25400">
            <a:solidFill>
              <a:srgbClr val="93B1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61C12E-7DDC-067C-E30D-01E8E847E3D7}"/>
              </a:ext>
            </a:extLst>
          </p:cNvPr>
          <p:cNvSpPr/>
          <p:nvPr/>
        </p:nvSpPr>
        <p:spPr>
          <a:xfrm>
            <a:off x="8120744" y="3810000"/>
            <a:ext cx="3968842" cy="544260"/>
          </a:xfrm>
          <a:prstGeom prst="rect">
            <a:avLst/>
          </a:prstGeom>
          <a:solidFill>
            <a:srgbClr val="C6D7D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Doped fuel</a:t>
            </a:r>
            <a:endParaRPr lang="en-US" b="1" baseline="-250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77FA47-16E8-380C-30B2-3E1AE16FF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4419601"/>
            <a:ext cx="1972069" cy="102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graph with red and blue dots and black lines&#10;&#10;Description automatically generated">
            <a:extLst>
              <a:ext uri="{FF2B5EF4-FFF2-40B4-BE49-F238E27FC236}">
                <a16:creationId xmlns:a16="http://schemas.microsoft.com/office/drawing/2014/main" id="{475542CB-1533-E13D-DE2F-A1751C93A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005" y="4880857"/>
            <a:ext cx="2232346" cy="18137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DA4EC4-9DCE-FD82-C48F-379A9C353B98}"/>
              </a:ext>
            </a:extLst>
          </p:cNvPr>
          <p:cNvSpPr txBox="1"/>
          <p:nvPr/>
        </p:nvSpPr>
        <p:spPr>
          <a:xfrm>
            <a:off x="1951763" y="4388619"/>
            <a:ext cx="2133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Large, unexplained</a:t>
            </a:r>
            <a:br>
              <a:rPr lang="en-US" sz="1400" dirty="0"/>
            </a:br>
            <a:r>
              <a:rPr lang="en-US" sz="1400" dirty="0"/>
              <a:t>microstructural changes.</a:t>
            </a:r>
          </a:p>
        </p:txBody>
      </p:sp>
      <p:pic>
        <p:nvPicPr>
          <p:cNvPr id="14" name="Picture 13" descr="Diagram of a gas flow diagram&#10;&#10;AI-generated content may be incorrect.">
            <a:extLst>
              <a:ext uri="{FF2B5EF4-FFF2-40B4-BE49-F238E27FC236}">
                <a16:creationId xmlns:a16="http://schemas.microsoft.com/office/drawing/2014/main" id="{E0C5EC6C-F8D9-899E-18F4-60CDB805B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074" y="4354260"/>
            <a:ext cx="1081344" cy="2380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DB42A9-6618-5F36-9BF8-8D895B730462}"/>
              </a:ext>
            </a:extLst>
          </p:cNvPr>
          <p:cNvSpPr txBox="1"/>
          <p:nvPr/>
        </p:nvSpPr>
        <p:spPr>
          <a:xfrm>
            <a:off x="5470799" y="4675257"/>
            <a:ext cx="24503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Predict fuel relocation, bonding, and axial gas communication to better model ballooning and performance during LOCA.</a:t>
            </a:r>
          </a:p>
          <a:p>
            <a:endParaRPr lang="en-US" sz="1400" dirty="0"/>
          </a:p>
          <a:p>
            <a:r>
              <a:rPr lang="en-US" sz="1400" dirty="0"/>
              <a:t>Key to following regulation guidance.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D7D21C-E482-D55C-F610-A53FDD16794D}"/>
              </a:ext>
            </a:extLst>
          </p:cNvPr>
          <p:cNvSpPr txBox="1"/>
          <p:nvPr/>
        </p:nvSpPr>
        <p:spPr>
          <a:xfrm>
            <a:off x="8190593" y="4514845"/>
            <a:ext cx="22796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Dopants can positively affect fuel microstructure and properties, making doped fuels a great option for LWR advanced fuels.</a:t>
            </a:r>
          </a:p>
          <a:p>
            <a:endParaRPr lang="en-US" sz="1400" dirty="0"/>
          </a:p>
          <a:p>
            <a:r>
              <a:rPr lang="en-US" sz="1400" dirty="0"/>
              <a:t>But data is limited and uncertainty is high.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24523B-AC2D-0C19-086D-59F6805044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0159" y="4377733"/>
            <a:ext cx="1156489" cy="9587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D609E6-1F6F-00C2-81AA-1182B67DF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0159" y="5598545"/>
            <a:ext cx="1156489" cy="9425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03415A-8425-82DB-D67C-FB6DA6EE52CB}"/>
              </a:ext>
            </a:extLst>
          </p:cNvPr>
          <p:cNvSpPr txBox="1"/>
          <p:nvPr/>
        </p:nvSpPr>
        <p:spPr>
          <a:xfrm>
            <a:off x="11055807" y="5319084"/>
            <a:ext cx="609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UO</a:t>
            </a:r>
            <a:r>
              <a:rPr lang="en-US" sz="1400" baseline="-25000" dirty="0"/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5A29BAB-0336-7D07-B73B-B82FC2433C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797"/>
          <a:stretch/>
        </p:blipFill>
        <p:spPr>
          <a:xfrm>
            <a:off x="6587936" y="1352570"/>
            <a:ext cx="4432673" cy="22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34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33E8D-C1DD-FEBE-9FEC-9E02BE6D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11" y="0"/>
            <a:ext cx="11504904" cy="1643527"/>
          </a:xfrm>
        </p:spPr>
        <p:txBody>
          <a:bodyPr/>
          <a:lstStyle/>
          <a:p>
            <a:r>
              <a:rPr lang="en-US" sz="2800" dirty="0"/>
              <a:t>NEAMS tools and models have been instrumental in addressing and accelerating burnup extension, and through the EPRI CRAFT community, identified future activities for program to continue to making meaningful contributions.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E1887D91-7A8D-B5C7-0E51-1152A991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005" y="1823120"/>
            <a:ext cx="4249958" cy="3831319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86DE91-C2E4-5854-7D9C-817D1149A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43" y="3987799"/>
            <a:ext cx="3241646" cy="287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12E5ED-1C90-6720-041D-3BCF0F321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4" y="3934325"/>
            <a:ext cx="3975652" cy="2915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4F670D-3C2C-A57E-2C63-A5C5B5BB9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3455" r="6020" b="4943"/>
          <a:stretch/>
        </p:blipFill>
        <p:spPr>
          <a:xfrm>
            <a:off x="675131" y="2052758"/>
            <a:ext cx="3057669" cy="18518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F17E9B-7264-3510-26DA-5BEDEDEF4A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50" y="1529884"/>
            <a:ext cx="3166363" cy="2374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6710FF-C3E3-E7B8-A4BF-8DEF59463976}"/>
              </a:ext>
            </a:extLst>
          </p:cNvPr>
          <p:cNvSpPr txBox="1"/>
          <p:nvPr/>
        </p:nvSpPr>
        <p:spPr>
          <a:xfrm>
            <a:off x="8854346" y="6304248"/>
            <a:ext cx="3017173" cy="341632"/>
          </a:xfrm>
          <a:prstGeom prst="rect">
            <a:avLst/>
          </a:prstGeom>
          <a:noFill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Email: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cappsna@ornl.gov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74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45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FAB7-A466-1A2B-A2D9-85E7287EC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9" y="152400"/>
            <a:ext cx="11684000" cy="685800"/>
          </a:xfrm>
        </p:spPr>
        <p:txBody>
          <a:bodyPr/>
          <a:lstStyle/>
          <a:p>
            <a:r>
              <a:rPr lang="en-US" sz="2800" dirty="0"/>
              <a:t>Since 2018, the NEAMS program has actively collaborated with the NRC and U.S. industry on high-burnup FFRD initiatives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C667A-3BDA-6ECD-BD3E-7E434E7091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9" t="3894" r="3833" b="7217"/>
          <a:stretch/>
        </p:blipFill>
        <p:spPr>
          <a:xfrm>
            <a:off x="5283200" y="2286000"/>
            <a:ext cx="6908800" cy="24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D9DDC-7E7B-937B-EB4F-A5E3F2981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3908645" cy="266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9A70BA-298D-A06C-4B4B-2565383AE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863" y="3505200"/>
            <a:ext cx="3528337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82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B072E-7BAB-A142-44A6-7430F40EF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BED34-8C7A-0426-CC52-35C549A9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59" y="-12559"/>
            <a:ext cx="11684000" cy="685800"/>
          </a:xfrm>
        </p:spPr>
        <p:txBody>
          <a:bodyPr/>
          <a:lstStyle/>
          <a:p>
            <a:r>
              <a:rPr lang="en-US" sz="2800" dirty="0"/>
              <a:t>The NRC utilized a methodology developed by the NEAMS program to support all dispersal consequence analyses.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261EFB-E04A-79EC-608B-7E573A2DC4C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62D313-6DB4-33E7-C752-AC0DC4A735AD}"/>
              </a:ext>
            </a:extLst>
          </p:cNvPr>
          <p:cNvSpPr/>
          <p:nvPr/>
        </p:nvSpPr>
        <p:spPr>
          <a:xfrm>
            <a:off x="4336938" y="1850418"/>
            <a:ext cx="3776077" cy="75870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</a:rPr>
              <a:t>VERA</a:t>
            </a:r>
            <a:r>
              <a:rPr lang="en-US" sz="1600" dirty="0">
                <a:solidFill>
                  <a:schemeClr val="tx1"/>
                </a:solidFill>
              </a:rPr>
              <a:t> - Full Core Steady State Depletion Analysis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65B7AC-2B7E-6E5A-1749-8ADDD1876959}"/>
              </a:ext>
            </a:extLst>
          </p:cNvPr>
          <p:cNvSpPr/>
          <p:nvPr/>
        </p:nvSpPr>
        <p:spPr>
          <a:xfrm>
            <a:off x="4336939" y="2971754"/>
            <a:ext cx="3776076" cy="119098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</a:rPr>
              <a:t>BISON</a:t>
            </a:r>
            <a:r>
              <a:rPr lang="en-US" sz="1600" dirty="0">
                <a:solidFill>
                  <a:schemeClr val="tx1"/>
                </a:solidFill>
              </a:rPr>
              <a:t> – Evaluate performance on down selection based on rods most limiting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1A3BAB-D9B0-B8F0-C507-5E612119D6BD}"/>
              </a:ext>
            </a:extLst>
          </p:cNvPr>
          <p:cNvSpPr/>
          <p:nvPr/>
        </p:nvSpPr>
        <p:spPr>
          <a:xfrm>
            <a:off x="8544101" y="2965387"/>
            <a:ext cx="2284248" cy="11909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</a:rPr>
              <a:t>TRACE </a:t>
            </a:r>
            <a:r>
              <a:rPr lang="en-US" sz="1600" dirty="0">
                <a:solidFill>
                  <a:schemeClr val="tx1"/>
                </a:solidFill>
              </a:rPr>
              <a:t>- Cladding surface temps and system conditions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516E50-F6C3-5ED9-E8FF-2978546BDCF1}"/>
              </a:ext>
            </a:extLst>
          </p:cNvPr>
          <p:cNvCxnSpPr>
            <a:cxnSpLocks/>
          </p:cNvCxnSpPr>
          <p:nvPr/>
        </p:nvCxnSpPr>
        <p:spPr>
          <a:xfrm>
            <a:off x="6239028" y="2643765"/>
            <a:ext cx="0" cy="29817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E3D59A-3C4C-6EBF-007C-FEDEA50934CF}"/>
              </a:ext>
            </a:extLst>
          </p:cNvPr>
          <p:cNvCxnSpPr>
            <a:cxnSpLocks/>
          </p:cNvCxnSpPr>
          <p:nvPr/>
        </p:nvCxnSpPr>
        <p:spPr>
          <a:xfrm>
            <a:off x="8161022" y="3567244"/>
            <a:ext cx="281481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BA0C04D-5A6E-8A5B-8E43-E8438E500EE7}"/>
              </a:ext>
            </a:extLst>
          </p:cNvPr>
          <p:cNvSpPr/>
          <p:nvPr/>
        </p:nvSpPr>
        <p:spPr>
          <a:xfrm>
            <a:off x="837146" y="1825899"/>
            <a:ext cx="3099095" cy="88682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</a:rPr>
              <a:t>VERA</a:t>
            </a:r>
            <a:r>
              <a:rPr lang="en-US" sz="1600" dirty="0">
                <a:solidFill>
                  <a:schemeClr val="tx1"/>
                </a:solidFill>
              </a:rPr>
              <a:t> – Transient Analysis: decay heat or transient power input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69105E-C5CC-FC3C-14E3-0936D92A5E4E}"/>
              </a:ext>
            </a:extLst>
          </p:cNvPr>
          <p:cNvSpPr/>
          <p:nvPr/>
        </p:nvSpPr>
        <p:spPr>
          <a:xfrm>
            <a:off x="837146" y="4569941"/>
            <a:ext cx="10672130" cy="118461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BISON</a:t>
            </a:r>
            <a:r>
              <a:rPr lang="en-US" sz="2000" dirty="0">
                <a:solidFill>
                  <a:schemeClr val="tx1"/>
                </a:solidFill>
              </a:rPr>
              <a:t> - Simulate rods of interest from steady-state through accident</a:t>
            </a:r>
          </a:p>
          <a:p>
            <a:pPr marL="285750" indent="-28575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Perform fuel rod failure analysis</a:t>
            </a:r>
          </a:p>
          <a:p>
            <a:pPr marL="285750" indent="-28575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Evaluate failure consequences</a:t>
            </a:r>
          </a:p>
          <a:p>
            <a:pPr marL="285750" indent="-28575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Identify Model Gaps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53C472E-1CE8-84BC-430E-AF963C72EB0F}"/>
              </a:ext>
            </a:extLst>
          </p:cNvPr>
          <p:cNvCxnSpPr>
            <a:cxnSpLocks/>
          </p:cNvCxnSpPr>
          <p:nvPr/>
        </p:nvCxnSpPr>
        <p:spPr>
          <a:xfrm>
            <a:off x="2386693" y="2792852"/>
            <a:ext cx="0" cy="177708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75F6B1-C7EF-B078-EAC8-AC2FDA0EE14C}"/>
              </a:ext>
            </a:extLst>
          </p:cNvPr>
          <p:cNvCxnSpPr>
            <a:cxnSpLocks/>
          </p:cNvCxnSpPr>
          <p:nvPr/>
        </p:nvCxnSpPr>
        <p:spPr>
          <a:xfrm>
            <a:off x="6224976" y="4237128"/>
            <a:ext cx="0" cy="29817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C78E372-686C-8310-9C57-400BDEC37134}"/>
              </a:ext>
            </a:extLst>
          </p:cNvPr>
          <p:cNvCxnSpPr>
            <a:cxnSpLocks/>
          </p:cNvCxnSpPr>
          <p:nvPr/>
        </p:nvCxnSpPr>
        <p:spPr>
          <a:xfrm>
            <a:off x="9739655" y="4237128"/>
            <a:ext cx="0" cy="29817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1D7B494-968B-1967-79B1-A1D830B2C165}"/>
              </a:ext>
            </a:extLst>
          </p:cNvPr>
          <p:cNvCxnSpPr>
            <a:cxnSpLocks/>
          </p:cNvCxnSpPr>
          <p:nvPr/>
        </p:nvCxnSpPr>
        <p:spPr>
          <a:xfrm flipH="1">
            <a:off x="3936235" y="2260214"/>
            <a:ext cx="338287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A573BDC-64F8-927C-0604-3B1D0DC57EDF}"/>
              </a:ext>
            </a:extLst>
          </p:cNvPr>
          <p:cNvSpPr/>
          <p:nvPr/>
        </p:nvSpPr>
        <p:spPr>
          <a:xfrm>
            <a:off x="4274521" y="810876"/>
            <a:ext cx="3776077" cy="66657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</a:rPr>
              <a:t>Transient of Interest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60CEC3-9B97-A0AA-7387-E2AD0FA7D5E1}"/>
              </a:ext>
            </a:extLst>
          </p:cNvPr>
          <p:cNvCxnSpPr>
            <a:cxnSpLocks/>
          </p:cNvCxnSpPr>
          <p:nvPr/>
        </p:nvCxnSpPr>
        <p:spPr>
          <a:xfrm>
            <a:off x="6182921" y="1537888"/>
            <a:ext cx="0" cy="29817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1A1D178-58AF-8802-E1E9-07A5E97B4976}"/>
              </a:ext>
            </a:extLst>
          </p:cNvPr>
          <p:cNvCxnSpPr>
            <a:cxnSpLocks/>
          </p:cNvCxnSpPr>
          <p:nvPr/>
        </p:nvCxnSpPr>
        <p:spPr>
          <a:xfrm>
            <a:off x="6196818" y="5811230"/>
            <a:ext cx="0" cy="29817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271E94F-2DF7-941A-A98C-632198060C50}"/>
              </a:ext>
            </a:extLst>
          </p:cNvPr>
          <p:cNvSpPr/>
          <p:nvPr/>
        </p:nvSpPr>
        <p:spPr>
          <a:xfrm>
            <a:off x="4336937" y="6139174"/>
            <a:ext cx="3776077" cy="66657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</a:rPr>
              <a:t>Fuel Rod Failure Identification or Accident Consequence Analysis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9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9DF359-BB65-CBA5-FB75-07EE1B8D0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63" y="-7374"/>
            <a:ext cx="11684000" cy="685800"/>
          </a:xfrm>
        </p:spPr>
        <p:txBody>
          <a:bodyPr/>
          <a:lstStyle/>
          <a:p>
            <a:r>
              <a:rPr lang="en-US" sz="2800" dirty="0"/>
              <a:t>NEAMS developed the methodology and applied it to both PWR and BWR systems to support analyses for both FFRD and no-burst Scenarios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5CC29D-65E6-6A42-C183-F1FA47B9BAD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PWR High Burnup Core Map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C27121-76AD-0799-7C04-180D65BD1E8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88138" y="1444625"/>
            <a:ext cx="5503862" cy="8207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BWR Core Map with High Burnup Assemblies</a:t>
            </a:r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504066F3-9CE3-FD20-3760-4FB96EE47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84" y="2265942"/>
            <a:ext cx="5053691" cy="4555881"/>
          </a:xfrm>
          <a:prstGeom prst="rect">
            <a:avLst/>
          </a:prstGeom>
        </p:spPr>
      </p:pic>
      <p:pic>
        <p:nvPicPr>
          <p:cNvPr id="10" name="Picture 9" descr="Chart&#10;&#10;Description automatically generated with low confidence">
            <a:extLst>
              <a:ext uri="{FF2B5EF4-FFF2-40B4-BE49-F238E27FC236}">
                <a16:creationId xmlns:a16="http://schemas.microsoft.com/office/drawing/2014/main" id="{85346228-0B72-3349-B9DF-34536E442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493" y="2275466"/>
            <a:ext cx="5699202" cy="45558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CC3D6E-7040-0A60-9F79-630FABD97BC9}"/>
              </a:ext>
            </a:extLst>
          </p:cNvPr>
          <p:cNvSpPr txBox="1"/>
          <p:nvPr/>
        </p:nvSpPr>
        <p:spPr>
          <a:xfrm>
            <a:off x="3293639" y="6242048"/>
            <a:ext cx="281359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High burnup assemblies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ABDD4B-8018-B87F-F309-B03F257A72B5}"/>
              </a:ext>
            </a:extLst>
          </p:cNvPr>
          <p:cNvCxnSpPr/>
          <p:nvPr/>
        </p:nvCxnSpPr>
        <p:spPr>
          <a:xfrm flipH="1" flipV="1">
            <a:off x="2719953" y="4378271"/>
            <a:ext cx="1898542" cy="185204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58F38F-1617-9511-290F-155D14CF33B6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4700435" y="5749871"/>
            <a:ext cx="3521416" cy="492177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443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BA591-743A-3699-7924-C33EC5244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0FC889-39A1-315F-0473-3796BE926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-29497"/>
            <a:ext cx="11684000" cy="685800"/>
          </a:xfrm>
        </p:spPr>
        <p:txBody>
          <a:bodyPr/>
          <a:lstStyle/>
          <a:p>
            <a:r>
              <a:rPr lang="en-US" sz="2800" dirty="0"/>
              <a:t>The high-fidelity analysis showed that core designs had a direct impact on fuel operating conditions and potentially on FFRD susceptibility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81B5F2-1165-208A-F06B-F48F6ECD4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285" r="5503" b="2520"/>
          <a:stretch/>
        </p:blipFill>
        <p:spPr>
          <a:xfrm>
            <a:off x="268747" y="1211840"/>
            <a:ext cx="4468317" cy="5646159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45B3A735-4ABC-4E43-0193-6D3D52979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6195061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940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92955-5887-BD51-5193-E6DF4BCD2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22426"/>
            <a:ext cx="11684000" cy="685800"/>
          </a:xfrm>
        </p:spPr>
        <p:txBody>
          <a:bodyPr/>
          <a:lstStyle/>
          <a:p>
            <a:r>
              <a:rPr lang="en-US" sz="2800" dirty="0"/>
              <a:t>Identified trends between LHR and PCT indicated that FFRD LOCA tests may not accurately represent prototypical conditions</a:t>
            </a:r>
          </a:p>
        </p:txBody>
      </p:sp>
      <p:pic>
        <p:nvPicPr>
          <p:cNvPr id="7" name="Picture 6" descr="Chart, diagram, histogram&#10;&#10;Description automatically generated">
            <a:extLst>
              <a:ext uri="{FF2B5EF4-FFF2-40B4-BE49-F238E27FC236}">
                <a16:creationId xmlns:a16="http://schemas.microsoft.com/office/drawing/2014/main" id="{7E5C91C9-4BBD-4824-89C2-31753D2E2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510"/>
            <a:ext cx="5943600" cy="4457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9FC6A-EBCB-4E20-B13D-31E9115E2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44752"/>
            <a:ext cx="3166363" cy="2374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B51E1F-61DF-4F28-B066-A102F0A57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9"/>
          <a:stretch/>
        </p:blipFill>
        <p:spPr>
          <a:xfrm>
            <a:off x="9145721" y="1444752"/>
            <a:ext cx="3046279" cy="2363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B51E1F-61DF-4F28-B066-A102F0A57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770" y="3808372"/>
            <a:ext cx="4066170" cy="3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90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E502C-B50B-D7A1-8E61-49240B53F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93" y="0"/>
            <a:ext cx="11684000" cy="685800"/>
          </a:xfrm>
        </p:spPr>
        <p:txBody>
          <a:bodyPr/>
          <a:lstStyle/>
          <a:p>
            <a:r>
              <a:rPr lang="en-US" sz="2800" dirty="0"/>
              <a:t>Initial FFRD analyses suggested that the entire rod might be susceptible to dispersal; however, high-fidelity results indicated otherwise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96DDA2-028A-665B-2832-A693E9DF0D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85" y="1260381"/>
            <a:ext cx="8396429" cy="559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88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CE523-A7CD-2E17-F224-F1012DF4F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11684000" cy="685800"/>
          </a:xfrm>
        </p:spPr>
        <p:txBody>
          <a:bodyPr/>
          <a:lstStyle/>
          <a:p>
            <a:r>
              <a:rPr lang="en-US" dirty="0"/>
              <a:t>Fuel susceptible to FFRD can then be estimated and refined based on assumptions made throughout the analysis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9552799-6928-BD82-F2D6-8034F42AE26B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95637254"/>
              </p:ext>
            </p:extLst>
          </p:nvPr>
        </p:nvGraphicFramePr>
        <p:xfrm>
          <a:off x="260138" y="1955832"/>
          <a:ext cx="5835094" cy="3627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8461">
                  <a:extLst>
                    <a:ext uri="{9D8B030D-6E8A-4147-A177-3AD203B41FA5}">
                      <a16:colId xmlns:a16="http://schemas.microsoft.com/office/drawing/2014/main" val="3638903319"/>
                    </a:ext>
                  </a:extLst>
                </a:gridCol>
                <a:gridCol w="1458461">
                  <a:extLst>
                    <a:ext uri="{9D8B030D-6E8A-4147-A177-3AD203B41FA5}">
                      <a16:colId xmlns:a16="http://schemas.microsoft.com/office/drawing/2014/main" val="1553367342"/>
                    </a:ext>
                  </a:extLst>
                </a:gridCol>
                <a:gridCol w="1459086">
                  <a:extLst>
                    <a:ext uri="{9D8B030D-6E8A-4147-A177-3AD203B41FA5}">
                      <a16:colId xmlns:a16="http://schemas.microsoft.com/office/drawing/2014/main" val="2723499127"/>
                    </a:ext>
                  </a:extLst>
                </a:gridCol>
                <a:gridCol w="1459086">
                  <a:extLst>
                    <a:ext uri="{9D8B030D-6E8A-4147-A177-3AD203B41FA5}">
                      <a16:colId xmlns:a16="http://schemas.microsoft.com/office/drawing/2014/main" val="1593866378"/>
                    </a:ext>
                  </a:extLst>
                </a:gridCol>
              </a:tblGrid>
              <a:tr h="141357">
                <a:tc>
                  <a:txBody>
                    <a:bodyPr/>
                    <a:lstStyle/>
                    <a:p>
                      <a:pPr marL="0" marR="0"/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>
                          <a:effectLst/>
                        </a:rPr>
                        <a:t>NRC RIL 1 mm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>
                          <a:effectLst/>
                        </a:rPr>
                        <a:t>NRC RIL 2 mm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>
                          <a:effectLst/>
                        </a:rPr>
                        <a:t>Turnbull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extLst>
                  <a:ext uri="{0D108BD9-81ED-4DB2-BD59-A6C34878D82A}">
                    <a16:rowId xmlns:a16="http://schemas.microsoft.com/office/drawing/2014/main" val="1559596119"/>
                  </a:ext>
                </a:extLst>
              </a:tr>
              <a:tr h="424071">
                <a:tc>
                  <a:txBody>
                    <a:bodyPr/>
                    <a:lstStyle/>
                    <a:p>
                      <a:pPr marL="0" marR="0"/>
                      <a:r>
                        <a:rPr lang="en-US" sz="1400">
                          <a:effectLst/>
                        </a:rPr>
                        <a:t>Average fuel fuel susceptible to FFRD per failed rod (kg)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>
                          <a:effectLst/>
                        </a:rPr>
                        <a:t>0.048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>
                          <a:effectLst/>
                        </a:rPr>
                        <a:t>0.060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>
                          <a:effectLst/>
                        </a:rPr>
                        <a:t>0.018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extLst>
                  <a:ext uri="{0D108BD9-81ED-4DB2-BD59-A6C34878D82A}">
                    <a16:rowId xmlns:a16="http://schemas.microsoft.com/office/drawing/2014/main" val="3418231492"/>
                  </a:ext>
                </a:extLst>
              </a:tr>
              <a:tr h="424071">
                <a:tc>
                  <a:txBody>
                    <a:bodyPr/>
                    <a:lstStyle/>
                    <a:p>
                      <a:pPr marL="0" marR="0"/>
                      <a:r>
                        <a:rPr lang="en-US" sz="1400">
                          <a:effectLst/>
                        </a:rPr>
                        <a:t>Total fuel fuel susceptible to FFRD simulated rods (kg)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>
                          <a:effectLst/>
                        </a:rPr>
                        <a:t>7.35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>
                          <a:effectLst/>
                        </a:rPr>
                        <a:t>9.18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>
                          <a:effectLst/>
                        </a:rPr>
                        <a:t>2.72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extLst>
                  <a:ext uri="{0D108BD9-81ED-4DB2-BD59-A6C34878D82A}">
                    <a16:rowId xmlns:a16="http://schemas.microsoft.com/office/drawing/2014/main" val="3139089070"/>
                  </a:ext>
                </a:extLst>
              </a:tr>
              <a:tr h="282714">
                <a:tc>
                  <a:txBody>
                    <a:bodyPr/>
                    <a:lstStyle/>
                    <a:p>
                      <a:pPr marL="0" marR="0"/>
                      <a:r>
                        <a:rPr lang="en-US" sz="1400">
                          <a:effectLst/>
                        </a:rPr>
                        <a:t>Total fuel fuel susceptible to FFRD in full core (kg)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>
                          <a:effectLst/>
                        </a:rPr>
                        <a:t>330.9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>
                          <a:effectLst/>
                        </a:rPr>
                        <a:t>413.7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>
                          <a:effectLst/>
                        </a:rPr>
                        <a:t>122.4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extLst>
                  <a:ext uri="{0D108BD9-81ED-4DB2-BD59-A6C34878D82A}">
                    <a16:rowId xmlns:a16="http://schemas.microsoft.com/office/drawing/2014/main" val="1299648354"/>
                  </a:ext>
                </a:extLst>
              </a:tr>
              <a:tr h="141357">
                <a:tc>
                  <a:txBody>
                    <a:bodyPr/>
                    <a:lstStyle/>
                    <a:p>
                      <a:pPr marL="0" marR="0"/>
                      <a:r>
                        <a:rPr lang="en-US" sz="1400">
                          <a:effectLst/>
                        </a:rPr>
                        <a:t>Margin of Error (kg)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dirty="0">
                          <a:effectLst/>
                        </a:rPr>
                        <a:t>±53.7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>
                          <a:effectLst/>
                        </a:rPr>
                        <a:t>±67.1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400" dirty="0">
                          <a:effectLst/>
                        </a:rPr>
                        <a:t>±19.9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1" marR="63611" marT="0" marB="0" anchor="ctr"/>
                </a:tc>
                <a:extLst>
                  <a:ext uri="{0D108BD9-81ED-4DB2-BD59-A6C34878D82A}">
                    <a16:rowId xmlns:a16="http://schemas.microsoft.com/office/drawing/2014/main" val="1062000399"/>
                  </a:ext>
                </a:extLst>
              </a:tr>
            </a:tbl>
          </a:graphicData>
        </a:graphic>
      </p:graphicFrame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931E3274-2A6E-FA2E-178E-FA235E678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493" y="2425829"/>
            <a:ext cx="5584824" cy="37157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ABEF6D-7415-68A4-7B2A-DE7943B68CC5}"/>
              </a:ext>
            </a:extLst>
          </p:cNvPr>
          <p:cNvSpPr/>
          <p:nvPr/>
        </p:nvSpPr>
        <p:spPr>
          <a:xfrm>
            <a:off x="10848434" y="2487622"/>
            <a:ext cx="328827" cy="3095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46879E-53E5-4865-6B32-F90AD7E4081F}"/>
              </a:ext>
            </a:extLst>
          </p:cNvPr>
          <p:cNvSpPr txBox="1"/>
          <p:nvPr/>
        </p:nvSpPr>
        <p:spPr>
          <a:xfrm>
            <a:off x="7048263" y="1587325"/>
            <a:ext cx="378821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Assumption: Assembly structural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features pin FFRD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12FC02-7369-0FF5-0ACB-F52540EDED07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8942372" y="2178256"/>
            <a:ext cx="1902064" cy="82620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ED55A62-B0B8-04A7-38FC-D5AEFA2890E3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8942372" y="2178256"/>
            <a:ext cx="2230891" cy="145094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5744045-5C4D-21AC-4D86-EC7A99D1136A}"/>
              </a:ext>
            </a:extLst>
          </p:cNvPr>
          <p:cNvSpPr txBox="1"/>
          <p:nvPr/>
        </p:nvSpPr>
        <p:spPr>
          <a:xfrm>
            <a:off x="596694" y="5796866"/>
            <a:ext cx="541686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FFRD Susceptibility: </a:t>
            </a:r>
            <a:r>
              <a:rPr lang="en-US" dirty="0"/>
              <a:t>100-500 kg of dispersed fuel</a:t>
            </a:r>
          </a:p>
        </p:txBody>
      </p:sp>
    </p:spTree>
    <p:extLst>
      <p:ext uri="{BB962C8B-B14F-4D97-AF65-F5344CB8AC3E}">
        <p14:creationId xmlns:p14="http://schemas.microsoft.com/office/powerpoint/2010/main" val="585581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B3010-16B8-7E13-89C5-D220FC8DF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-11568"/>
            <a:ext cx="11684000" cy="685800"/>
          </a:xfrm>
        </p:spPr>
        <p:txBody>
          <a:bodyPr>
            <a:noAutofit/>
          </a:bodyPr>
          <a:lstStyle/>
          <a:p>
            <a:r>
              <a:rPr lang="en-US" sz="2800" dirty="0"/>
              <a:t>High-fidelity tools were used to evaluate modeling assumptions, refine safety margins, and design a LOCA test incorporating a grid spacer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E091B-F82B-15D0-CCE1-D70293572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741"/>
          <a:stretch/>
        </p:blipFill>
        <p:spPr>
          <a:xfrm>
            <a:off x="5257800" y="1121521"/>
            <a:ext cx="2431761" cy="326409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F567570-FE70-087C-4833-0098D0538940}"/>
              </a:ext>
            </a:extLst>
          </p:cNvPr>
          <p:cNvSpPr/>
          <p:nvPr/>
        </p:nvSpPr>
        <p:spPr>
          <a:xfrm>
            <a:off x="5663487" y="3216445"/>
            <a:ext cx="231270" cy="22574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CA29E2-73FE-A2B3-913E-2DE4B81CD3DC}"/>
              </a:ext>
            </a:extLst>
          </p:cNvPr>
          <p:cNvSpPr/>
          <p:nvPr/>
        </p:nvSpPr>
        <p:spPr>
          <a:xfrm>
            <a:off x="5715000" y="2192783"/>
            <a:ext cx="231270" cy="225746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7A19A368-9CEC-5A66-EAAB-1828C5153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7484" r="3835" b="2003"/>
          <a:stretch/>
        </p:blipFill>
        <p:spPr bwMode="auto">
          <a:xfrm>
            <a:off x="7642083" y="1227928"/>
            <a:ext cx="4549917" cy="3184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CDE1B34-2BE7-0C93-8267-42FEF3903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336261"/>
              </p:ext>
            </p:extLst>
          </p:nvPr>
        </p:nvGraphicFramePr>
        <p:xfrm>
          <a:off x="5642006" y="4385613"/>
          <a:ext cx="6540162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8960">
                  <a:extLst>
                    <a:ext uri="{9D8B030D-6E8A-4147-A177-3AD203B41FA5}">
                      <a16:colId xmlns:a16="http://schemas.microsoft.com/office/drawing/2014/main" val="2783143580"/>
                    </a:ext>
                  </a:extLst>
                </a:gridCol>
                <a:gridCol w="1905802">
                  <a:extLst>
                    <a:ext uri="{9D8B030D-6E8A-4147-A177-3AD203B41FA5}">
                      <a16:colId xmlns:a16="http://schemas.microsoft.com/office/drawing/2014/main" val="638563491"/>
                    </a:ext>
                  </a:extLst>
                </a:gridCol>
                <a:gridCol w="1525400">
                  <a:extLst>
                    <a:ext uri="{9D8B030D-6E8A-4147-A177-3AD203B41FA5}">
                      <a16:colId xmlns:a16="http://schemas.microsoft.com/office/drawing/2014/main" val="36956779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Parameter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Value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Units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819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Rodlet Length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~30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cm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7102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Environment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He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—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18047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Internal pressure at 300°C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8.27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MPa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4232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Temperature ramp from 300°C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°C/s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0370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Terminal temperature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1,000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°C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4824015"/>
                  </a:ext>
                </a:extLst>
              </a:tr>
              <a:tr h="36195">
                <a:tc>
                  <a:txBody>
                    <a:bodyPr/>
                    <a:lstStyle/>
                    <a:p>
                      <a:pPr marL="0" marR="0" indent="0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Hold time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7508384"/>
                  </a:ext>
                </a:extLst>
              </a:tr>
              <a:tr h="36195">
                <a:tc>
                  <a:txBody>
                    <a:bodyPr/>
                    <a:lstStyle/>
                    <a:p>
                      <a:pPr marL="0" marR="0" indent="0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Rupture Temperature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861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°C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9040411"/>
                  </a:ext>
                </a:extLst>
              </a:tr>
              <a:tr h="36195">
                <a:tc>
                  <a:txBody>
                    <a:bodyPr/>
                    <a:lstStyle/>
                    <a:p>
                      <a:pPr marL="0" marR="0" indent="0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Rupture Width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0.64 / 0.64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mm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9773294"/>
                  </a:ext>
                </a:extLst>
              </a:tr>
              <a:tr h="36195">
                <a:tc>
                  <a:txBody>
                    <a:bodyPr/>
                    <a:lstStyle/>
                    <a:p>
                      <a:pPr marL="0" marR="0" indent="0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Rupture Length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kern="1200">
                          <a:effectLst/>
                        </a:rPr>
                        <a:t>4.7 / 5.6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mm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7350457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F5A79A1-93BF-21D9-F40E-B1D705125D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087"/>
          <a:stretch/>
        </p:blipFill>
        <p:spPr>
          <a:xfrm>
            <a:off x="30069" y="1730654"/>
            <a:ext cx="5182740" cy="29936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41EB0E-8611-2EFF-8305-C1B15A9AB30A}"/>
              </a:ext>
            </a:extLst>
          </p:cNvPr>
          <p:cNvSpPr txBox="1"/>
          <p:nvPr/>
        </p:nvSpPr>
        <p:spPr>
          <a:xfrm>
            <a:off x="629837" y="1170064"/>
            <a:ext cx="4506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NEAMS Analysis – Impact of spacer grids </a:t>
            </a:r>
            <a:br>
              <a:rPr lang="en-US" dirty="0"/>
            </a:br>
            <a:r>
              <a:rPr lang="en-US" dirty="0"/>
              <a:t>and mixing veins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DCDB02-9A31-8698-5999-81F4B3BA2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0" y="5140378"/>
            <a:ext cx="5182740" cy="17176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407533-2B67-0B46-B081-A92C46B133D6}"/>
              </a:ext>
            </a:extLst>
          </p:cNvPr>
          <p:cNvSpPr txBox="1"/>
          <p:nvPr/>
        </p:nvSpPr>
        <p:spPr>
          <a:xfrm>
            <a:off x="1195482" y="4747660"/>
            <a:ext cx="294189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Text pulled from DG - 1434</a:t>
            </a:r>
          </a:p>
        </p:txBody>
      </p:sp>
    </p:spTree>
    <p:extLst>
      <p:ext uri="{BB962C8B-B14F-4D97-AF65-F5344CB8AC3E}">
        <p14:creationId xmlns:p14="http://schemas.microsoft.com/office/powerpoint/2010/main" val="227710097"/>
      </p:ext>
    </p:extLst>
  </p:cSld>
  <p:clrMapOvr>
    <a:masterClrMapping/>
  </p:clrMapOvr>
</p:sld>
</file>

<file path=ppt/theme/theme1.xml><?xml version="1.0" encoding="utf-8"?>
<a:theme xmlns:a="http://schemas.openxmlformats.org/drawingml/2006/main" name="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37E96EC989942900B54ACB2A29844" ma:contentTypeVersion="4" ma:contentTypeDescription="Create a new document." ma:contentTypeScope="" ma:versionID="cb8f55f89174a9f1761ff8fca4f75e74">
  <xsd:schema xmlns:xsd="http://www.w3.org/2001/XMLSchema" xmlns:xs="http://www.w3.org/2001/XMLSchema" xmlns:p="http://schemas.microsoft.com/office/2006/metadata/properties" xmlns:ns2="617f3ddb-f9e0-43cb-bd74-cf55aa24f2e1" targetNamespace="http://schemas.microsoft.com/office/2006/metadata/properties" ma:root="true" ma:fieldsID="4c47a9a4a89c2571f4b901b84c60da16" ns2:_="">
    <xsd:import namespace="617f3ddb-f9e0-43cb-bd74-cf55aa24f2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f3ddb-f9e0-43cb-bd74-cf55aa24f2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23EC126B-AB7E-4001-ADE1-673250660FF3}"/>
</file>

<file path=customXml/itemProps2.xml><?xml version="1.0" encoding="utf-8"?>
<ds:datastoreItem xmlns:ds="http://schemas.openxmlformats.org/officeDocument/2006/customXml" ds:itemID="{234DC236-E05B-4765-B448-1E669F9B26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44BF56-C799-47DE-B097-42D0AC3F8454}">
  <ds:schemaRefs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eda238f6-4fe3-404e-a276-e07b17d386f3"/>
    <ds:schemaRef ds:uri="http://schemas.openxmlformats.org/package/2006/metadata/core-properties"/>
    <ds:schemaRef ds:uri="http://purl.org/dc/elements/1.1/"/>
    <ds:schemaRef ds:uri="8f44af2e-8a38-44cf-b457-90b087550117"/>
    <ds:schemaRef ds:uri="http://schemas.microsoft.com/office/infopath/2007/PartnerControls"/>
    <ds:schemaRef ds:uri="0a20205c-0631-4ff0-81c6-46eee12fe7e9"/>
    <ds:schemaRef ds:uri="55bb7a7b-ea7a-4bb0-b24a-d4297f0c0a9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53798</TotalTime>
  <Words>595</Words>
  <Application>Microsoft Macintosh PowerPoint</Application>
  <PresentationFormat>Widescreen</PresentationFormat>
  <Paragraphs>95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STIX Two Text</vt:lpstr>
      <vt:lpstr>Times New Roman</vt:lpstr>
      <vt:lpstr>DOE Theme Colors</vt:lpstr>
      <vt:lpstr>NEAMS Industry Impact and Contribution to Fuel Fragmentation Relocation and Dispersal</vt:lpstr>
      <vt:lpstr>Since 2018, the NEAMS program has actively collaborated with the NRC and U.S. industry on high-burnup FFRD initiatives</vt:lpstr>
      <vt:lpstr>The NRC utilized a methodology developed by the NEAMS program to support all dispersal consequence analyses.</vt:lpstr>
      <vt:lpstr>NEAMS developed the methodology and applied it to both PWR and BWR systems to support analyses for both FFRD and no-burst Scenarios</vt:lpstr>
      <vt:lpstr>The high-fidelity analysis showed that core designs had a direct impact on fuel operating conditions and potentially on FFRD susceptibility</vt:lpstr>
      <vt:lpstr>Identified trends between LHR and PCT indicated that FFRD LOCA tests may not accurately represent prototypical conditions</vt:lpstr>
      <vt:lpstr>Initial FFRD analyses suggested that the entire rod might be susceptible to dispersal; however, high-fidelity results indicated otherwise</vt:lpstr>
      <vt:lpstr>Fuel susceptible to FFRD can then be estimated and refined based on assumptions made throughout the analysis</vt:lpstr>
      <vt:lpstr>High-fidelity tools were used to evaluate modeling assumptions, refine safety margins, and design a LOCA test incorporating a grid spacer</vt:lpstr>
      <vt:lpstr>NEAMS’ mission is to advanced critical capabilities defined by the industry and quantify margins through the application of mechanistic models and high-fidelity tools</vt:lpstr>
      <vt:lpstr>NEAMS tools and models have been instrumental in addressing and accelerating burnup extension, and through the EPRI CRAFT community, identified future activities for program to continue to making meaningful contributions.</vt:lpstr>
      <vt:lpstr>PowerPoint Presentation</vt:lpstr>
    </vt:vector>
  </TitlesOfParts>
  <Company>Booz Allen Hamilton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Tai, Jenny [USA]</dc:creator>
  <cp:lastModifiedBy>Capps, Nathan</cp:lastModifiedBy>
  <cp:revision>1790</cp:revision>
  <cp:lastPrinted>2018-02-05T23:05:47Z</cp:lastPrinted>
  <dcterms:created xsi:type="dcterms:W3CDTF">2013-06-03T19:45:25Z</dcterms:created>
  <dcterms:modified xsi:type="dcterms:W3CDTF">2025-05-07T12:56:40Z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0x01010086A37E96EC989942900B54ACB2A29844</vt:lpwstr>
  </property>
  <property fmtid="{D5CDD505-2E9C-101B-9397-08002B2CF9AE}" pid="3" name="MediaServiceImageTags">
    <vt:lpwstr/>
  </property>
</Properties>
</file>