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3"/>
  </p:notesMasterIdLst>
  <p:handoutMasterIdLst>
    <p:handoutMasterId r:id="rId14"/>
  </p:handoutMasterIdLst>
  <p:sldIdLst>
    <p:sldId id="636" r:id="rId5"/>
    <p:sldId id="2147469142" r:id="rId6"/>
    <p:sldId id="2147469123" r:id="rId7"/>
    <p:sldId id="2147469135" r:id="rId8"/>
    <p:sldId id="2147469132" r:id="rId9"/>
    <p:sldId id="2147469141" r:id="rId10"/>
    <p:sldId id="2147469138" r:id="rId11"/>
    <p:sldId id="643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8B9165-B819-A4B6-9630-9F9908DB89DD}" name="Pandya, Tara" initials="" userId="S::tut@ornl.gov::099d95ba-faf1-4473-8ce7-7c14e8d7fc1a" providerId="AD"/>
  <p188:author id="{3D359195-F8C9-1CD9-ED81-2199750B7828}" name="Shemon, Emily R." initials="ES" userId="S::eshemon@anl.gov::db15cc15-f0d0-4f94-851f-87b26368643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4DAE8-30E9-6745-842A-011D494D736A}" v="4" dt="2025-05-16T16:22:29.937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79388" autoAdjust="0"/>
  </p:normalViewPr>
  <p:slideViewPr>
    <p:cSldViewPr snapToObjects="1">
      <p:cViewPr varScale="1">
        <p:scale>
          <a:sx n="96" d="100"/>
          <a:sy n="96" d="100"/>
        </p:scale>
        <p:origin x="2264" y="160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son, Eva" userId="02df8cf9-f9c5-446e-8a2b-48d5dc1e3ea4" providerId="ADAL" clId="{E814DAE8-30E9-6745-842A-011D494D736A}"/>
    <pc:docChg chg="undo custSel addSld delSld modSld">
      <pc:chgData name="Davidson, Eva" userId="02df8cf9-f9c5-446e-8a2b-48d5dc1e3ea4" providerId="ADAL" clId="{E814DAE8-30E9-6745-842A-011D494D736A}" dt="2025-05-16T16:22:29.936" v="43"/>
      <pc:docMkLst>
        <pc:docMk/>
      </pc:docMkLst>
      <pc:sldChg chg="add del">
        <pc:chgData name="Davidson, Eva" userId="02df8cf9-f9c5-446e-8a2b-48d5dc1e3ea4" providerId="ADAL" clId="{E814DAE8-30E9-6745-842A-011D494D736A}" dt="2025-05-16T16:22:29.936" v="43"/>
        <pc:sldMkLst>
          <pc:docMk/>
          <pc:sldMk cId="2129461849" sldId="636"/>
        </pc:sldMkLst>
      </pc:sldChg>
      <pc:sldChg chg="modSp mod">
        <pc:chgData name="Davidson, Eva" userId="02df8cf9-f9c5-446e-8a2b-48d5dc1e3ea4" providerId="ADAL" clId="{E814DAE8-30E9-6745-842A-011D494D736A}" dt="2025-05-16T15:58:11.668" v="41" actId="255"/>
        <pc:sldMkLst>
          <pc:docMk/>
          <pc:sldMk cId="390805910" sldId="2147469123"/>
        </pc:sldMkLst>
        <pc:graphicFrameChg chg="mod modGraphic">
          <ac:chgData name="Davidson, Eva" userId="02df8cf9-f9c5-446e-8a2b-48d5dc1e3ea4" providerId="ADAL" clId="{E814DAE8-30E9-6745-842A-011D494D736A}" dt="2025-05-16T15:58:11.668" v="41" actId="255"/>
          <ac:graphicFrameMkLst>
            <pc:docMk/>
            <pc:sldMk cId="390805910" sldId="2147469123"/>
            <ac:graphicFrameMk id="3" creationId="{A332E6BA-FA43-ED2D-1EBD-BA6143BAB4D4}"/>
          </ac:graphicFrameMkLst>
        </pc:graphicFrameChg>
      </pc:sldChg>
      <pc:sldChg chg="modSp mod modCm">
        <pc:chgData name="Davidson, Eva" userId="02df8cf9-f9c5-446e-8a2b-48d5dc1e3ea4" providerId="ADAL" clId="{E814DAE8-30E9-6745-842A-011D494D736A}" dt="2025-05-16T15:54:27.055" v="4" actId="20577"/>
        <pc:sldMkLst>
          <pc:docMk/>
          <pc:sldMk cId="3040750745" sldId="2147469132"/>
        </pc:sldMkLst>
        <pc:spChg chg="mod">
          <ac:chgData name="Davidson, Eva" userId="02df8cf9-f9c5-446e-8a2b-48d5dc1e3ea4" providerId="ADAL" clId="{E814DAE8-30E9-6745-842A-011D494D736A}" dt="2025-05-16T15:54:27.055" v="4" actId="20577"/>
          <ac:spMkLst>
            <pc:docMk/>
            <pc:sldMk cId="3040750745" sldId="2147469132"/>
            <ac:spMk id="2" creationId="{F6A6037D-BAF6-9B05-63E0-78F4B8E7FB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vidson, Eva" userId="02df8cf9-f9c5-446e-8a2b-48d5dc1e3ea4" providerId="ADAL" clId="{E814DAE8-30E9-6745-842A-011D494D736A}" dt="2025-05-16T15:54:27.055" v="4" actId="20577"/>
              <pc2:cmMkLst xmlns:pc2="http://schemas.microsoft.com/office/powerpoint/2019/9/main/command">
                <pc:docMk/>
                <pc:sldMk cId="3040750745" sldId="2147469132"/>
                <pc2:cmMk id="{A9CE6923-F12D-0A44-AFFB-07AE36ADDBA1}"/>
              </pc2:cmMkLst>
            </pc226:cmChg>
          </p:ext>
        </pc:extLst>
      </pc:sldChg>
      <pc:sldChg chg="modNotesTx">
        <pc:chgData name="Davidson, Eva" userId="02df8cf9-f9c5-446e-8a2b-48d5dc1e3ea4" providerId="ADAL" clId="{E814DAE8-30E9-6745-842A-011D494D736A}" dt="2025-05-16T15:54:51.790" v="8" actId="20577"/>
        <pc:sldMkLst>
          <pc:docMk/>
          <pc:sldMk cId="176697991" sldId="2147469135"/>
        </pc:sldMkLst>
      </pc:sldChg>
      <pc:sldChg chg="modSp mod">
        <pc:chgData name="Davidson, Eva" userId="02df8cf9-f9c5-446e-8a2b-48d5dc1e3ea4" providerId="ADAL" clId="{E814DAE8-30E9-6745-842A-011D494D736A}" dt="2025-05-16T15:44:36.350" v="1" actId="20577"/>
        <pc:sldMkLst>
          <pc:docMk/>
          <pc:sldMk cId="1922924821" sldId="2147469142"/>
        </pc:sldMkLst>
        <pc:spChg chg="mod">
          <ac:chgData name="Davidson, Eva" userId="02df8cf9-f9c5-446e-8a2b-48d5dc1e3ea4" providerId="ADAL" clId="{E814DAE8-30E9-6745-842A-011D494D736A}" dt="2025-05-16T15:44:36.350" v="1" actId="20577"/>
          <ac:spMkLst>
            <pc:docMk/>
            <pc:sldMk cId="1922924821" sldId="2147469142"/>
            <ac:spMk id="3" creationId="{140F6B96-DA97-0E78-EAC2-CBC8C36AEF25}"/>
          </ac:spMkLst>
        </pc:spChg>
      </pc:sldChg>
      <pc:sldMasterChg chg="delSldLayout">
        <pc:chgData name="Davidson, Eva" userId="02df8cf9-f9c5-446e-8a2b-48d5dc1e3ea4" providerId="ADAL" clId="{E814DAE8-30E9-6745-842A-011D494D736A}" dt="2025-05-16T16:22:25.889" v="42" actId="2696"/>
        <pc:sldMasterMkLst>
          <pc:docMk/>
          <pc:sldMasterMk cId="0" sldId="2147483716"/>
        </pc:sldMasterMkLst>
        <pc:sldLayoutChg chg="del">
          <pc:chgData name="Davidson, Eva" userId="02df8cf9-f9c5-446e-8a2b-48d5dc1e3ea4" providerId="ADAL" clId="{E814DAE8-30E9-6745-842A-011D494D736A}" dt="2025-05-16T16:22:25.889" v="42" actId="2696"/>
          <pc:sldLayoutMkLst>
            <pc:docMk/>
            <pc:sldMasterMk cId="0" sldId="2147483716"/>
            <pc:sldLayoutMk cId="1253481482" sldId="21474837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Currently Shift generates a zero value for scattering cross sections for trace isotopes whereas </a:t>
            </a:r>
            <a:r>
              <a:rPr lang="en-US" dirty="0" err="1"/>
              <a:t>OpenMC</a:t>
            </a:r>
            <a:r>
              <a:rPr lang="en-US" dirty="0"/>
              <a:t> generates a non-zero value for scattering cross sections for trace isotopes. </a:t>
            </a:r>
          </a:p>
          <a:p>
            <a:pPr marL="1428750" marR="0" lvl="2" indent="-28575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issue is being addressed in Shift and is in the process of being rectified. T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hese non-zero values are ONLY on the scattering matrix diagonal, so all of the group-to-group is lumped into the within-group value.  Another approach will be taken in Shift to not lump the group to group scattering with the within-group terms</a:t>
            </a:r>
          </a:p>
          <a:p>
            <a:pPr marL="1428750" lvl="2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A2CD3-FB95-D94F-9F04-F9F995EAB8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0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423 isotopes from ENDF/B-VII.1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A2CD3-FB95-D94F-9F04-F9F995EAB8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386018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141459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cio.tanoretamales@inl.gov" TargetMode="External"/><Relationship Id="rId2" Type="http://schemas.openxmlformats.org/officeDocument/2006/relationships/hyperlink" Target="mailto:tfei@anl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vidsonee@ornl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cio.tanoretamales@inl.gov" TargetMode="External"/><Relationship Id="rId2" Type="http://schemas.openxmlformats.org/officeDocument/2006/relationships/hyperlink" Target="mailto:tfei@anl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davidsonee@ornl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MSR Depletion and </a:t>
            </a:r>
            <a:br>
              <a:rPr lang="en-US" sz="4800" dirty="0"/>
            </a:br>
            <a:r>
              <a:rPr lang="en-US" sz="4800" dirty="0"/>
              <a:t>Future MSR Work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Eva Davidson, Oak Ridge National Laboratory</a:t>
            </a:r>
          </a:p>
          <a:p>
            <a:r>
              <a:rPr lang="en-US" dirty="0"/>
              <a:t>NEAMS MSR Applications Team</a:t>
            </a:r>
          </a:p>
          <a:p>
            <a:endParaRPr lang="en-US" dirty="0"/>
          </a:p>
          <a:p>
            <a:r>
              <a:rPr lang="en-US" b="0" dirty="0"/>
              <a:t>May 28, 2025</a:t>
            </a:r>
          </a:p>
          <a:p>
            <a:r>
              <a:rPr lang="en-US" b="0" dirty="0"/>
              <a:t>NEAMS Annual Review: </a:t>
            </a:r>
            <a:r>
              <a:rPr lang="en-US" dirty="0"/>
              <a:t>Molten Salt Reactors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F76A-A7D5-5025-8067-DC877744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6B96-DA97-0E78-EAC2-CBC8C36AEF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295400"/>
            <a:ext cx="11379200" cy="4876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Cross sections need to be generated to perform Griffin depletion calculations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For this work, the MSRE model was used to perform depletion simulations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Griffin calculations at steady state were compared against Monte Carlo simulations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 this presentation: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Overview of Griffin results generated with different cross section sets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Description of how different cross section sets were applied in Griffin depletion calculations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Comparison of Griffin depletion calculations for the MSRE model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Overview of current MSR Multiphysics work being performed by ANL, INL and ORNL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Overview of future work to be performed by ANL, INL and ORNL MSR Multiphysics teams next fiscal year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92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F6592C-5777-B33D-7196-12DF52A1D47C}"/>
              </a:ext>
            </a:extLst>
          </p:cNvPr>
          <p:cNvSpPr txBox="1"/>
          <p:nvPr/>
        </p:nvSpPr>
        <p:spPr>
          <a:xfrm>
            <a:off x="6243592" y="2065591"/>
            <a:ext cx="5563532" cy="38914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</a:pPr>
            <a:r>
              <a:rPr lang="en-US" dirty="0">
                <a:latin typeface="+mn-lt"/>
                <a:ea typeface="Roboto" panose="02000000000000000000" pitchFamily="2" charset="0"/>
              </a:rPr>
              <a:t>Depletion in Griffin can be performed with either macroscopic or microscopic cross sections.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</a:pPr>
            <a:r>
              <a:rPr lang="en-US" dirty="0">
                <a:latin typeface="+mn-lt"/>
                <a:ea typeface="Roboto" panose="02000000000000000000" pitchFamily="2" charset="0"/>
              </a:rPr>
              <a:t>Macroscopic cross sections do not enable the user to look at specific isotopic inventories during depletion whereas microscopic cross sections allow users to track individual isotopes generated during depletion calculations.</a:t>
            </a:r>
            <a:endParaRPr lang="en-US" kern="1200" dirty="0">
              <a:latin typeface="+mn-lt"/>
              <a:ea typeface="Roboto" panose="02000000000000000000" pitchFamily="2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</a:pPr>
            <a:r>
              <a:rPr lang="en-US" kern="1200" dirty="0">
                <a:latin typeface="+mn-lt"/>
                <a:ea typeface="Roboto" panose="02000000000000000000" pitchFamily="2" charset="0"/>
                <a:cs typeface="+mn-cs"/>
              </a:rPr>
              <a:t>Steady state calculations performed at beginning of cycle (BOC) with cross sections generated with Shift and no depletion.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42EEE-245C-8005-9E86-074425EB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84000" cy="685800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r>
              <a:rPr lang="en-US" b="1" kern="1200" dirty="0">
                <a:ea typeface="Roboto" panose="02000000000000000000" pitchFamily="2" charset="0"/>
                <a:cs typeface="+mj-cs"/>
              </a:rPr>
              <a:t>Simulations are only as accurate as the cross sections that are generated to represent the fuel salt at each state point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32E6BA-FA43-ED2D-1EBD-BA6143BAB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51247"/>
              </p:ext>
            </p:extLst>
          </p:nvPr>
        </p:nvGraphicFramePr>
        <p:xfrm>
          <a:off x="314692" y="2065591"/>
          <a:ext cx="5563533" cy="385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908">
                  <a:extLst>
                    <a:ext uri="{9D8B030D-6E8A-4147-A177-3AD203B41FA5}">
                      <a16:colId xmlns:a16="http://schemas.microsoft.com/office/drawing/2014/main" val="154110012"/>
                    </a:ext>
                  </a:extLst>
                </a:gridCol>
                <a:gridCol w="1710087">
                  <a:extLst>
                    <a:ext uri="{9D8B030D-6E8A-4147-A177-3AD203B41FA5}">
                      <a16:colId xmlns:a16="http://schemas.microsoft.com/office/drawing/2014/main" val="2342205859"/>
                    </a:ext>
                  </a:extLst>
                </a:gridCol>
                <a:gridCol w="1195633">
                  <a:extLst>
                    <a:ext uri="{9D8B030D-6E8A-4147-A177-3AD203B41FA5}">
                      <a16:colId xmlns:a16="http://schemas.microsoft.com/office/drawing/2014/main" val="3433793755"/>
                    </a:ext>
                  </a:extLst>
                </a:gridCol>
                <a:gridCol w="1219905">
                  <a:extLst>
                    <a:ext uri="{9D8B030D-6E8A-4147-A177-3AD203B41FA5}">
                      <a16:colId xmlns:a16="http://schemas.microsoft.com/office/drawing/2014/main" val="1160836221"/>
                    </a:ext>
                  </a:extLst>
                </a:gridCol>
              </a:tblGrid>
              <a:tr h="6085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Transport Solver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Cross Section/ Energy Structure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K-eff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Difference (pcm)</a:t>
                      </a:r>
                    </a:p>
                  </a:txBody>
                  <a:tcPr marL="82241" marR="82241" marT="41120" marB="41120"/>
                </a:tc>
                <a:extLst>
                  <a:ext uri="{0D108BD9-81ED-4DB2-BD59-A6C34878D82A}">
                    <a16:rowId xmlns:a16="http://schemas.microsoft.com/office/drawing/2014/main" val="2888096039"/>
                  </a:ext>
                </a:extLst>
              </a:tr>
              <a:tr h="608582">
                <a:tc>
                  <a:txBody>
                    <a:bodyPr/>
                    <a:lstStyle/>
                    <a:p>
                      <a:r>
                        <a:rPr lang="en-US" sz="1600" dirty="0"/>
                        <a:t>Shift Monte Carlo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CE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1.01086 ± 0.00008</a:t>
                      </a:r>
                    </a:p>
                  </a:txBody>
                  <a:tcPr marL="82241" marR="82241" marT="41120" marB="411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Ref.</a:t>
                      </a:r>
                    </a:p>
                  </a:txBody>
                  <a:tcPr marL="82241" marR="82241" marT="41120" marB="41120" anchor="ctr"/>
                </a:tc>
                <a:extLst>
                  <a:ext uri="{0D108BD9-81ED-4DB2-BD59-A6C34878D82A}">
                    <a16:rowId xmlns:a16="http://schemas.microsoft.com/office/drawing/2014/main" val="206994113"/>
                  </a:ext>
                </a:extLst>
              </a:tr>
              <a:tr h="608582">
                <a:tc>
                  <a:txBody>
                    <a:bodyPr/>
                    <a:lstStyle/>
                    <a:p>
                      <a:r>
                        <a:rPr lang="en-US" sz="1600" dirty="0"/>
                        <a:t>Griffin </a:t>
                      </a:r>
                    </a:p>
                    <a:p>
                      <a:r>
                        <a:rPr lang="en-US" sz="1200" dirty="0"/>
                        <a:t>(CFEM-Diffusion)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Shift Macro 8G</a:t>
                      </a:r>
                    </a:p>
                  </a:txBody>
                  <a:tcPr marL="82241" marR="82241" marT="41120" marB="411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1.012334</a:t>
                      </a: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147.4</a:t>
                      </a:r>
                    </a:p>
                  </a:txBody>
                  <a:tcPr marL="6853" marR="6853" marT="6853" marB="0" anchor="ctr"/>
                </a:tc>
                <a:extLst>
                  <a:ext uri="{0D108BD9-81ED-4DB2-BD59-A6C34878D82A}">
                    <a16:rowId xmlns:a16="http://schemas.microsoft.com/office/drawing/2014/main" val="1999011063"/>
                  </a:ext>
                </a:extLst>
              </a:tr>
              <a:tr h="608582">
                <a:tc>
                  <a:txBody>
                    <a:bodyPr/>
                    <a:lstStyle/>
                    <a:p>
                      <a:r>
                        <a:rPr lang="en-US" sz="1600" dirty="0"/>
                        <a:t>Griffin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(CFEM-Diffusion)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Shift Micro 8G</a:t>
                      </a:r>
                    </a:p>
                  </a:txBody>
                  <a:tcPr marL="82241" marR="82241" marT="41120" marB="411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1.012334</a:t>
                      </a: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147.4</a:t>
                      </a:r>
                    </a:p>
                  </a:txBody>
                  <a:tcPr marL="6853" marR="6853" marT="6853" marB="0" anchor="ctr"/>
                </a:tc>
                <a:extLst>
                  <a:ext uri="{0D108BD9-81ED-4DB2-BD59-A6C34878D82A}">
                    <a16:rowId xmlns:a16="http://schemas.microsoft.com/office/drawing/2014/main" val="28462862"/>
                  </a:ext>
                </a:extLst>
              </a:tr>
              <a:tr h="608582">
                <a:tc>
                  <a:txBody>
                    <a:bodyPr/>
                    <a:lstStyle/>
                    <a:p>
                      <a:r>
                        <a:rPr lang="en-US" sz="1600" dirty="0"/>
                        <a:t>Griffin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(CFEM-Diffusion)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Shift Macro 16G</a:t>
                      </a:r>
                    </a:p>
                  </a:txBody>
                  <a:tcPr marL="82241" marR="82241" marT="41120" marB="411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1.008670</a:t>
                      </a: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-219.0</a:t>
                      </a:r>
                    </a:p>
                  </a:txBody>
                  <a:tcPr marL="6853" marR="6853" marT="6853" marB="0" anchor="ctr"/>
                </a:tc>
                <a:extLst>
                  <a:ext uri="{0D108BD9-81ED-4DB2-BD59-A6C34878D82A}">
                    <a16:rowId xmlns:a16="http://schemas.microsoft.com/office/drawing/2014/main" val="2295717150"/>
                  </a:ext>
                </a:extLst>
              </a:tr>
              <a:tr h="608582">
                <a:tc>
                  <a:txBody>
                    <a:bodyPr/>
                    <a:lstStyle/>
                    <a:p>
                      <a:r>
                        <a:rPr lang="en-US" sz="1600" dirty="0"/>
                        <a:t>Griffin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(CFEM-Diffusion)</a:t>
                      </a:r>
                    </a:p>
                  </a:txBody>
                  <a:tcPr marL="82241" marR="82241" marT="41120" marB="4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Shift Micro 16G</a:t>
                      </a:r>
                    </a:p>
                  </a:txBody>
                  <a:tcPr marL="82241" marR="82241" marT="41120" marB="411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1.008672</a:t>
                      </a:r>
                    </a:p>
                  </a:txBody>
                  <a:tcPr marL="5711" marR="5711" marT="57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-218.8</a:t>
                      </a:r>
                    </a:p>
                  </a:txBody>
                  <a:tcPr marL="6853" marR="6853" marT="6853" marB="0" anchor="ctr"/>
                </a:tc>
                <a:extLst>
                  <a:ext uri="{0D108BD9-81ED-4DB2-BD59-A6C34878D82A}">
                    <a16:rowId xmlns:a16="http://schemas.microsoft.com/office/drawing/2014/main" val="33249833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6ED527-B094-BF49-F48C-4578752AA756}"/>
              </a:ext>
            </a:extLst>
          </p:cNvPr>
          <p:cNvSpPr txBox="1"/>
          <p:nvPr/>
        </p:nvSpPr>
        <p:spPr>
          <a:xfrm>
            <a:off x="3276600" y="6248400"/>
            <a:ext cx="497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Donny Hartanto (</a:t>
            </a:r>
            <a:r>
              <a:rPr lang="en-US" dirty="0" err="1"/>
              <a:t>hartantod@ornl.gov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8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F6C7D-EF02-375F-8FC4-16112EB33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23B7-49E0-7AD4-974C-577CAB8C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Griffin Microscopic Depletion for MSRE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432252-7AF6-BA5C-C7BD-91E41911BC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8027284" cy="487680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Cross sections generated for three distinct fuel salt regions which includes core, radial and axial fuel salt) at: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first state (BOC)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16 burnup states along depletion simulation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Depletion calculations using </a:t>
            </a:r>
            <a:r>
              <a:rPr lang="en-US" b="1" dirty="0">
                <a:solidFill>
                  <a:schemeClr val="tx1"/>
                </a:solidFill>
              </a:rPr>
              <a:t>macroscopic</a:t>
            </a:r>
            <a:r>
              <a:rPr lang="en-US" dirty="0">
                <a:solidFill>
                  <a:schemeClr val="tx1"/>
                </a:solidFill>
              </a:rPr>
              <a:t> cross sections generated with Shift </a:t>
            </a:r>
            <a:r>
              <a:rPr lang="en-US" b="1" dirty="0">
                <a:solidFill>
                  <a:schemeClr val="tx1"/>
                </a:solidFill>
              </a:rPr>
              <a:t>has been demonstrated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Depletion calculations using </a:t>
            </a:r>
            <a:r>
              <a:rPr lang="en-US" b="1" dirty="0">
                <a:solidFill>
                  <a:schemeClr val="tx1"/>
                </a:solidFill>
              </a:rPr>
              <a:t>microscopic</a:t>
            </a:r>
            <a:r>
              <a:rPr lang="en-US" dirty="0">
                <a:solidFill>
                  <a:schemeClr val="tx1"/>
                </a:solidFill>
              </a:rPr>
              <a:t> cross sections generated by Shift </a:t>
            </a:r>
            <a:r>
              <a:rPr lang="en-US" b="1" dirty="0">
                <a:solidFill>
                  <a:schemeClr val="tx1"/>
                </a:solidFill>
              </a:rPr>
              <a:t>is under 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Griffin requires that isotopic composition list stays constant throughout the depletion </a:t>
            </a: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That means trace isotopes that build up later in the depletion calculation need to have cross sections built at the beginning of the cycle.</a:t>
            </a: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For this work, cross sections generated for 423 isotopes from ENDF/B-VII.1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4F80C-96D9-94FE-54C4-47B8D830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02" y="152400"/>
            <a:ext cx="2682756" cy="2682756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96E27-752E-0776-2B74-0E758CCE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864" y="2895600"/>
            <a:ext cx="2802233" cy="2802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342DE7-491F-F3A6-19B7-167CF3C3641F}"/>
              </a:ext>
            </a:extLst>
          </p:cNvPr>
          <p:cNvSpPr txBox="1"/>
          <p:nvPr/>
        </p:nvSpPr>
        <p:spPr>
          <a:xfrm>
            <a:off x="8627115" y="5715000"/>
            <a:ext cx="328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Multiple salt regions (core fuel salt, radial fuel salt, and axial fuel salt)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A04AA-A492-9EC3-E75E-50D9F28B52EF}"/>
              </a:ext>
            </a:extLst>
          </p:cNvPr>
          <p:cNvSpPr txBox="1"/>
          <p:nvPr/>
        </p:nvSpPr>
        <p:spPr>
          <a:xfrm>
            <a:off x="3276600" y="6248400"/>
            <a:ext cx="497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Donny Hartanto (</a:t>
            </a:r>
            <a:r>
              <a:rPr lang="en-US" dirty="0" err="1"/>
              <a:t>hartantod@ornl.gov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69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73320-C319-82D3-AA04-9EFA50003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3105B4-EFDF-07D4-F84B-A8C3759883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219200"/>
            <a:ext cx="11480800" cy="4876800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OpenMC</a:t>
            </a:r>
            <a:r>
              <a:rPr lang="en-US" sz="1800" dirty="0">
                <a:solidFill>
                  <a:schemeClr val="tx1"/>
                </a:solidFill>
              </a:rPr>
              <a:t> used to generate cross sections at BOC (1 burnup point) and at 16 burnup points (grids) for MSRE depletion simulation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Two sets of Griffin MSRE depletion calculations were performed:</a:t>
            </a:r>
          </a:p>
          <a:p>
            <a:pPr marL="574675" lvl="1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With cross sections generated at BOC for the entire simulation</a:t>
            </a:r>
          </a:p>
          <a:p>
            <a:pPr marL="574675" lvl="1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16 different cross section sets associated with each depletion point in the simulation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68580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C8D2F3C-43A3-CA66-9F75-D36E815E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31" y="3114074"/>
            <a:ext cx="3897902" cy="29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6037D-BAF6-9B05-63E0-78F4B8E7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Griffin Microscopic Depletion with </a:t>
            </a:r>
            <a:r>
              <a:rPr lang="en-US" dirty="0" err="1"/>
              <a:t>OpenMC</a:t>
            </a:r>
            <a:r>
              <a:rPr lang="en-US" dirty="0"/>
              <a:t> cross sections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9A8ED-1007-7F81-CFA6-3252CA3AFAB7}"/>
              </a:ext>
            </a:extLst>
          </p:cNvPr>
          <p:cNvSpPr txBox="1"/>
          <p:nvPr/>
        </p:nvSpPr>
        <p:spPr>
          <a:xfrm>
            <a:off x="3276600" y="6488668"/>
            <a:ext cx="497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Donny Hartanto (</a:t>
            </a:r>
            <a:r>
              <a:rPr lang="en-US" dirty="0" err="1"/>
              <a:t>hartantod@ornl.gov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A3E712-FA96-2EBC-46A6-B6A393FD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3" y="3114074"/>
            <a:ext cx="3897902" cy="29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BEEB74-4149-2D18-D3BA-916D4EBDBBEE}"/>
              </a:ext>
            </a:extLst>
          </p:cNvPr>
          <p:cNvSpPr txBox="1"/>
          <p:nvPr/>
        </p:nvSpPr>
        <p:spPr>
          <a:xfrm>
            <a:off x="304800" y="2813941"/>
            <a:ext cx="41148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Results indicate that there is negligible difference between the two Griffin cases for the MSRE </a:t>
            </a:r>
          </a:p>
          <a:p>
            <a:pPr marL="574675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Figure on left shows negligible difference between two Griffin simulations performed with the two different sets of cross sections. Difference between </a:t>
            </a:r>
            <a:r>
              <a:rPr lang="en-US" sz="1400" dirty="0" err="1">
                <a:solidFill>
                  <a:schemeClr val="tx1"/>
                </a:solidFill>
              </a:rPr>
              <a:t>OpenMC</a:t>
            </a:r>
            <a:r>
              <a:rPr lang="en-US" sz="1400" dirty="0">
                <a:solidFill>
                  <a:schemeClr val="tx1"/>
                </a:solidFill>
              </a:rPr>
              <a:t> and Griffin throughout depletion is comparable to simulation at BOC.</a:t>
            </a:r>
          </a:p>
          <a:p>
            <a:pPr marL="574675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Figure on right shows that for U-235, Pu-239 and Xe-135, the isotopic inventory from Griffin simulations are comparable to the isotopic inventory obtained from </a:t>
            </a:r>
            <a:r>
              <a:rPr lang="en-US" sz="1400" dirty="0" err="1">
                <a:solidFill>
                  <a:schemeClr val="tx1"/>
                </a:solidFill>
              </a:rPr>
              <a:t>OpenMC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5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07D54-B6A8-57CB-533F-F4700511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60F0-B5D7-09C0-4AEE-958495F5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Demonstrate Initial Steady State Capability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CEBC-994B-6EBA-5E6A-B08BBDFF8B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385" y="1219200"/>
            <a:ext cx="6375400" cy="4876800"/>
          </a:xfrm>
        </p:spPr>
        <p:txBody>
          <a:bodyPr/>
          <a:lstStyle/>
          <a:p>
            <a:pPr marL="3968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</a:rPr>
              <a:t>Model Development and Neutronics: </a:t>
            </a:r>
          </a:p>
          <a:p>
            <a:pPr marL="739775" indent="-34290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Develop a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proposed fast-spectrum MSR (LOTUS) model.</a:t>
            </a:r>
          </a:p>
          <a:p>
            <a:pPr marL="739775" indent="-34290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Set up a Griffin depletion model for an MSR pool type reactor and generate cross sections for the model at steady-state conditions.</a:t>
            </a:r>
          </a:p>
          <a:p>
            <a:pPr marL="739775" indent="-34290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Find relevant experiment measurements to compare with the simulation results.</a:t>
            </a:r>
            <a:endParaRPr lang="en-US" sz="1600" b="1" i="0" u="none" strike="noStrike" dirty="0">
              <a:solidFill>
                <a:schemeClr val="tx1"/>
              </a:solidFill>
              <a:effectLst/>
            </a:endParaRPr>
          </a:p>
          <a:p>
            <a:pPr marL="3968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</a:rPr>
              <a:t>Thermal-Hydraulics:</a:t>
            </a:r>
          </a:p>
          <a:p>
            <a:pPr marL="682625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Develop model for thermal-hydraulic loop for the MSR primary loop including the reactor core, primary loop, intermediate loop, and heat removal system using Pronghorn and SAM. </a:t>
            </a:r>
          </a:p>
          <a:p>
            <a:pPr marL="3968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</a:rPr>
              <a:t>Neutronics/Thermal-Hydraulics coupling:</a:t>
            </a:r>
          </a:p>
          <a:p>
            <a:pPr marL="682625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Coupling Griffin/Pronghorn for nuclear analysis of MSR models.</a:t>
            </a:r>
          </a:p>
          <a:p>
            <a:pPr marL="682625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Develop Griffin steady-state core model for both fast and thermal MSRs to be coupled with the Pronghorn/SAM model for core analysis</a:t>
            </a:r>
          </a:p>
          <a:p>
            <a:pPr marL="682625" indent="-285750">
              <a:spcBef>
                <a:spcPts val="0"/>
              </a:spcBef>
              <a:spcAft>
                <a:spcPts val="600"/>
              </a:spcAft>
            </a:pPr>
            <a:endParaRPr lang="en-US" sz="16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buNone/>
            </a:pP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0BBB-8856-8C4E-83F2-D46D96A7ACC6}"/>
              </a:ext>
            </a:extLst>
          </p:cNvPr>
          <p:cNvSpPr txBox="1"/>
          <p:nvPr/>
        </p:nvSpPr>
        <p:spPr>
          <a:xfrm>
            <a:off x="405970" y="6241232"/>
            <a:ext cx="8740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Contact: Ting Fei (</a:t>
            </a:r>
            <a:r>
              <a:rPr lang="en-US" sz="1600" dirty="0">
                <a:hlinkClick r:id="rId2"/>
              </a:rPr>
              <a:t>tfei@anl.gov</a:t>
            </a:r>
            <a:r>
              <a:rPr lang="en-US" sz="1600" dirty="0"/>
              <a:t>), Mauricio Tano </a:t>
            </a:r>
            <a:r>
              <a:rPr lang="en-US" sz="1600" dirty="0" err="1"/>
              <a:t>Retamales</a:t>
            </a:r>
            <a:r>
              <a:rPr lang="en-US" sz="1600" dirty="0"/>
              <a:t> (</a:t>
            </a:r>
            <a:r>
              <a:rPr lang="en-US" sz="1600" dirty="0">
                <a:hlinkClick r:id="rId3"/>
              </a:rPr>
              <a:t>Mauricio.tanoretamales@inl.gov</a:t>
            </a:r>
            <a:r>
              <a:rPr lang="en-US" sz="1600" dirty="0"/>
              <a:t>), </a:t>
            </a:r>
          </a:p>
          <a:p>
            <a:pPr algn="ctr"/>
            <a:r>
              <a:rPr lang="en-US" sz="1600" dirty="0"/>
              <a:t>Eva Davidson (</a:t>
            </a:r>
            <a:r>
              <a:rPr lang="en-US" sz="1600" dirty="0">
                <a:hlinkClick r:id="rId4"/>
              </a:rPr>
              <a:t>davidsonee@ornl.gov</a:t>
            </a:r>
            <a:r>
              <a:rPr lang="en-US" sz="1600" dirty="0"/>
              <a:t>)</a:t>
            </a:r>
          </a:p>
          <a:p>
            <a:pPr algn="ctr"/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63EDBE-4840-603D-26F5-A52C6601EEE3}"/>
              </a:ext>
            </a:extLst>
          </p:cNvPr>
          <p:cNvSpPr txBox="1">
            <a:spLocks/>
          </p:cNvSpPr>
          <p:nvPr/>
        </p:nvSpPr>
        <p:spPr>
          <a:xfrm>
            <a:off x="6032351" y="1219200"/>
            <a:ext cx="5784159" cy="5181600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Neutronics/Thermal-Hydraulics/Chemistry coupling: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Demonstrate modeling of off-gassing in MSR cores using the coupled Griffin/Pronghorn/</a:t>
            </a:r>
            <a:r>
              <a:rPr lang="en-US" sz="1600" dirty="0" err="1">
                <a:solidFill>
                  <a:schemeClr val="tx1"/>
                </a:solidFill>
              </a:rPr>
              <a:t>Thermochimica</a:t>
            </a:r>
            <a:r>
              <a:rPr lang="en-US" sz="1600" dirty="0">
                <a:solidFill>
                  <a:schemeClr val="tx1"/>
                </a:solidFill>
              </a:rPr>
              <a:t> model. 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Demonstrate corrosion modeling using Pronghorn PNP model in support of long-term reactor operation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Demonstrating species tracking using coupled Griffin/Pronghorn/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Thermochimica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 and validating these species tracking models, where possible, with MSRE experimental data.</a:t>
            </a:r>
            <a:endParaRPr lang="en-US" sz="1600" dirty="0">
              <a:solidFill>
                <a:schemeClr val="tx1"/>
              </a:solidFill>
            </a:endParaRP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Demonstrate the capability of Griffin/Pronghorn (or SAM)/</a:t>
            </a:r>
            <a:r>
              <a:rPr lang="en-US" sz="1600" dirty="0" err="1">
                <a:solidFill>
                  <a:schemeClr val="tx1"/>
                </a:solidFill>
              </a:rPr>
              <a:t>Thermochimica</a:t>
            </a:r>
            <a:r>
              <a:rPr lang="en-US" sz="1600" dirty="0">
                <a:solidFill>
                  <a:schemeClr val="tx1"/>
                </a:solidFill>
              </a:rPr>
              <a:t> coupling for modeling species transport of important fission products</a:t>
            </a:r>
          </a:p>
          <a:p>
            <a:pPr>
              <a:buFont typeface="Arial" charset="0"/>
              <a:buNone/>
            </a:pP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7F54-634F-BA8B-9F9C-2199F76F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activities for fiscal year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2EC1-761A-0C81-306B-E66E449A41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219200"/>
            <a:ext cx="6832600" cy="5105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 initial capability for salt spill accident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Preliminary Multiphysics uncertainty quantification process for MSRs based on MOOSE stochastic tools (multiyear effort)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Preliminary demonstration of operational transient capability for both thermal and fast molten salt reactors coupling reactor physics, T/H and chemistry (multiyear effort)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86B8C-9E90-CD07-C5CD-6085736021A6}"/>
              </a:ext>
            </a:extLst>
          </p:cNvPr>
          <p:cNvSpPr txBox="1"/>
          <p:nvPr/>
        </p:nvSpPr>
        <p:spPr>
          <a:xfrm>
            <a:off x="405970" y="6241232"/>
            <a:ext cx="8740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Contact: Ting Fei (</a:t>
            </a:r>
            <a:r>
              <a:rPr lang="en-US" sz="1600" dirty="0">
                <a:hlinkClick r:id="rId2"/>
              </a:rPr>
              <a:t>tfei@anl.gov</a:t>
            </a:r>
            <a:r>
              <a:rPr lang="en-US" sz="1600" dirty="0"/>
              <a:t>), Mauricio Tano </a:t>
            </a:r>
            <a:r>
              <a:rPr lang="en-US" sz="1600" dirty="0" err="1"/>
              <a:t>Retamales</a:t>
            </a:r>
            <a:r>
              <a:rPr lang="en-US" sz="1600" dirty="0"/>
              <a:t> (</a:t>
            </a:r>
            <a:r>
              <a:rPr lang="en-US" sz="1600" dirty="0">
                <a:hlinkClick r:id="rId3"/>
              </a:rPr>
              <a:t>Mauricio.tanoretamales@inl.gov</a:t>
            </a:r>
            <a:r>
              <a:rPr lang="en-US" sz="1600" dirty="0"/>
              <a:t>), </a:t>
            </a:r>
          </a:p>
          <a:p>
            <a:pPr algn="ctr"/>
            <a:r>
              <a:rPr lang="en-US" sz="1600" dirty="0"/>
              <a:t>Eva Davidson (</a:t>
            </a:r>
            <a:r>
              <a:rPr lang="en-US" sz="1600" dirty="0">
                <a:hlinkClick r:id="rId4"/>
              </a:rPr>
              <a:t>davidsonee@ornl.gov</a:t>
            </a:r>
            <a:r>
              <a:rPr lang="en-US" sz="1600" dirty="0"/>
              <a:t>)</a:t>
            </a:r>
          </a:p>
          <a:p>
            <a:pPr algn="ctr"/>
            <a:endParaRPr lang="en-US" sz="1600" dirty="0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55AC8DA4-AD97-5FEB-B573-DF8FB0582D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65" t="10922" r="18787" b="7565"/>
          <a:stretch/>
        </p:blipFill>
        <p:spPr>
          <a:xfrm>
            <a:off x="8464311" y="1963230"/>
            <a:ext cx="3352800" cy="2966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1ADC2D-E72A-C2CA-AC55-33BEDCD8D759}"/>
              </a:ext>
            </a:extLst>
          </p:cNvPr>
          <p:cNvSpPr txBox="1"/>
          <p:nvPr/>
        </p:nvSpPr>
        <p:spPr>
          <a:xfrm>
            <a:off x="9073911" y="4930047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Detailed MSRE mesh</a:t>
            </a:r>
          </a:p>
        </p:txBody>
      </p:sp>
    </p:spTree>
    <p:extLst>
      <p:ext uri="{BB962C8B-B14F-4D97-AF65-F5344CB8AC3E}">
        <p14:creationId xmlns:p14="http://schemas.microsoft.com/office/powerpoint/2010/main" val="397284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929044C-BBC2-401B-9100-29779FB2A9F9}"/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purl.org/dc/elements/1.1/"/>
    <ds:schemaRef ds:uri="0a20205c-0631-4ff0-81c6-46eee12fe7e9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d06c844e-3888-4d7e-9476-f8018e5472cf"/>
    <ds:schemaRef ds:uri="55bb7a7b-ea7a-4bb0-b24a-d4297f0c0a9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34016</TotalTime>
  <Words>1020</Words>
  <Application>Microsoft Macintosh PowerPoint</Application>
  <PresentationFormat>Widescreen</PresentationFormat>
  <Paragraphs>105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Roboto</vt:lpstr>
      <vt:lpstr>STIX Two Text</vt:lpstr>
      <vt:lpstr>DOE Theme Colors</vt:lpstr>
      <vt:lpstr>MSR Depletion and  Future MSR Work</vt:lpstr>
      <vt:lpstr>Objective</vt:lpstr>
      <vt:lpstr>Simulations are only as accurate as the cross sections that are generated to represent the fuel salt at each state point</vt:lpstr>
      <vt:lpstr>Griffin Microscopic Depletion for MSRE</vt:lpstr>
      <vt:lpstr>Griffin Microscopic Depletion with OpenMC cross sections</vt:lpstr>
      <vt:lpstr>Demonstrate Initial Steady State Capability This Year</vt:lpstr>
      <vt:lpstr>Projected activities for fiscal year 2026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Davidson, Eva</cp:lastModifiedBy>
  <cp:revision>1772</cp:revision>
  <cp:lastPrinted>2018-02-05T23:05:47Z</cp:lastPrinted>
  <dcterms:created xsi:type="dcterms:W3CDTF">2013-06-03T19:45:25Z</dcterms:created>
  <dcterms:modified xsi:type="dcterms:W3CDTF">2025-05-28T16:13:05Z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