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6" r:id="rId4"/>
  </p:sldMasterIdLst>
  <p:notesMasterIdLst>
    <p:notesMasterId r:id="rId17"/>
  </p:notesMasterIdLst>
  <p:handoutMasterIdLst>
    <p:handoutMasterId r:id="rId18"/>
  </p:handoutMasterIdLst>
  <p:sldIdLst>
    <p:sldId id="636" r:id="rId5"/>
    <p:sldId id="639" r:id="rId6"/>
    <p:sldId id="650" r:id="rId7"/>
    <p:sldId id="644" r:id="rId8"/>
    <p:sldId id="645" r:id="rId9"/>
    <p:sldId id="646" r:id="rId10"/>
    <p:sldId id="648" r:id="rId11"/>
    <p:sldId id="655" r:id="rId12"/>
    <p:sldId id="647" r:id="rId13"/>
    <p:sldId id="656" r:id="rId14"/>
    <p:sldId id="657" r:id="rId15"/>
    <p:sldId id="643" r:id="rId16"/>
  </p:sldIdLst>
  <p:sldSz cx="12192000" cy="6858000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70FB943-1AB0-CCA1-6AAE-6D3CC79D5C36}" name="Fei, Tingzhou" initials="TF" userId="S::tfei@anl.gov::9fa0def3-507d-4876-bb9b-4dd830e8cc2c" providerId="AD"/>
  <p188:author id="{3D359195-F8C9-1CD9-ED81-2199750B7828}" name="Shemon, Emily R." initials="ES" userId="S::eshemon@anl.gov::db15cc15-f0d0-4f94-851f-87b263686430" providerId="AD"/>
  <p188:author id="{DCC56CBE-CC8E-7585-39FA-68889DE16AE6}" name="Shemon, Emily R." initials="SE" userId="Lt+ynzb3GPj/e/sN8IjTuskQFhmLDRvS/lxyTHz5EB4=" providerId="None"/>
  <p188:author id="{8C7429F8-48AF-8007-B3D0-EB9F0A3BD82A}" name="Shahbazi, Shayan" initials="SS" userId="xZjOFESvm3XrIwE43BW8GrI/9izc3HpTnFbFGv32XIg=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brace" initials="k" lastIdx="7" clrIdx="0"/>
  <p:cmAuthor id="1" name="Fernandez, Ted [USA]" initials="FT[" lastIdx="1" clrIdx="1"/>
  <p:cmAuthor id="2" name="Penny.Mefford" initials="PLM" lastIdx="3" clrIdx="2"/>
  <p:cmAuthor id="3" name="johnsc" initials="csj" lastIdx="2" clrIdx="3"/>
  <p:cmAuthor id="4" name="Jenkins, Daniel (CONTR)" initials="JD(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A1A1"/>
    <a:srgbClr val="0E1130"/>
    <a:srgbClr val="293340"/>
    <a:srgbClr val="213E9A"/>
    <a:srgbClr val="19204C"/>
    <a:srgbClr val="FEF5E8"/>
    <a:srgbClr val="595959"/>
    <a:srgbClr val="77933C"/>
    <a:srgbClr val="4F81BD"/>
    <a:srgbClr val="4E61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96" autoAdjust="0"/>
    <p:restoredTop sz="88163" autoAdjust="0"/>
  </p:normalViewPr>
  <p:slideViewPr>
    <p:cSldViewPr snapToObjects="1">
      <p:cViewPr varScale="1">
        <p:scale>
          <a:sx n="131" d="100"/>
          <a:sy n="131" d="100"/>
        </p:scale>
        <p:origin x="464" y="176"/>
      </p:cViewPr>
      <p:guideLst>
        <p:guide orient="horz" pos="2160"/>
        <p:guide pos="256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-8418"/>
    </p:cViewPr>
  </p:sorterViewPr>
  <p:notesViewPr>
    <p:cSldViewPr snapToObjects="1">
      <p:cViewPr varScale="1">
        <p:scale>
          <a:sx n="118" d="100"/>
          <a:sy n="118" d="100"/>
        </p:scale>
        <p:origin x="4336" y="21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emon, Emily R." userId="db15cc15-f0d0-4f94-851f-87b263686430" providerId="ADAL" clId="{B07FE6FE-AA06-4595-A3F1-B1E5E892F35C}"/>
    <pc:docChg chg="custSel modSld">
      <pc:chgData name="Shemon, Emily R." userId="db15cc15-f0d0-4f94-851f-87b263686430" providerId="ADAL" clId="{B07FE6FE-AA06-4595-A3F1-B1E5E892F35C}" dt="2025-05-16T13:02:41.284" v="232" actId="20577"/>
      <pc:docMkLst>
        <pc:docMk/>
      </pc:docMkLst>
      <pc:sldChg chg="modSp mod">
        <pc:chgData name="Shemon, Emily R." userId="db15cc15-f0d0-4f94-851f-87b263686430" providerId="ADAL" clId="{B07FE6FE-AA06-4595-A3F1-B1E5E892F35C}" dt="2025-05-16T13:02:41.284" v="232" actId="20577"/>
        <pc:sldMkLst>
          <pc:docMk/>
          <pc:sldMk cId="2129461849" sldId="636"/>
        </pc:sldMkLst>
        <pc:spChg chg="mod">
          <ac:chgData name="Shemon, Emily R." userId="db15cc15-f0d0-4f94-851f-87b263686430" providerId="ADAL" clId="{B07FE6FE-AA06-4595-A3F1-B1E5E892F35C}" dt="2025-05-16T13:02:41.284" v="232" actId="20577"/>
          <ac:spMkLst>
            <pc:docMk/>
            <pc:sldMk cId="2129461849" sldId="636"/>
            <ac:spMk id="3" creationId="{F1E3D022-7417-B585-AABB-4EB27AA2669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F602F7B-3C60-0340-8F65-5D706F0CD99D}" type="datetime1">
              <a:rPr lang="en-US"/>
              <a:pPr>
                <a:defRPr/>
              </a:pPr>
              <a:t>5/19/25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90FB65A-D16E-9F49-BD9B-8D220ECCC7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1071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51A9E42-4B87-E94B-8E06-D88E87E2D8B6}" type="datetime1">
              <a:rPr lang="en-US"/>
              <a:pPr>
                <a:defRPr/>
              </a:pPr>
              <a:t>5/19/25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188366-2947-D844-B46D-D483AF8F98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8158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We need to define species in the TH code.</a:t>
            </a:r>
          </a:p>
          <a:p>
            <a:pPr marL="228600" indent="-228600">
              <a:buAutoNum type="arabicPeriod"/>
            </a:pPr>
            <a:r>
              <a:rPr lang="en-US" dirty="0"/>
              <a:t>This is two phase flow.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188366-2947-D844-B46D-D483AF8F981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719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goal is to have build-in mass transfer correlation from MOOSE/Mole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188366-2947-D844-B46D-D483AF8F981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035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468430"/>
          </a:xfrm>
          <a:prstGeom prst="rect">
            <a:avLst/>
          </a:prstGeom>
        </p:spPr>
        <p:txBody>
          <a:bodyPr anchor="b"/>
          <a:lstStyle>
            <a:lvl1pPr algn="ctr">
              <a:defRPr sz="4500" b="1" i="0">
                <a:solidFill>
                  <a:srgbClr val="0E1130"/>
                </a:solidFill>
                <a:latin typeface="STIX Two Text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124211"/>
            <a:ext cx="9144000" cy="21335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29334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EFCF92-EBE6-32A1-D990-38D7E6F22D4E}"/>
              </a:ext>
            </a:extLst>
          </p:cNvPr>
          <p:cNvSpPr/>
          <p:nvPr userDrawn="1"/>
        </p:nvSpPr>
        <p:spPr>
          <a:xfrm>
            <a:off x="-30480" y="5741239"/>
            <a:ext cx="12252960" cy="1192956"/>
          </a:xfrm>
          <a:prstGeom prst="rect">
            <a:avLst/>
          </a:prstGeom>
          <a:solidFill>
            <a:srgbClr val="0E113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ine 2">
            <a:extLst>
              <a:ext uri="{FF2B5EF4-FFF2-40B4-BE49-F238E27FC236}">
                <a16:creationId xmlns:a16="http://schemas.microsoft.com/office/drawing/2014/main" id="{05E38AC4-98C1-815B-7629-81B62C5926C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524000" y="2895600"/>
            <a:ext cx="9144000" cy="0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3" name="Line 2">
            <a:extLst>
              <a:ext uri="{FF2B5EF4-FFF2-40B4-BE49-F238E27FC236}">
                <a16:creationId xmlns:a16="http://schemas.microsoft.com/office/drawing/2014/main" id="{AED6D91E-DE09-E4DD-FFE1-FE3558F5475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30480" y="5741239"/>
            <a:ext cx="12252960" cy="0"/>
          </a:xfrm>
          <a:prstGeom prst="line">
            <a:avLst/>
          </a:prstGeom>
          <a:noFill/>
          <a:ln w="85725">
            <a:solidFill>
              <a:srgbClr val="213E9A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D551BE-F105-63E5-4C06-8E1FB4F517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848600" y="6046047"/>
            <a:ext cx="3808115" cy="62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481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931AE54-B5A4-3758-D0DB-69AFAAD6AB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E11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Line 2">
            <a:extLst>
              <a:ext uri="{FF2B5EF4-FFF2-40B4-BE49-F238E27FC236}">
                <a16:creationId xmlns:a16="http://schemas.microsoft.com/office/drawing/2014/main" id="{AAB36105-C5D0-246E-1CE9-223BB52DAB62}"/>
              </a:ext>
            </a:extLst>
          </p:cNvPr>
          <p:cNvSpPr>
            <a:spLocks noChangeAspect="1" noChangeShapeType="1"/>
          </p:cNvSpPr>
          <p:nvPr userDrawn="1"/>
        </p:nvSpPr>
        <p:spPr bwMode="auto">
          <a:xfrm>
            <a:off x="-30480" y="5715001"/>
            <a:ext cx="12252960" cy="0"/>
          </a:xfrm>
          <a:prstGeom prst="line">
            <a:avLst/>
          </a:prstGeom>
          <a:noFill/>
          <a:ln w="12700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673F01B-A89A-1F0D-EF4E-8EF5231408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2905029" y="381002"/>
            <a:ext cx="6381941" cy="4724398"/>
          </a:xfrm>
          <a:prstGeom prst="rect">
            <a:avLst/>
          </a:prstGeom>
          <a:ln>
            <a:noFill/>
          </a:ln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D945621-D360-691F-1F4B-404E0B9C79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867401"/>
            <a:ext cx="12192000" cy="990599"/>
          </a:xfrm>
          <a:prstGeom prst="rect">
            <a:avLst/>
          </a:prstGeom>
        </p:spPr>
        <p:txBody>
          <a:bodyPr/>
          <a:lstStyle>
            <a:lvl1pPr algn="ctr">
              <a:defRPr sz="5400">
                <a:solidFill>
                  <a:srgbClr val="A1A1A1"/>
                </a:solidFill>
                <a:latin typeface="STIX Two Text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027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Bar and Heavy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09D2714-32F1-2C75-6C7B-6B85ACA64B95}"/>
              </a:ext>
            </a:extLst>
          </p:cNvPr>
          <p:cNvSpPr/>
          <p:nvPr userDrawn="1"/>
        </p:nvSpPr>
        <p:spPr>
          <a:xfrm>
            <a:off x="-30480" y="0"/>
            <a:ext cx="12252960" cy="1139952"/>
          </a:xfrm>
          <a:prstGeom prst="rect">
            <a:avLst/>
          </a:prstGeom>
          <a:solidFill>
            <a:srgbClr val="0E11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Line 2">
            <a:extLst>
              <a:ext uri="{FF2B5EF4-FFF2-40B4-BE49-F238E27FC236}">
                <a16:creationId xmlns:a16="http://schemas.microsoft.com/office/drawing/2014/main" id="{C416BF7B-F06A-A578-776E-3959D80B723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30480" y="1139952"/>
            <a:ext cx="12252960" cy="0"/>
          </a:xfrm>
          <a:prstGeom prst="line">
            <a:avLst/>
          </a:prstGeom>
          <a:noFill/>
          <a:ln w="85725">
            <a:solidFill>
              <a:srgbClr val="213E9A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5" name="Line 2">
            <a:extLst>
              <a:ext uri="{FF2B5EF4-FFF2-40B4-BE49-F238E27FC236}">
                <a16:creationId xmlns:a16="http://schemas.microsoft.com/office/drawing/2014/main" id="{A8E532BE-093B-B577-CA70-D67C8F555A80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-30480" y="6248400"/>
            <a:ext cx="12252960" cy="1"/>
          </a:xfrm>
          <a:prstGeom prst="line">
            <a:avLst/>
          </a:prstGeom>
          <a:noFill/>
          <a:ln w="12700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11684000" cy="6858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200" b="1" i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/>
          </p:nvPr>
        </p:nvSpPr>
        <p:spPr>
          <a:xfrm>
            <a:off x="406400" y="1447800"/>
            <a:ext cx="11379200" cy="4876800"/>
          </a:xfrm>
          <a:prstGeom prst="rect">
            <a:avLst/>
          </a:prstGeom>
        </p:spPr>
        <p:txBody>
          <a:bodyPr vert="horz" lIns="0" tIns="0" rIns="0" bIns="0"/>
          <a:lstStyle>
            <a:lvl1pPr>
              <a:buClr>
                <a:srgbClr val="213E9A"/>
              </a:buClr>
              <a:defRPr sz="2400"/>
            </a:lvl1pPr>
            <a:lvl2pPr>
              <a:buClr>
                <a:srgbClr val="213E9A"/>
              </a:buClr>
              <a:defRPr sz="2000"/>
            </a:lvl2pPr>
            <a:lvl3pPr>
              <a:buClr>
                <a:srgbClr val="213E9A"/>
              </a:buClr>
              <a:defRPr sz="1800"/>
            </a:lvl3pPr>
            <a:lvl4pPr>
              <a:buClr>
                <a:srgbClr val="213E9A"/>
              </a:buClr>
              <a:defRPr sz="1600"/>
            </a:lvl4pPr>
            <a:lvl5pPr>
              <a:buClr>
                <a:srgbClr val="213E9A"/>
              </a:buCl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32A62A-B62C-F6AC-0BAA-67E044C98A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96400" y="6324600"/>
            <a:ext cx="2530122" cy="41781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7EADAE-8594-EC72-DE2A-4885274AA11B}"/>
              </a:ext>
            </a:extLst>
          </p:cNvPr>
          <p:cNvSpPr/>
          <p:nvPr userDrawn="1"/>
        </p:nvSpPr>
        <p:spPr>
          <a:xfrm>
            <a:off x="-30480" y="0"/>
            <a:ext cx="12252960" cy="1139952"/>
          </a:xfrm>
          <a:prstGeom prst="rect">
            <a:avLst/>
          </a:prstGeom>
          <a:solidFill>
            <a:srgbClr val="0E11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Line 2">
            <a:extLst>
              <a:ext uri="{FF2B5EF4-FFF2-40B4-BE49-F238E27FC236}">
                <a16:creationId xmlns:a16="http://schemas.microsoft.com/office/drawing/2014/main" id="{C7E97753-7AE7-61CD-C28E-CC4B727FC36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30480" y="1139952"/>
            <a:ext cx="12252960" cy="0"/>
          </a:xfrm>
          <a:prstGeom prst="line">
            <a:avLst/>
          </a:prstGeom>
          <a:noFill/>
          <a:ln w="85725">
            <a:solidFill>
              <a:srgbClr val="213E9A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371601"/>
            <a:ext cx="5181600" cy="4754563"/>
          </a:xfrm>
          <a:prstGeom prst="rect">
            <a:avLst/>
          </a:prstGeom>
        </p:spPr>
        <p:txBody>
          <a:bodyPr lIns="0" tIns="0" rIns="0" bIns="0"/>
          <a:lstStyle>
            <a:lvl1pPr marL="287338" marR="0" indent="-2873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600"/>
            </a:lvl1pPr>
            <a:lvl2pPr marL="576263" marR="0" indent="-28892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300"/>
            </a:lvl2pPr>
            <a:lvl3pPr marL="8048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000"/>
            </a:lvl3pPr>
            <a:lvl4pPr marL="10334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/>
            </a:lvl4pPr>
            <a:lvl5pPr marL="12620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6604000" y="1371601"/>
            <a:ext cx="5181600" cy="4754563"/>
          </a:xfrm>
          <a:prstGeom prst="rect">
            <a:avLst/>
          </a:prstGeom>
        </p:spPr>
        <p:txBody>
          <a:bodyPr lIns="0" tIns="0" rIns="0" bIns="0"/>
          <a:lstStyle>
            <a:lvl1pPr marL="287338" marR="0" indent="-2873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600"/>
            </a:lvl1pPr>
            <a:lvl2pPr marL="576263" marR="0" indent="-28892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300"/>
            </a:lvl2pPr>
            <a:lvl3pPr marL="8048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000"/>
            </a:lvl3pPr>
            <a:lvl4pPr marL="10334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/>
            </a:lvl4pPr>
            <a:lvl5pPr marL="12620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Line 2">
            <a:extLst>
              <a:ext uri="{FF2B5EF4-FFF2-40B4-BE49-F238E27FC236}">
                <a16:creationId xmlns:a16="http://schemas.microsoft.com/office/drawing/2014/main" id="{ADD3603B-CE0D-5A82-2851-F47C38B2B77D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-30480" y="6248400"/>
            <a:ext cx="12252960" cy="1"/>
          </a:xfrm>
          <a:prstGeom prst="line">
            <a:avLst/>
          </a:prstGeom>
          <a:noFill/>
          <a:ln w="12700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C99B006-F632-9E65-CB2A-F169604EB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378378"/>
            <a:ext cx="8705513" cy="6858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200" b="1" i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3C81A2-CC44-32F6-F1D4-77B0A88478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96400" y="6324600"/>
            <a:ext cx="2530122" cy="41781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 b="1" i="1">
                <a:solidFill>
                  <a:srgbClr val="213E9A"/>
                </a:solidFill>
                <a:latin typeface="STIX Two Text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29334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Line 2">
            <a:extLst>
              <a:ext uri="{FF2B5EF4-FFF2-40B4-BE49-F238E27FC236}">
                <a16:creationId xmlns:a16="http://schemas.microsoft.com/office/drawing/2014/main" id="{E5EC7BA6-D672-B8C9-9175-950211E07275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-30480" y="6248400"/>
            <a:ext cx="12252960" cy="1"/>
          </a:xfrm>
          <a:prstGeom prst="line">
            <a:avLst/>
          </a:prstGeom>
          <a:noFill/>
          <a:ln w="12700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FB143E-FBDE-A66C-9ABC-EE4FFCA02C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20200" y="6338331"/>
            <a:ext cx="2666978" cy="44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176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931AE54-B5A4-3758-D0DB-69AFAAD6AB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E11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Line 2">
            <a:extLst>
              <a:ext uri="{FF2B5EF4-FFF2-40B4-BE49-F238E27FC236}">
                <a16:creationId xmlns:a16="http://schemas.microsoft.com/office/drawing/2014/main" id="{AAB36105-C5D0-246E-1CE9-223BB52DAB62}"/>
              </a:ext>
            </a:extLst>
          </p:cNvPr>
          <p:cNvSpPr>
            <a:spLocks noChangeAspect="1" noChangeShapeType="1"/>
          </p:cNvSpPr>
          <p:nvPr userDrawn="1"/>
        </p:nvSpPr>
        <p:spPr bwMode="auto">
          <a:xfrm>
            <a:off x="-38100" y="5715001"/>
            <a:ext cx="12268200" cy="0"/>
          </a:xfrm>
          <a:prstGeom prst="line">
            <a:avLst/>
          </a:prstGeom>
          <a:noFill/>
          <a:ln w="12700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BBB60C-10C0-3540-4CD4-A2A1937DFB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439632" y="2362203"/>
            <a:ext cx="9312735" cy="152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356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477001"/>
            <a:ext cx="3048000" cy="244475"/>
          </a:xfrm>
          <a:prstGeom prst="rect">
            <a:avLst/>
          </a:prstGeom>
        </p:spPr>
        <p:txBody>
          <a:bodyPr lIns="0" tIns="0" rIns="0" bIns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00230B3-7374-E847-8B17-66836C494C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30" r:id="rId2"/>
    <p:sldLayoutId id="2147483705" r:id="rId3"/>
    <p:sldLayoutId id="2147483715" r:id="rId4"/>
    <p:sldLayoutId id="2147483731" r:id="rId5"/>
    <p:sldLayoutId id="2147483732" r:id="rId6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ヒラギノ角ゴ Pro W3" charset="-128"/>
          <a:cs typeface="ヒラギノ角ゴ Pro W3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87338" indent="-287338" algn="l" defTabSz="457200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charset="0"/>
        <a:buChar char="•"/>
        <a:defRPr sz="26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576263" indent="-288925" algn="l" defTabSz="457200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/>
        <a:buChar char="•"/>
        <a:defRPr sz="24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2pPr>
      <a:lvl3pPr marL="855663" indent="-279400" algn="l" defTabSz="457200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charset="0"/>
        <a:buChar char="•"/>
        <a:defRPr sz="23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3pPr>
      <a:lvl4pPr marL="1143000" indent="-287338" algn="l" defTabSz="457200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/>
        <a:buChar char="•"/>
        <a:defRPr sz="22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4pPr>
      <a:lvl5pPr marL="1430338" indent="-287338" algn="l" defTabSz="457200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charset="0"/>
        <a:buChar char="•"/>
        <a:defRPr sz="21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hartantod@ornl.gov" TargetMode="External"/><Relationship Id="rId5" Type="http://schemas.openxmlformats.org/officeDocument/2006/relationships/hyperlink" Target="mailto:sshahbazi@anl.gov" TargetMode="External"/><Relationship Id="rId4" Type="http://schemas.openxmlformats.org/officeDocument/2006/relationships/hyperlink" Target="mailto:tfei@anl.go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sshahbazi@anl.gov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hyperlink" Target="mailto:tmui@anl.gov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mauricio.tanoretamales@inl.gov" TargetMode="External"/><Relationship Id="rId5" Type="http://schemas.openxmlformats.org/officeDocument/2006/relationships/hyperlink" Target="mailto:fangj@anl.gov" TargetMode="External"/><Relationship Id="rId4" Type="http://schemas.openxmlformats.org/officeDocument/2006/relationships/hyperlink" Target="mailto:tfei@anl.gov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fangj@anl.gov" TargetMode="External"/><Relationship Id="rId7" Type="http://schemas.openxmlformats.org/officeDocument/2006/relationships/image" Target="../media/image12.png"/><Relationship Id="rId2" Type="http://schemas.openxmlformats.org/officeDocument/2006/relationships/hyperlink" Target="mailto:tfei@anl.gov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hyperlink" Target="mailto:tmui@anl.gov" TargetMode="External"/><Relationship Id="rId4" Type="http://schemas.openxmlformats.org/officeDocument/2006/relationships/hyperlink" Target="mailto:mauricio.tanoretamales@inl.gov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mauricio.tanoretamales@inl.gov" TargetMode="External"/><Relationship Id="rId4" Type="http://schemas.openxmlformats.org/officeDocument/2006/relationships/hyperlink" Target="mailto:sshahbazi@anl.gov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mauricio.tanoretamales@inl.gov" TargetMode="External"/><Relationship Id="rId4" Type="http://schemas.openxmlformats.org/officeDocument/2006/relationships/hyperlink" Target="mailto:sshahbazi@anl.gov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hartantod@ornl.gov" TargetMode="Externa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hyperlink" Target="mailto:gureckywl@ornl.gov" TargetMode="External"/><Relationship Id="rId4" Type="http://schemas.openxmlformats.org/officeDocument/2006/relationships/hyperlink" Target="mailto:mauricio.tanoretamales@inl.g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54D52-7FFD-32C9-F8D0-4EF04DE2DC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MSR Species Transport Multiphysics Simulations and Applications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E3D022-7417-B585-AABB-4EB27AA266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Presented by Tingzhou Fei, Argonne National Laboratory</a:t>
            </a:r>
          </a:p>
          <a:p>
            <a:r>
              <a:rPr lang="en-US" dirty="0"/>
              <a:t>NEAMS MSR Applications Team</a:t>
            </a:r>
          </a:p>
          <a:p>
            <a:endParaRPr lang="en-US" dirty="0"/>
          </a:p>
          <a:p>
            <a:r>
              <a:rPr lang="en-US" dirty="0"/>
              <a:t>May 28, 2025</a:t>
            </a:r>
          </a:p>
          <a:p>
            <a:r>
              <a:rPr lang="en-US" dirty="0"/>
              <a:t>NEAMS Annual Review: Molten Salt Reactors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461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BE9D1-E59F-D4F3-A7A8-CEF7D04E2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 anchor="t"/>
          <a:lstStyle/>
          <a:p>
            <a:r>
              <a:rPr lang="en-US" dirty="0">
                <a:ea typeface="ヒラギノ角ゴ Pro W3"/>
              </a:rPr>
              <a:t>Noble Metal Deposition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1B84A-0CB4-D734-CCCF-3509817CBA8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80162" y="1401725"/>
            <a:ext cx="5839638" cy="1493875"/>
          </a:xfrm>
        </p:spPr>
        <p:txBody>
          <a:bodyPr vert="horz" lIns="0" tIns="0" rIns="0" bIns="0" anchor="t"/>
          <a:lstStyle/>
          <a:p>
            <a:pPr marL="287020" indent="-287020"/>
            <a:r>
              <a:rPr lang="en-US" sz="2200" dirty="0">
                <a:solidFill>
                  <a:srgbClr val="000000"/>
                </a:solidFill>
                <a:ea typeface="ヒラギノ角ゴ Pro W3"/>
              </a:rPr>
              <a:t>Griffin depletion benchmark shows noble metal deposition is significant. HX is a particular concern (e.g., local decay heat generation, heat transfer degradation, etc.)</a:t>
            </a:r>
            <a:endParaRPr lang="en-US">
              <a:solidFill>
                <a:srgbClr val="000000"/>
              </a:solidFill>
              <a:ea typeface="ヒラギノ角ゴ Pro W3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745BE9-6709-F57A-472A-0031E812C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960" y="1447800"/>
            <a:ext cx="6085840" cy="13653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E2A3C3-2FF4-DC72-4057-82D9A228F94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216" t="2959" r="44558"/>
          <a:stretch/>
        </p:blipFill>
        <p:spPr>
          <a:xfrm>
            <a:off x="6171943" y="3068468"/>
            <a:ext cx="2134113" cy="3097959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745EEB2-6020-FE02-21BC-DBE43DA3DC52}"/>
              </a:ext>
            </a:extLst>
          </p:cNvPr>
          <p:cNvSpPr txBox="1">
            <a:spLocks/>
          </p:cNvSpPr>
          <p:nvPr/>
        </p:nvSpPr>
        <p:spPr>
          <a:xfrm>
            <a:off x="180162" y="2941675"/>
            <a:ext cx="5915838" cy="3096187"/>
          </a:xfrm>
          <a:prstGeom prst="rect">
            <a:avLst/>
          </a:prstGeom>
        </p:spPr>
        <p:txBody>
          <a:bodyPr vert="horz" lIns="0" tIns="0" rIns="0" bIns="0" anchor="t"/>
          <a:lstStyle>
            <a:lvl1pPr marL="287338" indent="-287338" algn="l" defTabSz="457200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213E9A"/>
              </a:buClr>
              <a:buFont typeface="Arial" charset="0"/>
              <a:buChar char="•"/>
              <a:defRPr sz="2400" kern="1200">
                <a:solidFill>
                  <a:srgbClr val="595959"/>
                </a:solidFill>
                <a:latin typeface="+mn-lt"/>
                <a:ea typeface="ヒラギノ角ゴ Pro W3" charset="-128"/>
                <a:cs typeface="ヒラギノ角ゴ Pro W3" charset="-128"/>
              </a:defRPr>
            </a:lvl1pPr>
            <a:lvl2pPr marL="576263" indent="-288925" algn="l" defTabSz="457200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213E9A"/>
              </a:buClr>
              <a:buFont typeface="Arial"/>
              <a:buChar char="•"/>
              <a:defRPr sz="20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2pPr>
            <a:lvl3pPr marL="855663" indent="-279400" algn="l" defTabSz="457200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213E9A"/>
              </a:buClr>
              <a:buFont typeface="Arial" charset="0"/>
              <a:buChar char="•"/>
              <a:defRPr sz="18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3pPr>
            <a:lvl4pPr marL="1143000" indent="-287338" algn="l" defTabSz="457200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213E9A"/>
              </a:buClr>
              <a:buFont typeface="Arial"/>
              <a:buChar char="•"/>
              <a:defRPr sz="16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4pPr>
            <a:lvl5pPr marL="1430338" indent="-287338" algn="l" defTabSz="457200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213E9A"/>
              </a:buClr>
              <a:buFont typeface="Arial" charset="0"/>
              <a:buChar char="•"/>
              <a:defRPr sz="15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7020" indent="-287020"/>
            <a:r>
              <a:rPr lang="en-US" sz="2200" dirty="0">
                <a:solidFill>
                  <a:srgbClr val="000000"/>
                </a:solidFill>
                <a:ea typeface="ヒラギノ角ゴ Pro W3"/>
              </a:rPr>
              <a:t>FY25: set up a high-fidelity standalone TH model (with </a:t>
            </a:r>
            <a:r>
              <a:rPr lang="en-US" sz="2200" dirty="0" err="1">
                <a:solidFill>
                  <a:srgbClr val="000000"/>
                </a:solidFill>
                <a:ea typeface="ヒラギノ角ゴ Pro W3"/>
              </a:rPr>
              <a:t>NekRS</a:t>
            </a:r>
            <a:r>
              <a:rPr lang="en-US" sz="2200" dirty="0">
                <a:solidFill>
                  <a:srgbClr val="000000"/>
                </a:solidFill>
                <a:ea typeface="ヒラギノ角ゴ Pro W3"/>
              </a:rPr>
              <a:t>) for a periodic unit domain.</a:t>
            </a:r>
            <a:endParaRPr lang="en-US">
              <a:solidFill>
                <a:srgbClr val="000000"/>
              </a:solidFill>
              <a:ea typeface="ヒラギノ角ゴ Pro W3"/>
            </a:endParaRPr>
          </a:p>
          <a:p>
            <a:r>
              <a:rPr lang="en-US" sz="2200" dirty="0">
                <a:solidFill>
                  <a:srgbClr val="000000"/>
                </a:solidFill>
              </a:rPr>
              <a:t>The ultimate goal of the study is to examine the effect of local deposition of particles on MSR HX and to develop a scheme for multiscale coupling (CFD-level to system-level).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18962C-4484-66A8-266D-45F282D4718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1532" t="6708" r="21148"/>
          <a:stretch/>
        </p:blipFill>
        <p:spPr>
          <a:xfrm>
            <a:off x="8353541" y="3270310"/>
            <a:ext cx="3704726" cy="260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220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CC31D-7EDE-A6D1-ECBE-197BD905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C6AAC-0335-6567-792A-489E3E2FE2C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Demonstrated the Griffin standalone depletion.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Preliminarily validated against MSRE data using standalone depletion calculation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Difference for noble metal isotopes is observed, highlighting the importance for noble metal species transport.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Demonstrated the usage of the stochastic tool for Griffin depletion with removal rate distribution inferred from experiment measurement.</a:t>
            </a:r>
          </a:p>
          <a:p>
            <a:r>
              <a:rPr lang="en-US" dirty="0">
                <a:solidFill>
                  <a:schemeClr val="tx1"/>
                </a:solidFill>
              </a:rPr>
              <a:t>Preliminarily demonstrated the Xenon transport calculation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Captures the Xenon poisoning peak correctly.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Xenon transfer among gas, liquid, and graphite need to be modeled and is under investigation.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The effect of mass transfer correlation for noble gas is examined (MOOSE/Mole for calculating the mass transfer coefficient is demonstrated).</a:t>
            </a:r>
          </a:p>
        </p:txBody>
      </p:sp>
    </p:spTree>
    <p:extLst>
      <p:ext uri="{BB962C8B-B14F-4D97-AF65-F5344CB8AC3E}">
        <p14:creationId xmlns:p14="http://schemas.microsoft.com/office/powerpoint/2010/main" val="3650315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458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7FAB7-A466-1A2B-A2D9-85E7287EC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54A00-AAA7-5925-98B6-A82768BD137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 vert="horz" lIns="0" tIns="0" rIns="0" bIns="0" anchor="t"/>
          <a:lstStyle/>
          <a:p>
            <a:pPr marL="287020" indent="-287020"/>
            <a:r>
              <a:rPr lang="en-US" sz="2000" dirty="0">
                <a:solidFill>
                  <a:srgbClr val="000000"/>
                </a:solidFill>
                <a:ea typeface="ヒラギノ角ゴ Pro W3"/>
              </a:rPr>
              <a:t>Species transport is unique in MSRs with flowing fuel and has potential impact on core neutronics, depletion, corrosion, transient behavior.</a:t>
            </a:r>
            <a:endParaRPr lang="en-US" sz="1600" dirty="0">
              <a:solidFill>
                <a:srgbClr val="000000"/>
              </a:solidFill>
              <a:ea typeface="ヒラギノ角ゴ Pro W3"/>
            </a:endParaRPr>
          </a:p>
          <a:p>
            <a:r>
              <a:rPr lang="en-US" sz="2000" dirty="0">
                <a:solidFill>
                  <a:srgbClr val="000000"/>
                </a:solidFill>
              </a:rPr>
              <a:t>Efforts in the following areas were initiated in FY24 and continue in FY25:</a:t>
            </a:r>
          </a:p>
          <a:p>
            <a:pPr marL="575945" lvl="1"/>
            <a:r>
              <a:rPr lang="en-US" sz="1800" b="1" dirty="0">
                <a:solidFill>
                  <a:srgbClr val="000000"/>
                </a:solidFill>
                <a:ea typeface="ヒラギノ角ゴ Pro W3"/>
              </a:rPr>
              <a:t>Depletion (Griffin + Shift + MOOSE Stochastic Tools):</a:t>
            </a:r>
            <a:endParaRPr lang="en-US" sz="1800" b="1" dirty="0">
              <a:solidFill>
                <a:srgbClr val="000000"/>
              </a:solidFill>
              <a:ea typeface="ヒラギノ角ゴ Pro W3"/>
              <a:cs typeface="Arial"/>
            </a:endParaRPr>
          </a:p>
          <a:p>
            <a:pPr lvl="2"/>
            <a:r>
              <a:rPr lang="en-US" sz="1600" dirty="0">
                <a:solidFill>
                  <a:srgbClr val="000000"/>
                </a:solidFill>
              </a:rPr>
              <a:t>Providing the source term for species transport models</a:t>
            </a:r>
          </a:p>
          <a:p>
            <a:pPr lvl="2"/>
            <a:r>
              <a:rPr lang="en-US" sz="1600" dirty="0">
                <a:solidFill>
                  <a:srgbClr val="000000"/>
                </a:solidFill>
              </a:rPr>
              <a:t>Inferring transfer rates from MSRE FP measurements and applying to the entire nuclide inventory</a:t>
            </a:r>
          </a:p>
          <a:p>
            <a:pPr marL="575945" lvl="1"/>
            <a:r>
              <a:rPr lang="en-US" sz="1800" b="1" dirty="0">
                <a:solidFill>
                  <a:srgbClr val="000000"/>
                </a:solidFill>
                <a:ea typeface="ヒラギノ角ゴ Pro W3"/>
              </a:rPr>
              <a:t>Xe transport (Pronghorn/</a:t>
            </a:r>
            <a:r>
              <a:rPr lang="en-US" sz="1800" b="1" err="1">
                <a:solidFill>
                  <a:srgbClr val="000000"/>
                </a:solidFill>
                <a:ea typeface="ヒラギノ角ゴ Pro W3"/>
              </a:rPr>
              <a:t>SAM+Griffin</a:t>
            </a:r>
            <a:r>
              <a:rPr lang="en-US" sz="1800" b="1" dirty="0">
                <a:solidFill>
                  <a:srgbClr val="000000"/>
                </a:solidFill>
                <a:ea typeface="ヒラギノ角ゴ Pro W3"/>
              </a:rPr>
              <a:t>):</a:t>
            </a:r>
            <a:endParaRPr lang="en-US" sz="1800" b="1" dirty="0">
              <a:solidFill>
                <a:srgbClr val="000000"/>
              </a:solidFill>
              <a:ea typeface="ヒラギノ角ゴ Pro W3"/>
              <a:cs typeface="Arial"/>
            </a:endParaRPr>
          </a:p>
          <a:p>
            <a:pPr lvl="2"/>
            <a:r>
              <a:rPr lang="en-US" sz="1600" dirty="0">
                <a:solidFill>
                  <a:srgbClr val="000000"/>
                </a:solidFill>
              </a:rPr>
              <a:t>Important for Xe poisoning effect, including both diffusion in graphite and mass transfer between liquid and gas.</a:t>
            </a:r>
          </a:p>
          <a:p>
            <a:pPr marL="575945" lvl="1"/>
            <a:r>
              <a:rPr lang="en-US" sz="1800" b="1" dirty="0">
                <a:solidFill>
                  <a:srgbClr val="000000"/>
                </a:solidFill>
                <a:ea typeface="ヒラギノ角ゴ Pro W3"/>
              </a:rPr>
              <a:t>Noble gas mass interphase mass transfer (Griffin-Pronghorn and Mole)</a:t>
            </a:r>
            <a:endParaRPr lang="en-US" sz="1800" b="1" dirty="0">
              <a:solidFill>
                <a:srgbClr val="000000"/>
              </a:solidFill>
              <a:ea typeface="ヒラギノ角ゴ Pro W3"/>
              <a:cs typeface="Arial"/>
            </a:endParaRPr>
          </a:p>
          <a:p>
            <a:pPr lvl="2"/>
            <a:r>
              <a:rPr lang="en-US" sz="1600" dirty="0">
                <a:solidFill>
                  <a:srgbClr val="000000"/>
                </a:solidFill>
              </a:rPr>
              <a:t>Important for volatile species tracking</a:t>
            </a:r>
          </a:p>
          <a:p>
            <a:pPr marL="575945" lvl="1"/>
            <a:r>
              <a:rPr lang="en-US" sz="1800" b="1" dirty="0">
                <a:solidFill>
                  <a:srgbClr val="000000"/>
                </a:solidFill>
                <a:ea typeface="ヒラギノ角ゴ Pro W3"/>
              </a:rPr>
              <a:t>Noble metal (</a:t>
            </a:r>
            <a:r>
              <a:rPr lang="en-US" sz="1800" b="1" dirty="0" err="1">
                <a:solidFill>
                  <a:srgbClr val="000000"/>
                </a:solidFill>
                <a:ea typeface="ヒラギノ角ゴ Pro W3"/>
              </a:rPr>
              <a:t>NekRS</a:t>
            </a:r>
            <a:r>
              <a:rPr lang="en-US" sz="1800" b="1" dirty="0">
                <a:solidFill>
                  <a:srgbClr val="000000"/>
                </a:solidFill>
                <a:ea typeface="ヒラギノ角ゴ Pro W3"/>
              </a:rPr>
              <a:t>)</a:t>
            </a:r>
            <a:endParaRPr lang="en-US" sz="1800" b="1" dirty="0">
              <a:solidFill>
                <a:srgbClr val="000000"/>
              </a:solidFill>
              <a:ea typeface="ヒラギノ角ゴ Pro W3"/>
              <a:cs typeface="Arial"/>
            </a:endParaRPr>
          </a:p>
          <a:p>
            <a:pPr lvl="2"/>
            <a:r>
              <a:rPr lang="en-US" sz="1600" dirty="0">
                <a:solidFill>
                  <a:srgbClr val="000000"/>
                </a:solidFill>
              </a:rPr>
              <a:t>Isotope plate out on component surface.</a:t>
            </a:r>
          </a:p>
        </p:txBody>
      </p:sp>
    </p:spTree>
    <p:extLst>
      <p:ext uri="{BB962C8B-B14F-4D97-AF65-F5344CB8AC3E}">
        <p14:creationId xmlns:p14="http://schemas.microsoft.com/office/powerpoint/2010/main" val="3529382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aph of a city&#10;&#10;Description automatically generated">
            <a:extLst>
              <a:ext uri="{FF2B5EF4-FFF2-40B4-BE49-F238E27FC236}">
                <a16:creationId xmlns:a16="http://schemas.microsoft.com/office/drawing/2014/main" id="{8B520958-C4A7-3F62-083E-9F586DC43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0247" y="4460857"/>
            <a:ext cx="4816311" cy="17918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AC477C-2F97-8B32-2A1A-DE30EA0A2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 anchor="t"/>
          <a:lstStyle/>
          <a:p>
            <a:r>
              <a:rPr lang="en-US" dirty="0">
                <a:ea typeface="ヒラギノ角ゴ Pro W3"/>
              </a:rPr>
              <a:t>MSRE Fuel Depletion with Griffin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DEA97-2486-5D60-3B0C-715B388F1D5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59334" y="1258148"/>
            <a:ext cx="11997224" cy="1447800"/>
          </a:xfrm>
        </p:spPr>
        <p:txBody>
          <a:bodyPr vert="horz" lIns="0" tIns="0" rIns="0" bIns="0" anchor="t"/>
          <a:lstStyle/>
          <a:p>
            <a:pPr marL="287020" indent="-287020"/>
            <a:r>
              <a:rPr lang="en-US" sz="2000" dirty="0">
                <a:solidFill>
                  <a:srgbClr val="000000"/>
                </a:solidFill>
                <a:ea typeface="ヒラギノ角ゴ Pro W3"/>
              </a:rPr>
              <a:t>MSRE depletion calculation was performed using standalone Griffin’s Bateman solver with XS from Shift</a:t>
            </a:r>
            <a:endParaRPr lang="en-US" dirty="0">
              <a:ea typeface="ヒラギノ角ゴ Pro W3"/>
            </a:endParaRP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Used as the basis for the Redox potential calculation and compared against experimental data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Based on digitized power history, material addition and removal data for both U-235 and U-233 operation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2ED985B-6DC1-C9AC-072B-F4884EBA957E}"/>
              </a:ext>
            </a:extLst>
          </p:cNvPr>
          <p:cNvSpPr txBox="1">
            <a:spLocks/>
          </p:cNvSpPr>
          <p:nvPr/>
        </p:nvSpPr>
        <p:spPr>
          <a:xfrm>
            <a:off x="194776" y="2667000"/>
            <a:ext cx="7084982" cy="3585732"/>
          </a:xfrm>
          <a:prstGeom prst="rect">
            <a:avLst/>
          </a:prstGeom>
        </p:spPr>
        <p:txBody>
          <a:bodyPr vert="horz" lIns="0" tIns="0" rIns="0" bIns="0" anchor="t"/>
          <a:lstStyle>
            <a:lvl1pPr marL="287338" indent="-287338" algn="l" defTabSz="457200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213E9A"/>
              </a:buClr>
              <a:buFont typeface="Arial" charset="0"/>
              <a:buChar char="•"/>
              <a:defRPr sz="2400" kern="1200">
                <a:solidFill>
                  <a:srgbClr val="595959"/>
                </a:solidFill>
                <a:latin typeface="+mn-lt"/>
                <a:ea typeface="ヒラギノ角ゴ Pro W3" charset="-128"/>
                <a:cs typeface="ヒラギノ角ゴ Pro W3" charset="-128"/>
              </a:defRPr>
            </a:lvl1pPr>
            <a:lvl2pPr marL="576263" indent="-288925" algn="l" defTabSz="457200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213E9A"/>
              </a:buClr>
              <a:buFont typeface="Arial"/>
              <a:buChar char="•"/>
              <a:defRPr sz="20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2pPr>
            <a:lvl3pPr marL="855663" indent="-279400" algn="l" defTabSz="457200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213E9A"/>
              </a:buClr>
              <a:buFont typeface="Arial" charset="0"/>
              <a:buChar char="•"/>
              <a:defRPr sz="18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3pPr>
            <a:lvl4pPr marL="1143000" indent="-287338" algn="l" defTabSz="457200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213E9A"/>
              </a:buClr>
              <a:buFont typeface="Arial"/>
              <a:buChar char="•"/>
              <a:defRPr sz="16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4pPr>
            <a:lvl5pPr marL="1430338" indent="-287338" algn="l" defTabSz="457200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213E9A"/>
              </a:buClr>
              <a:buFont typeface="Arial" charset="0"/>
              <a:buChar char="•"/>
              <a:defRPr sz="15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000000"/>
                </a:solidFill>
              </a:rPr>
              <a:t>Several materials are added to the fuel salt during operation (Be, Zr, </a:t>
            </a:r>
            <a:r>
              <a:rPr lang="en-US" sz="2000" baseline="30000" dirty="0">
                <a:solidFill>
                  <a:srgbClr val="000000"/>
                </a:solidFill>
              </a:rPr>
              <a:t>235</a:t>
            </a:r>
            <a:r>
              <a:rPr lang="en-US" sz="2000" dirty="0">
                <a:solidFill>
                  <a:srgbClr val="000000"/>
                </a:solidFill>
              </a:rPr>
              <a:t>U, etc.)</a:t>
            </a:r>
          </a:p>
          <a:p>
            <a:r>
              <a:rPr lang="en-US" sz="2000" dirty="0">
                <a:solidFill>
                  <a:srgbClr val="000000"/>
                </a:solidFill>
              </a:rPr>
              <a:t>Predictions for salt-seeking isotopes are reasonably good, although C/E values for those with noble-gas precursors are understandably below unity</a:t>
            </a:r>
          </a:p>
          <a:p>
            <a:r>
              <a:rPr lang="en-US" sz="2000" dirty="0">
                <a:solidFill>
                  <a:srgbClr val="000000"/>
                </a:solidFill>
              </a:rPr>
              <a:t>Comparisons for noble metals are significantly different, indicating they are not well-mixed in the salt and likely deposit on the structural surface.</a:t>
            </a:r>
          </a:p>
          <a:p>
            <a:pPr marL="287020" indent="-287020"/>
            <a:r>
              <a:rPr lang="en-US" sz="2000" dirty="0">
                <a:solidFill>
                  <a:srgbClr val="000000"/>
                </a:solidFill>
                <a:ea typeface="ヒラギノ角ゴ Pro W3"/>
              </a:rPr>
              <a:t>FY25 depletion work focuses on coupling neutronics with depletion (more detail in next presentation)</a:t>
            </a:r>
          </a:p>
          <a:p>
            <a:endParaRPr lang="en-US" sz="2000" dirty="0">
              <a:solidFill>
                <a:srgbClr val="000000"/>
              </a:solidFill>
            </a:endParaRPr>
          </a:p>
          <a:p>
            <a:pPr marL="0" indent="0">
              <a:buFont typeface="Arial" charset="0"/>
              <a:buNone/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37149D-659E-FCB1-A43A-C9193F4FE913}"/>
              </a:ext>
            </a:extLst>
          </p:cNvPr>
          <p:cNvSpPr txBox="1"/>
          <p:nvPr/>
        </p:nvSpPr>
        <p:spPr>
          <a:xfrm>
            <a:off x="9067800" y="4564355"/>
            <a:ext cx="17548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U233 Operation</a:t>
            </a:r>
          </a:p>
        </p:txBody>
      </p:sp>
      <p:pic>
        <p:nvPicPr>
          <p:cNvPr id="9" name="Content Placeholder 5" descr="A graph of a number of columns&#10;&#10;Description automatically generated with medium confidence">
            <a:extLst>
              <a:ext uri="{FF2B5EF4-FFF2-40B4-BE49-F238E27FC236}">
                <a16:creationId xmlns:a16="http://schemas.microsoft.com/office/drawing/2014/main" id="{EC15C675-E4F0-D030-4E52-06489BAF2C7F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2727695"/>
            <a:ext cx="4876800" cy="17471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61D9672-2C6A-3F22-B625-C152AEFE1D0C}"/>
              </a:ext>
            </a:extLst>
          </p:cNvPr>
          <p:cNvSpPr txBox="1"/>
          <p:nvPr/>
        </p:nvSpPr>
        <p:spPr>
          <a:xfrm>
            <a:off x="8760799" y="2786911"/>
            <a:ext cx="198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U235 Operation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9C77B4-1ED2-0476-5ADB-B350CADCCFC4}"/>
              </a:ext>
            </a:extLst>
          </p:cNvPr>
          <p:cNvSpPr txBox="1"/>
          <p:nvPr/>
        </p:nvSpPr>
        <p:spPr>
          <a:xfrm>
            <a:off x="205409" y="6252732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Contacts: Tingzhou Fei (</a:t>
            </a:r>
            <a:r>
              <a:rPr lang="en-US" sz="1600" dirty="0">
                <a:hlinkClick r:id="rId4"/>
              </a:rPr>
              <a:t>tfei@anl.gov</a:t>
            </a:r>
            <a:r>
              <a:rPr lang="en-US" sz="1600" dirty="0"/>
              <a:t>), Shayan Shahbazi (</a:t>
            </a:r>
            <a:r>
              <a:rPr lang="en-US" sz="1600" dirty="0">
                <a:hlinkClick r:id="rId5"/>
              </a:rPr>
              <a:t>sshahbazi@anl.gov</a:t>
            </a:r>
            <a:r>
              <a:rPr lang="en-US" sz="1600" dirty="0"/>
              <a:t>), Donny Hartanto (</a:t>
            </a:r>
            <a:r>
              <a:rPr lang="en-US" sz="1600" dirty="0">
                <a:hlinkClick r:id="rId6"/>
              </a:rPr>
              <a:t>hartantod@ornl.gov</a:t>
            </a:r>
            <a:r>
              <a:rPr lang="en-US" sz="1600" dirty="0"/>
              <a:t>), </a:t>
            </a:r>
          </a:p>
        </p:txBody>
      </p:sp>
    </p:spTree>
    <p:extLst>
      <p:ext uri="{BB962C8B-B14F-4D97-AF65-F5344CB8AC3E}">
        <p14:creationId xmlns:p14="http://schemas.microsoft.com/office/powerpoint/2010/main" val="2523238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08A1B-E17B-B6FC-B247-F999D6B4F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 Inference with Griffin and Stochastic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F638D-0CA0-6F29-E5CF-B4006E23C61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03198" y="1337468"/>
            <a:ext cx="6654802" cy="3740641"/>
          </a:xfrm>
        </p:spPr>
        <p:txBody>
          <a:bodyPr vert="horz" lIns="0" tIns="0" rIns="0" bIns="0" anchor="t"/>
          <a:lstStyle/>
          <a:p>
            <a:pPr marL="287020" indent="-287020"/>
            <a:r>
              <a:rPr lang="en-US" sz="2000" dirty="0">
                <a:solidFill>
                  <a:srgbClr val="000000"/>
                </a:solidFill>
                <a:ea typeface="ヒラギノ角ゴ Pro W3"/>
              </a:rPr>
              <a:t>Demonstrated the usage of stochastic tool for Griffin depletion simulation.</a:t>
            </a:r>
          </a:p>
          <a:p>
            <a:pPr marL="575945" lvl="1">
              <a:spcBef>
                <a:spcPts val="0"/>
              </a:spcBef>
              <a:spcAft>
                <a:spcPts val="800"/>
              </a:spcAft>
            </a:pPr>
            <a:r>
              <a:rPr lang="en-US" sz="1700" dirty="0">
                <a:solidFill>
                  <a:srgbClr val="000000"/>
                </a:solidFill>
                <a:ea typeface="ヒラギノ角ゴ Pro W3"/>
              </a:rPr>
              <a:t>Various FPs were </a:t>
            </a:r>
            <a:r>
              <a:rPr lang="en-US" sz="1700" dirty="0" err="1">
                <a:solidFill>
                  <a:srgbClr val="000000"/>
                </a:solidFill>
                <a:ea typeface="ヒラギノ角ゴ Pro W3"/>
              </a:rPr>
              <a:t>radiochemically</a:t>
            </a:r>
            <a:r>
              <a:rPr lang="en-US" sz="1700" dirty="0">
                <a:solidFill>
                  <a:srgbClr val="000000"/>
                </a:solidFill>
                <a:ea typeface="ヒラギノ角ゴ Pro W3"/>
              </a:rPr>
              <a:t> measured in gas sample capsules from the MSRE pump bowl</a:t>
            </a:r>
            <a:endParaRPr lang="en-US" sz="1700" dirty="0">
              <a:solidFill>
                <a:srgbClr val="000000"/>
              </a:solidFill>
              <a:ea typeface="ヒラギノ角ゴ Pro W3"/>
              <a:cs typeface="Arial"/>
            </a:endParaRPr>
          </a:p>
          <a:p>
            <a:pPr marL="575945" lvl="1">
              <a:spcBef>
                <a:spcPts val="0"/>
              </a:spcBef>
              <a:spcAft>
                <a:spcPts val="800"/>
              </a:spcAft>
            </a:pPr>
            <a:r>
              <a:rPr lang="en-US" sz="1700" dirty="0">
                <a:solidFill>
                  <a:srgbClr val="000000"/>
                </a:solidFill>
                <a:ea typeface="ヒラギノ角ゴ Pro W3"/>
              </a:rPr>
              <a:t>The gas-borne percentage (GBP) can be used to infer corresponding transfer rates of isotopes from the fuel</a:t>
            </a:r>
            <a:endParaRPr lang="en-US" sz="1700" dirty="0">
              <a:solidFill>
                <a:srgbClr val="000000"/>
              </a:solidFill>
              <a:ea typeface="ヒラギノ角ゴ Pro W3"/>
              <a:cs typeface="Arial"/>
            </a:endParaRPr>
          </a:p>
          <a:p>
            <a:pPr marL="575945" lvl="1">
              <a:spcBef>
                <a:spcPts val="0"/>
              </a:spcBef>
              <a:spcAft>
                <a:spcPts val="800"/>
              </a:spcAft>
            </a:pPr>
            <a:r>
              <a:rPr lang="en-US" sz="1700" dirty="0">
                <a:solidFill>
                  <a:srgbClr val="000000"/>
                </a:solidFill>
                <a:ea typeface="ヒラギノ角ゴ Pro W3"/>
              </a:rPr>
              <a:t>Stochastic Tools module was utilized to sample the transfer rates across normal distribution with mean &amp; std dev</a:t>
            </a:r>
          </a:p>
          <a:p>
            <a:pPr marL="855345" lvl="2">
              <a:spcBef>
                <a:spcPts val="0"/>
              </a:spcBef>
              <a:spcAft>
                <a:spcPts val="800"/>
              </a:spcAft>
            </a:pPr>
            <a:r>
              <a:rPr lang="en-US" sz="1500" dirty="0">
                <a:solidFill>
                  <a:srgbClr val="000000"/>
                </a:solidFill>
                <a:ea typeface="ヒラギノ角ゴ Pro W3"/>
              </a:rPr>
              <a:t>The elemental transfer rates is applied in Griffin to estimate the total FP inventory accumulated in the OGS (e.g., activity [Ci] &amp; decay heat [W])</a:t>
            </a:r>
            <a:endParaRPr lang="en-US" sz="1700" dirty="0">
              <a:solidFill>
                <a:srgbClr val="000000"/>
              </a:solidFill>
            </a:endParaRPr>
          </a:p>
          <a:p>
            <a:pPr marL="287020" indent="-287020"/>
            <a:endParaRPr lang="en-US" sz="1700" dirty="0">
              <a:solidFill>
                <a:srgbClr val="000000"/>
              </a:solidFill>
            </a:endParaRPr>
          </a:p>
          <a:p>
            <a:pPr marL="287020" indent="-287020"/>
            <a:endParaRPr lang="en-US" sz="1700" dirty="0">
              <a:solidFill>
                <a:srgbClr val="000000"/>
              </a:solidFill>
            </a:endParaRPr>
          </a:p>
          <a:p>
            <a:endParaRPr lang="en-US" sz="2200" dirty="0">
              <a:solidFill>
                <a:srgbClr val="000000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0B58640-956A-3499-E648-D1036A0FAA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429371"/>
              </p:ext>
            </p:extLst>
          </p:nvPr>
        </p:nvGraphicFramePr>
        <p:xfrm>
          <a:off x="269142" y="5124092"/>
          <a:ext cx="10896600" cy="10134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01918">
                  <a:extLst>
                    <a:ext uri="{9D8B030D-6E8A-4147-A177-3AD203B41FA5}">
                      <a16:colId xmlns:a16="http://schemas.microsoft.com/office/drawing/2014/main" val="4237885462"/>
                    </a:ext>
                  </a:extLst>
                </a:gridCol>
                <a:gridCol w="1268364">
                  <a:extLst>
                    <a:ext uri="{9D8B030D-6E8A-4147-A177-3AD203B41FA5}">
                      <a16:colId xmlns:a16="http://schemas.microsoft.com/office/drawing/2014/main" val="719173295"/>
                    </a:ext>
                  </a:extLst>
                </a:gridCol>
                <a:gridCol w="974156">
                  <a:extLst>
                    <a:ext uri="{9D8B030D-6E8A-4147-A177-3AD203B41FA5}">
                      <a16:colId xmlns:a16="http://schemas.microsoft.com/office/drawing/2014/main" val="3122119558"/>
                    </a:ext>
                  </a:extLst>
                </a:gridCol>
                <a:gridCol w="976336">
                  <a:extLst>
                    <a:ext uri="{9D8B030D-6E8A-4147-A177-3AD203B41FA5}">
                      <a16:colId xmlns:a16="http://schemas.microsoft.com/office/drawing/2014/main" val="2403221029"/>
                    </a:ext>
                  </a:extLst>
                </a:gridCol>
                <a:gridCol w="780197">
                  <a:extLst>
                    <a:ext uri="{9D8B030D-6E8A-4147-A177-3AD203B41FA5}">
                      <a16:colId xmlns:a16="http://schemas.microsoft.com/office/drawing/2014/main" val="2426671973"/>
                    </a:ext>
                  </a:extLst>
                </a:gridCol>
                <a:gridCol w="1072225">
                  <a:extLst>
                    <a:ext uri="{9D8B030D-6E8A-4147-A177-3AD203B41FA5}">
                      <a16:colId xmlns:a16="http://schemas.microsoft.com/office/drawing/2014/main" val="527001552"/>
                    </a:ext>
                  </a:extLst>
                </a:gridCol>
                <a:gridCol w="878266">
                  <a:extLst>
                    <a:ext uri="{9D8B030D-6E8A-4147-A177-3AD203B41FA5}">
                      <a16:colId xmlns:a16="http://schemas.microsoft.com/office/drawing/2014/main" val="3567194725"/>
                    </a:ext>
                  </a:extLst>
                </a:gridCol>
                <a:gridCol w="780197">
                  <a:extLst>
                    <a:ext uri="{9D8B030D-6E8A-4147-A177-3AD203B41FA5}">
                      <a16:colId xmlns:a16="http://schemas.microsoft.com/office/drawing/2014/main" val="2538734200"/>
                    </a:ext>
                  </a:extLst>
                </a:gridCol>
                <a:gridCol w="764941">
                  <a:extLst>
                    <a:ext uri="{9D8B030D-6E8A-4147-A177-3AD203B41FA5}">
                      <a16:colId xmlns:a16="http://schemas.microsoft.com/office/drawing/2014/main" val="171502400"/>
                    </a:ext>
                  </a:extLst>
                </a:gridCol>
              </a:tblGrid>
              <a:tr h="1835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>
                          <a:effectLst/>
                        </a:rPr>
                        <a:t>Transfer Rate for Element(s):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dirty="0">
                          <a:effectLst/>
                        </a:rPr>
                        <a:t>Kr, Xe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Rb, Cs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Nb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Mo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Tc, Ru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Sb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Te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Br, I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2445152423"/>
                  </a:ext>
                </a:extLst>
              </a:tr>
              <a:tr h="1435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>
                          <a:effectLst/>
                        </a:rPr>
                        <a:t>Inferred transfer rate (s</a:t>
                      </a:r>
                      <a:r>
                        <a:rPr lang="en-US" sz="1400" baseline="30000" dirty="0">
                          <a:effectLst/>
                        </a:rPr>
                        <a:t>-1</a:t>
                      </a:r>
                      <a:r>
                        <a:rPr lang="en-US" sz="1400" dirty="0">
                          <a:effectLst/>
                        </a:rPr>
                        <a:t>):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1E-4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2E-10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2E-9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1E-8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5E-9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4E-9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5E-9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3E-9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1582212724"/>
                  </a:ext>
                </a:extLst>
              </a:tr>
              <a:tr h="863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>
                          <a:effectLst/>
                        </a:rPr>
                        <a:t>Inferred from the GBP of: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baseline="30000" dirty="0">
                          <a:effectLst/>
                        </a:rPr>
                        <a:t>89</a:t>
                      </a:r>
                      <a:r>
                        <a:rPr lang="en-US" sz="1600" dirty="0">
                          <a:effectLst/>
                        </a:rPr>
                        <a:t>Sr, </a:t>
                      </a:r>
                      <a:r>
                        <a:rPr lang="en-US" sz="1600" baseline="30000" dirty="0">
                          <a:effectLst/>
                        </a:rPr>
                        <a:t>140</a:t>
                      </a:r>
                      <a:r>
                        <a:rPr lang="en-US" sz="1600" dirty="0">
                          <a:effectLst/>
                        </a:rPr>
                        <a:t>Ba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baseline="30000">
                          <a:effectLst/>
                        </a:rPr>
                        <a:t>137</a:t>
                      </a:r>
                      <a:r>
                        <a:rPr lang="en-US" sz="1600">
                          <a:effectLst/>
                        </a:rPr>
                        <a:t>Cs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baseline="30000">
                          <a:effectLst/>
                        </a:rPr>
                        <a:t>95</a:t>
                      </a:r>
                      <a:r>
                        <a:rPr lang="en-US" sz="1600">
                          <a:effectLst/>
                        </a:rPr>
                        <a:t>Nb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baseline="30000">
                          <a:effectLst/>
                        </a:rPr>
                        <a:t>99</a:t>
                      </a:r>
                      <a:r>
                        <a:rPr lang="en-US" sz="1600">
                          <a:effectLst/>
                        </a:rPr>
                        <a:t>Mo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baseline="30000">
                          <a:effectLst/>
                        </a:rPr>
                        <a:t>103</a:t>
                      </a:r>
                      <a:r>
                        <a:rPr lang="en-US" sz="1600">
                          <a:effectLst/>
                        </a:rPr>
                        <a:t>Ru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baseline="30000">
                          <a:effectLst/>
                        </a:rPr>
                        <a:t>127</a:t>
                      </a:r>
                      <a:r>
                        <a:rPr lang="en-US" sz="1600">
                          <a:effectLst/>
                        </a:rPr>
                        <a:t>Sb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baseline="30000">
                          <a:effectLst/>
                        </a:rPr>
                        <a:t>132</a:t>
                      </a:r>
                      <a:r>
                        <a:rPr lang="en-US" sz="1600">
                          <a:effectLst/>
                        </a:rPr>
                        <a:t>Te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baseline="30000" dirty="0">
                          <a:effectLst/>
                        </a:rPr>
                        <a:t>131</a:t>
                      </a:r>
                      <a:r>
                        <a:rPr lang="en-US" sz="1600" dirty="0">
                          <a:effectLst/>
                        </a:rPr>
                        <a:t>I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3546739565"/>
                  </a:ext>
                </a:extLst>
              </a:tr>
              <a:tr h="1320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>
                          <a:effectLst/>
                        </a:rPr>
                        <a:t>GBP value used (%): [1]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3.0, 0.027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23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dirty="0">
                          <a:effectLst/>
                        </a:rPr>
                        <a:t>0.4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0.3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1.1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0.18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>
                          <a:effectLst/>
                        </a:rPr>
                        <a:t>0.2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dirty="0">
                          <a:effectLst/>
                        </a:rPr>
                        <a:t>0.2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270188770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31765EB-5C72-406C-B8F2-990861CF605F}"/>
              </a:ext>
            </a:extLst>
          </p:cNvPr>
          <p:cNvSpPr txBox="1"/>
          <p:nvPr/>
        </p:nvSpPr>
        <p:spPr>
          <a:xfrm>
            <a:off x="321946" y="6383923"/>
            <a:ext cx="615505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Contacts: Shayan Shahbazi (</a:t>
            </a:r>
            <a:r>
              <a:rPr lang="en-US" sz="1600" dirty="0">
                <a:hlinkClick r:id="rId2"/>
              </a:rPr>
              <a:t>sshahbazi@anl.gov</a:t>
            </a:r>
            <a:r>
              <a:rPr lang="en-US" sz="1600" dirty="0"/>
              <a:t>)</a:t>
            </a:r>
          </a:p>
        </p:txBody>
      </p:sp>
      <p:pic>
        <p:nvPicPr>
          <p:cNvPr id="7" name="Picture 6" descr="Chart&#10;&#10;Description automatically generated with low confidence">
            <a:extLst>
              <a:ext uri="{FF2B5EF4-FFF2-40B4-BE49-F238E27FC236}">
                <a16:creationId xmlns:a16="http://schemas.microsoft.com/office/drawing/2014/main" id="{75DF3564-8045-BCC7-A8FB-27C438C2AC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3178868"/>
            <a:ext cx="4583236" cy="1908766"/>
          </a:xfrm>
          <a:prstGeom prst="rect">
            <a:avLst/>
          </a:prstGeom>
        </p:spPr>
      </p:pic>
      <p:pic>
        <p:nvPicPr>
          <p:cNvPr id="9" name="Picture 8" descr="Chart, histogram&#10;&#10;Description automatically generated">
            <a:extLst>
              <a:ext uri="{FF2B5EF4-FFF2-40B4-BE49-F238E27FC236}">
                <a16:creationId xmlns:a16="http://schemas.microsoft.com/office/drawing/2014/main" id="{6CB6D370-298B-9665-B6C0-0AEB9FAD5B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269210"/>
            <a:ext cx="4583179" cy="190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86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FB21C-ADD3-298F-E655-3F402A5F2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Xenon Transport (I)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CCC59-059C-1815-EED0-D3C943D3990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03200" y="1348065"/>
            <a:ext cx="9499600" cy="4876800"/>
          </a:xfrm>
        </p:spPr>
        <p:txBody>
          <a:bodyPr vert="horz" lIns="0" tIns="0" rIns="0" bIns="0" anchor="t"/>
          <a:lstStyle/>
          <a:p>
            <a:r>
              <a:rPr lang="en-US" dirty="0">
                <a:solidFill>
                  <a:srgbClr val="000000"/>
                </a:solidFill>
              </a:rPr>
              <a:t>Xenon poisoning in MSR is highly impacted by Xenon transport 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Xe-135 concentration is small compared to that of I-135 due to its large absorption. When the reactor is shut down or reduced in power, Xe-135 concentration can increase due to I-135 decay.</a:t>
            </a:r>
          </a:p>
          <a:p>
            <a:pPr marL="575945" lvl="1"/>
            <a:r>
              <a:rPr lang="en-US" dirty="0">
                <a:solidFill>
                  <a:srgbClr val="000000"/>
                </a:solidFill>
                <a:ea typeface="ヒラギノ角ゴ Pro W3"/>
              </a:rPr>
              <a:t>Xenon can dissolve in salt, diffuse into graphite, transfer from salt to gas bubble that is removed in the off-gas system </a:t>
            </a:r>
            <a:endParaRPr lang="en-US" dirty="0">
              <a:solidFill>
                <a:srgbClr val="000000"/>
              </a:solidFill>
              <a:ea typeface="ヒラギノ角ゴ Pro W3"/>
              <a:cs typeface="Arial"/>
            </a:endParaRPr>
          </a:p>
          <a:p>
            <a:pPr marL="575945" lvl="1"/>
            <a:r>
              <a:rPr lang="en-US" dirty="0">
                <a:solidFill>
                  <a:srgbClr val="000000"/>
                </a:solidFill>
                <a:ea typeface="ヒラギノ角ゴ Pro W3"/>
              </a:rPr>
              <a:t>For </a:t>
            </a:r>
            <a:r>
              <a:rPr lang="en-US" dirty="0" err="1">
                <a:solidFill>
                  <a:srgbClr val="000000"/>
                </a:solidFill>
                <a:ea typeface="ヒラギノ角ゴ Pro W3"/>
              </a:rPr>
              <a:t>multiphysics</a:t>
            </a:r>
            <a:r>
              <a:rPr lang="en-US" dirty="0">
                <a:solidFill>
                  <a:srgbClr val="000000"/>
                </a:solidFill>
                <a:ea typeface="ヒラギノ角ゴ Pro W3"/>
              </a:rPr>
              <a:t> simulations, use TH code (Pronghorn/SAM) to solve the Xe-135 concentration and Griffin for solving the eigenvalue of the system.</a:t>
            </a:r>
            <a:endParaRPr lang="en-US" dirty="0">
              <a:solidFill>
                <a:srgbClr val="000000"/>
              </a:solidFill>
              <a:ea typeface="ヒラギノ角ゴ Pro W3"/>
              <a:cs typeface="Arial"/>
            </a:endParaRPr>
          </a:p>
          <a:p>
            <a:pPr marL="287020" indent="-287020"/>
            <a:r>
              <a:rPr lang="en-US" dirty="0">
                <a:solidFill>
                  <a:srgbClr val="000000"/>
                </a:solidFill>
                <a:ea typeface="ヒラギノ角ゴ Pro W3"/>
              </a:rPr>
              <a:t>Both SAM-Griffin and Pronghorn-Griffin models are used. </a:t>
            </a:r>
          </a:p>
          <a:p>
            <a:pPr marL="575945" lvl="1"/>
            <a:r>
              <a:rPr lang="en-US" dirty="0">
                <a:solidFill>
                  <a:srgbClr val="000000"/>
                </a:solidFill>
                <a:ea typeface="ヒラギノ角ゴ Pro W3"/>
              </a:rPr>
              <a:t>The Xenon poisoning effect reaches a peak about 4 </a:t>
            </a:r>
            <a:r>
              <a:rPr lang="en-US" dirty="0" err="1">
                <a:solidFill>
                  <a:srgbClr val="000000"/>
                </a:solidFill>
                <a:ea typeface="ヒラギノ角ゴ Pro W3"/>
              </a:rPr>
              <a:t>hr</a:t>
            </a:r>
            <a:r>
              <a:rPr lang="en-US" dirty="0">
                <a:solidFill>
                  <a:srgbClr val="000000"/>
                </a:solidFill>
                <a:ea typeface="ヒラギノ角ゴ Pro W3"/>
              </a:rPr>
              <a:t> after reactor shutdown.</a:t>
            </a:r>
            <a:endParaRPr lang="en-US" dirty="0">
              <a:solidFill>
                <a:srgbClr val="000000"/>
              </a:solidFill>
              <a:ea typeface="ヒラギノ角ゴ Pro W3"/>
              <a:cs typeface="Arial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ECD030A5-5EC7-B4AC-7E75-F2C73954C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3635" y="1348065"/>
            <a:ext cx="1955165" cy="1816100"/>
          </a:xfrm>
          <a:prstGeom prst="rect">
            <a:avLst/>
          </a:prstGeom>
        </p:spPr>
      </p:pic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810DF4EC-74F4-3956-A81C-098606E5B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2800" y="3429000"/>
            <a:ext cx="2197100" cy="20675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AD0910-EB19-40D4-A944-7D6117305186}"/>
              </a:ext>
            </a:extLst>
          </p:cNvPr>
          <p:cNvSpPr txBox="1"/>
          <p:nvPr/>
        </p:nvSpPr>
        <p:spPr>
          <a:xfrm>
            <a:off x="205409" y="6252732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Contacts: Tingzhou Fei (</a:t>
            </a:r>
            <a:r>
              <a:rPr lang="en-US" sz="1600" dirty="0">
                <a:hlinkClick r:id="rId4"/>
              </a:rPr>
              <a:t>tfei@anl.gov</a:t>
            </a:r>
            <a:r>
              <a:rPr lang="en-US" sz="1600" dirty="0"/>
              <a:t>), Jun Fang (</a:t>
            </a:r>
            <a:r>
              <a:rPr lang="en-US" sz="1600" dirty="0">
                <a:hlinkClick r:id="rId5"/>
              </a:rPr>
              <a:t>fangj@anl.gov</a:t>
            </a:r>
            <a:r>
              <a:rPr lang="en-US" sz="1600" dirty="0"/>
              <a:t>), Mauricio E. Tano </a:t>
            </a:r>
            <a:r>
              <a:rPr lang="en-US" sz="1600" dirty="0" err="1"/>
              <a:t>Retamales</a:t>
            </a:r>
            <a:r>
              <a:rPr lang="en-US" sz="1600" dirty="0"/>
              <a:t> (</a:t>
            </a:r>
            <a:r>
              <a:rPr lang="en-US" sz="1600" dirty="0">
                <a:hlinkClick r:id="rId6"/>
              </a:rPr>
              <a:t>mauricio.tanoretamales@inl.gov</a:t>
            </a:r>
            <a:r>
              <a:rPr lang="en-US" sz="1600" dirty="0"/>
              <a:t>), Travis Mui (</a:t>
            </a:r>
            <a:r>
              <a:rPr lang="en-US" sz="1600" dirty="0">
                <a:hlinkClick r:id="rId7"/>
              </a:rPr>
              <a:t>tmui@anl.gov</a:t>
            </a:r>
            <a:r>
              <a:rPr lang="en-US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0454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D4409-F864-1C82-2B5D-3E6567032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Xenon Transport (II)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28F81-3346-7647-5A8B-91E23942040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9220" y="1295399"/>
            <a:ext cx="8084204" cy="2475116"/>
          </a:xfrm>
        </p:spPr>
        <p:txBody>
          <a:bodyPr vert="horz" lIns="0" tIns="0" rIns="0" bIns="0" anchor="t"/>
          <a:lstStyle/>
          <a:p>
            <a:r>
              <a:rPr lang="en-US" dirty="0">
                <a:solidFill>
                  <a:srgbClr val="000000"/>
                </a:solidFill>
              </a:rPr>
              <a:t>Both models show reasonable Xenon poisoning effect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The Xe concentration depends on the mass transfer coefficient from salt to graphite and to gas. SAM-Griffin model results in similar Xenon poisoning effect comparing to MSRE measurement (~-800 </a:t>
            </a:r>
            <a:r>
              <a:rPr lang="en-US" dirty="0" err="1">
                <a:solidFill>
                  <a:srgbClr val="000000"/>
                </a:solidFill>
              </a:rPr>
              <a:t>pcm</a:t>
            </a:r>
            <a:r>
              <a:rPr lang="en-US" dirty="0">
                <a:solidFill>
                  <a:srgbClr val="000000"/>
                </a:solidFill>
              </a:rPr>
              <a:t>).</a:t>
            </a:r>
          </a:p>
          <a:p>
            <a:pPr marL="575945" lvl="1"/>
            <a:r>
              <a:rPr lang="en-US" dirty="0">
                <a:solidFill>
                  <a:srgbClr val="000000"/>
                </a:solidFill>
                <a:ea typeface="ヒラギノ角ゴ Pro W3"/>
              </a:rPr>
              <a:t>The Pronghorn-Griffin model results in Xe poisoning of -410.0 </a:t>
            </a:r>
            <a:r>
              <a:rPr lang="en-US" dirty="0" err="1">
                <a:solidFill>
                  <a:srgbClr val="000000"/>
                </a:solidFill>
                <a:ea typeface="ヒラギノ角ゴ Pro W3"/>
              </a:rPr>
              <a:t>pcm</a:t>
            </a:r>
            <a:r>
              <a:rPr lang="en-US" dirty="0">
                <a:solidFill>
                  <a:srgbClr val="000000"/>
                </a:solidFill>
                <a:ea typeface="ヒラギノ角ゴ Pro W3"/>
              </a:rPr>
              <a:t>, which aligns well with that from the SAM-Griffin models. </a:t>
            </a:r>
            <a:endParaRPr lang="en-US" dirty="0">
              <a:solidFill>
                <a:srgbClr val="000000"/>
              </a:solidFill>
              <a:ea typeface="ヒラギノ角ゴ Pro W3"/>
              <a:cs typeface="Arial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8C720AD-9010-7878-E12B-D20E00C4DA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031465"/>
              </p:ext>
            </p:extLst>
          </p:nvPr>
        </p:nvGraphicFramePr>
        <p:xfrm>
          <a:off x="838200" y="5118603"/>
          <a:ext cx="5461000" cy="960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5250">
                  <a:extLst>
                    <a:ext uri="{9D8B030D-6E8A-4147-A177-3AD203B41FA5}">
                      <a16:colId xmlns:a16="http://schemas.microsoft.com/office/drawing/2014/main" val="3548340411"/>
                    </a:ext>
                  </a:extLst>
                </a:gridCol>
                <a:gridCol w="1365250">
                  <a:extLst>
                    <a:ext uri="{9D8B030D-6E8A-4147-A177-3AD203B41FA5}">
                      <a16:colId xmlns:a16="http://schemas.microsoft.com/office/drawing/2014/main" val="1358621586"/>
                    </a:ext>
                  </a:extLst>
                </a:gridCol>
                <a:gridCol w="1365250">
                  <a:extLst>
                    <a:ext uri="{9D8B030D-6E8A-4147-A177-3AD203B41FA5}">
                      <a16:colId xmlns:a16="http://schemas.microsoft.com/office/drawing/2014/main" val="1783450582"/>
                    </a:ext>
                  </a:extLst>
                </a:gridCol>
                <a:gridCol w="1365250">
                  <a:extLst>
                    <a:ext uri="{9D8B030D-6E8A-4147-A177-3AD203B41FA5}">
                      <a16:colId xmlns:a16="http://schemas.microsoft.com/office/drawing/2014/main" val="4251267686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dirty="0">
                          <a:effectLst/>
                        </a:rPr>
                        <a:t>Transfer Coefficient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</a:rPr>
                        <a:t>Xe in Fuel</a:t>
                      </a:r>
                    </a:p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</a:rPr>
                        <a:t>[atoms/barn-cm]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dirty="0">
                          <a:effectLst/>
                        </a:rPr>
                        <a:t>Xe in Graphite</a:t>
                      </a:r>
                    </a:p>
                    <a:p>
                      <a:pPr marL="0" marR="0" algn="ctr">
                        <a:buNone/>
                      </a:pPr>
                      <a:r>
                        <a:rPr lang="en-US" sz="1200" dirty="0">
                          <a:effectLst/>
                        </a:rPr>
                        <a:t>[atoms/barn-cm]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dirty="0">
                          <a:effectLst/>
                        </a:rPr>
                        <a:t>Reactivity change [</a:t>
                      </a:r>
                      <a:r>
                        <a:rPr lang="en-US" sz="1200" dirty="0" err="1">
                          <a:effectLst/>
                        </a:rPr>
                        <a:t>pcm</a:t>
                      </a:r>
                      <a:r>
                        <a:rPr lang="en-US" sz="1200" dirty="0">
                          <a:effectLst/>
                        </a:rPr>
                        <a:t>]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1331644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</a:rPr>
                        <a:t>5e-3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</a:rPr>
                        <a:t>9.93E-11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dirty="0">
                          <a:effectLst/>
                        </a:rPr>
                        <a:t>6.95E-12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dirty="0">
                          <a:effectLst/>
                        </a:rPr>
                        <a:t>-430.75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0656408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</a:rPr>
                        <a:t>1e-2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</a:rPr>
                        <a:t>9.93E-11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dirty="0">
                          <a:effectLst/>
                        </a:rPr>
                        <a:t>1.40E-11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</a:rPr>
                        <a:t>-505.85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80110513"/>
                  </a:ext>
                </a:extLst>
              </a:tr>
              <a:tr h="91440"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dirty="0">
                          <a:effectLst/>
                        </a:rPr>
                        <a:t>5e-2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</a:rPr>
                        <a:t>1.00E-10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>
                          <a:effectLst/>
                        </a:rPr>
                        <a:t>7.70E-11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buNone/>
                      </a:pPr>
                      <a:r>
                        <a:rPr lang="en-US" sz="1200" dirty="0">
                          <a:effectLst/>
                        </a:rPr>
                        <a:t>-1170.97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339636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E7BC119-881B-53E8-61F4-8D64925E37BA}"/>
              </a:ext>
            </a:extLst>
          </p:cNvPr>
          <p:cNvSpPr txBox="1"/>
          <p:nvPr/>
        </p:nvSpPr>
        <p:spPr>
          <a:xfrm>
            <a:off x="205409" y="6252732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Contacts: Tingzhou Fei (</a:t>
            </a:r>
            <a:r>
              <a:rPr lang="en-US" sz="1600" dirty="0">
                <a:hlinkClick r:id="rId2"/>
              </a:rPr>
              <a:t>tfei@anl.gov</a:t>
            </a:r>
            <a:r>
              <a:rPr lang="en-US" sz="1600" dirty="0"/>
              <a:t>), Jun Fang (</a:t>
            </a:r>
            <a:r>
              <a:rPr lang="en-US" sz="1600" dirty="0">
                <a:hlinkClick r:id="rId3"/>
              </a:rPr>
              <a:t>fangj@anl.gov</a:t>
            </a:r>
            <a:r>
              <a:rPr lang="en-US" sz="1600" dirty="0"/>
              <a:t>), Mauricio E. Tano </a:t>
            </a:r>
            <a:r>
              <a:rPr lang="en-US" sz="1600" dirty="0" err="1"/>
              <a:t>Retamales</a:t>
            </a:r>
            <a:r>
              <a:rPr lang="en-US" sz="1600" dirty="0"/>
              <a:t> (</a:t>
            </a:r>
            <a:r>
              <a:rPr lang="en-US" sz="1600" dirty="0">
                <a:hlinkClick r:id="rId4"/>
              </a:rPr>
              <a:t>mauricio.tanoretamales@inl.gov</a:t>
            </a:r>
            <a:r>
              <a:rPr lang="en-US" sz="1600" dirty="0"/>
              <a:t>), Travis Mui (</a:t>
            </a:r>
            <a:r>
              <a:rPr lang="en-US" sz="1600" dirty="0">
                <a:hlinkClick r:id="rId5"/>
              </a:rPr>
              <a:t>tmui@anl.gov</a:t>
            </a:r>
            <a:r>
              <a:rPr lang="en-US" sz="1600" dirty="0"/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CF32E4-4D85-6CA2-6675-DC5C119D70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66962" y="1157350"/>
            <a:ext cx="2973276" cy="2524887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A83C488-9740-DA83-7046-D7E31FE05206}"/>
              </a:ext>
            </a:extLst>
          </p:cNvPr>
          <p:cNvSpPr txBox="1">
            <a:spLocks/>
          </p:cNvSpPr>
          <p:nvPr/>
        </p:nvSpPr>
        <p:spPr>
          <a:xfrm>
            <a:off x="6400799" y="1371600"/>
            <a:ext cx="5791200" cy="1219200"/>
          </a:xfrm>
          <a:prstGeom prst="rect">
            <a:avLst/>
          </a:prstGeom>
        </p:spPr>
        <p:txBody>
          <a:bodyPr vert="horz" lIns="0" tIns="0" rIns="0" bIns="0"/>
          <a:lstStyle>
            <a:lvl1pPr marL="287338" indent="-287338" algn="l" defTabSz="457200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213E9A"/>
              </a:buClr>
              <a:buFont typeface="Arial" charset="0"/>
              <a:buChar char="•"/>
              <a:defRPr sz="2400" kern="1200">
                <a:solidFill>
                  <a:srgbClr val="595959"/>
                </a:solidFill>
                <a:latin typeface="+mn-lt"/>
                <a:ea typeface="ヒラギノ角ゴ Pro W3" charset="-128"/>
                <a:cs typeface="ヒラギノ角ゴ Pro W3" charset="-128"/>
              </a:defRPr>
            </a:lvl1pPr>
            <a:lvl2pPr marL="576263" indent="-288925" algn="l" defTabSz="457200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213E9A"/>
              </a:buClr>
              <a:buFont typeface="Arial"/>
              <a:buChar char="•"/>
              <a:defRPr sz="20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2pPr>
            <a:lvl3pPr marL="855663" indent="-279400" algn="l" defTabSz="457200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213E9A"/>
              </a:buClr>
              <a:buFont typeface="Arial" charset="0"/>
              <a:buChar char="•"/>
              <a:defRPr sz="18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3pPr>
            <a:lvl4pPr marL="1143000" indent="-287338" algn="l" defTabSz="457200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213E9A"/>
              </a:buClr>
              <a:buFont typeface="Arial"/>
              <a:buChar char="•"/>
              <a:defRPr sz="16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4pPr>
            <a:lvl5pPr marL="1430338" indent="-287338" algn="l" defTabSz="457200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213E9A"/>
              </a:buClr>
              <a:buFont typeface="Arial" charset="0"/>
              <a:buChar char="•"/>
              <a:defRPr sz="15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C6F144D-6737-07BD-6B87-AF3D16279A6A}"/>
              </a:ext>
            </a:extLst>
          </p:cNvPr>
          <p:cNvSpPr txBox="1">
            <a:spLocks/>
          </p:cNvSpPr>
          <p:nvPr/>
        </p:nvSpPr>
        <p:spPr>
          <a:xfrm>
            <a:off x="11114567" y="1607870"/>
            <a:ext cx="861391" cy="972297"/>
          </a:xfrm>
          <a:prstGeom prst="rect">
            <a:avLst/>
          </a:prstGeom>
        </p:spPr>
        <p:txBody>
          <a:bodyPr vert="horz" lIns="0" tIns="0" rIns="0" bIns="0" anchor="t"/>
          <a:lstStyle>
            <a:lvl1pPr marL="287338" indent="-287338" algn="l" defTabSz="457200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213E9A"/>
              </a:buClr>
              <a:buFont typeface="Arial" charset="0"/>
              <a:buChar char="•"/>
              <a:defRPr sz="2400" kern="1200">
                <a:solidFill>
                  <a:srgbClr val="595959"/>
                </a:solidFill>
                <a:latin typeface="+mn-lt"/>
                <a:ea typeface="ヒラギノ角ゴ Pro W3" charset="-128"/>
                <a:cs typeface="ヒラギノ角ゴ Pro W3" charset="-128"/>
              </a:defRPr>
            </a:lvl1pPr>
            <a:lvl2pPr marL="576263" indent="-288925" algn="l" defTabSz="457200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213E9A"/>
              </a:buClr>
              <a:buFont typeface="Arial"/>
              <a:buChar char="•"/>
              <a:defRPr sz="20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2pPr>
            <a:lvl3pPr marL="855663" indent="-279400" algn="l" defTabSz="457200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213E9A"/>
              </a:buClr>
              <a:buFont typeface="Arial" charset="0"/>
              <a:buChar char="•"/>
              <a:defRPr sz="18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3pPr>
            <a:lvl4pPr marL="1143000" indent="-287338" algn="l" defTabSz="457200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213E9A"/>
              </a:buClr>
              <a:buFont typeface="Arial"/>
              <a:buChar char="•"/>
              <a:defRPr sz="16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4pPr>
            <a:lvl5pPr marL="1430338" indent="-287338" algn="l" defTabSz="457200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213E9A"/>
              </a:buClr>
              <a:buFont typeface="Arial" charset="0"/>
              <a:buChar char="•"/>
              <a:defRPr sz="15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dirty="0">
                <a:ea typeface="ヒラギノ角ゴ Pro W3"/>
              </a:rPr>
              <a:t>Pronghorn-Griffin Calculated Xe Distribution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66792BB-AA1B-C2C7-BB12-890A3ED77588}"/>
              </a:ext>
            </a:extLst>
          </p:cNvPr>
          <p:cNvSpPr txBox="1">
            <a:spLocks/>
          </p:cNvSpPr>
          <p:nvPr/>
        </p:nvSpPr>
        <p:spPr>
          <a:xfrm>
            <a:off x="9753600" y="3747243"/>
            <a:ext cx="1582184" cy="535104"/>
          </a:xfrm>
          <a:prstGeom prst="rect">
            <a:avLst/>
          </a:prstGeom>
        </p:spPr>
        <p:txBody>
          <a:bodyPr vert="horz" lIns="0" tIns="0" rIns="0" bIns="0"/>
          <a:lstStyle>
            <a:lvl1pPr marL="287338" indent="-287338" algn="l" defTabSz="457200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213E9A"/>
              </a:buClr>
              <a:buFont typeface="Arial" charset="0"/>
              <a:buChar char="•"/>
              <a:defRPr sz="2400" kern="1200">
                <a:solidFill>
                  <a:srgbClr val="595959"/>
                </a:solidFill>
                <a:latin typeface="+mn-lt"/>
                <a:ea typeface="ヒラギノ角ゴ Pro W3" charset="-128"/>
                <a:cs typeface="ヒラギノ角ゴ Pro W3" charset="-128"/>
              </a:defRPr>
            </a:lvl1pPr>
            <a:lvl2pPr marL="576263" indent="-288925" algn="l" defTabSz="457200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213E9A"/>
              </a:buClr>
              <a:buFont typeface="Arial"/>
              <a:buChar char="•"/>
              <a:defRPr sz="20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2pPr>
            <a:lvl3pPr marL="855663" indent="-279400" algn="l" defTabSz="457200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213E9A"/>
              </a:buClr>
              <a:buFont typeface="Arial" charset="0"/>
              <a:buChar char="•"/>
              <a:defRPr sz="18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3pPr>
            <a:lvl4pPr marL="1143000" indent="-287338" algn="l" defTabSz="457200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213E9A"/>
              </a:buClr>
              <a:buFont typeface="Arial"/>
              <a:buChar char="•"/>
              <a:defRPr sz="16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4pPr>
            <a:lvl5pPr marL="1430338" indent="-287338" algn="l" defTabSz="457200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213E9A"/>
              </a:buClr>
              <a:buFont typeface="Arial" charset="0"/>
              <a:buChar char="•"/>
              <a:defRPr sz="15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dirty="0"/>
              <a:t>SAM calculation with gas model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8A271B3-0361-1DC3-60F2-39A2079E1CC0}"/>
              </a:ext>
            </a:extLst>
          </p:cNvPr>
          <p:cNvSpPr txBox="1">
            <a:spLocks/>
          </p:cNvSpPr>
          <p:nvPr/>
        </p:nvSpPr>
        <p:spPr>
          <a:xfrm>
            <a:off x="99220" y="3859618"/>
            <a:ext cx="7230158" cy="1362092"/>
          </a:xfrm>
          <a:prstGeom prst="rect">
            <a:avLst/>
          </a:prstGeom>
        </p:spPr>
        <p:txBody>
          <a:bodyPr vert="horz" lIns="0" tIns="0" rIns="0" bIns="0" anchor="t"/>
          <a:lstStyle>
            <a:lvl1pPr marL="287338" indent="-287338" algn="l" defTabSz="457200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213E9A"/>
              </a:buClr>
              <a:buFont typeface="Arial" charset="0"/>
              <a:buChar char="•"/>
              <a:defRPr sz="2400" kern="1200">
                <a:solidFill>
                  <a:srgbClr val="595959"/>
                </a:solidFill>
                <a:latin typeface="+mn-lt"/>
                <a:ea typeface="ヒラギノ角ゴ Pro W3" charset="-128"/>
                <a:cs typeface="ヒラギノ角ゴ Pro W3" charset="-128"/>
              </a:defRPr>
            </a:lvl1pPr>
            <a:lvl2pPr marL="576263" indent="-288925" algn="l" defTabSz="457200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213E9A"/>
              </a:buClr>
              <a:buFont typeface="Arial"/>
              <a:buChar char="•"/>
              <a:defRPr sz="20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2pPr>
            <a:lvl3pPr marL="855663" indent="-279400" algn="l" defTabSz="457200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213E9A"/>
              </a:buClr>
              <a:buFont typeface="Arial" charset="0"/>
              <a:buChar char="•"/>
              <a:defRPr sz="18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3pPr>
            <a:lvl4pPr marL="1143000" indent="-287338" algn="l" defTabSz="457200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213E9A"/>
              </a:buClr>
              <a:buFont typeface="Arial"/>
              <a:buChar char="•"/>
              <a:defRPr sz="16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4pPr>
            <a:lvl5pPr marL="1430338" indent="-287338" algn="l" defTabSz="457200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213E9A"/>
              </a:buClr>
              <a:buFont typeface="Arial" charset="0"/>
              <a:buChar char="•"/>
              <a:defRPr sz="15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7020" indent="-287020"/>
            <a:r>
              <a:rPr lang="en-US" dirty="0">
                <a:solidFill>
                  <a:srgbClr val="000000"/>
                </a:solidFill>
                <a:ea typeface="ヒラギノ角ゴ Pro W3"/>
              </a:rPr>
              <a:t>Ongoing study focuses on the effect of including the gas phase</a:t>
            </a:r>
            <a:endParaRPr lang="en-US">
              <a:ea typeface="ヒラギノ角ゴ Pro W3"/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Gas velocity affect Xenon concentration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2D3C3A-09C3-D41B-0366-3FB4E34EB2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1047" y="4099273"/>
            <a:ext cx="4479839" cy="216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70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1D35F-8F53-B314-50C1-F1DEFF042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Noble Gas Mass Transfer (I)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B4BBA-719F-7C0D-6CC6-B54A3AAFAF8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93095" y="1295400"/>
            <a:ext cx="8839200" cy="4942437"/>
          </a:xfrm>
        </p:spPr>
        <p:txBody>
          <a:bodyPr vert="horz" lIns="0" tIns="0" rIns="0" bIns="0" anchor="t"/>
          <a:lstStyle/>
          <a:p>
            <a:pPr marL="287020" indent="-287020"/>
            <a:r>
              <a:rPr lang="en-US" sz="2000" b="1" dirty="0">
                <a:solidFill>
                  <a:srgbClr val="000000"/>
                </a:solidFill>
                <a:ea typeface="ヒラギノ角ゴ Pro W3"/>
              </a:rPr>
              <a:t>Previous study shows the importance of the mass transfer coefficient correlation in predicting noble gas transport, motivating closer examination of available mass transfer correlations:</a:t>
            </a:r>
          </a:p>
          <a:p>
            <a:pPr marL="575945" lvl="1"/>
            <a:r>
              <a:rPr lang="en-US" sz="1800" dirty="0">
                <a:solidFill>
                  <a:srgbClr val="000000"/>
                </a:solidFill>
                <a:ea typeface="ヒラギノ角ゴ Pro W3"/>
              </a:rPr>
              <a:t>Two historical Sherwood number correlations are considered for comparison: (1) Kress and (2) Calderbank &amp; Moo-Young</a:t>
            </a:r>
            <a:endParaRPr lang="en-US" sz="1800" dirty="0">
              <a:solidFill>
                <a:srgbClr val="000000"/>
              </a:solidFill>
              <a:ea typeface="ヒラギノ角ゴ Pro W3"/>
              <a:cs typeface="Arial"/>
            </a:endParaRPr>
          </a:p>
          <a:p>
            <a:pPr marL="575945" lvl="1"/>
            <a:r>
              <a:rPr lang="en-US" sz="1800" dirty="0">
                <a:solidFill>
                  <a:srgbClr val="000000"/>
                </a:solidFill>
                <a:ea typeface="ヒラギノ角ゴ Pro W3"/>
              </a:rPr>
              <a:t>Pronghorn-Griffin calculates relevant neutronics and TH parameters prior to performing interphase mass transfer by calculating the interfacial area concentration and utilizing an empirical Sherwood number correlation</a:t>
            </a:r>
            <a:endParaRPr lang="en-US" sz="1800" dirty="0">
              <a:solidFill>
                <a:srgbClr val="000000"/>
              </a:solidFill>
              <a:ea typeface="ヒラギノ角ゴ Pro W3"/>
              <a:cs typeface="Arial"/>
            </a:endParaRPr>
          </a:p>
          <a:p>
            <a:pPr marL="287020" indent="-287020"/>
            <a:r>
              <a:rPr lang="en-US" sz="2000" dirty="0">
                <a:solidFill>
                  <a:srgbClr val="000000"/>
                </a:solidFill>
                <a:ea typeface="ヒラギノ角ゴ Pro W3"/>
              </a:rPr>
              <a:t>Demonstrated tracking of </a:t>
            </a:r>
            <a:r>
              <a:rPr lang="en-US" sz="2000" baseline="30000" dirty="0">
                <a:solidFill>
                  <a:srgbClr val="000000"/>
                </a:solidFill>
                <a:ea typeface="ヒラギノ角ゴ Pro W3"/>
              </a:rPr>
              <a:t>91</a:t>
            </a:r>
            <a:r>
              <a:rPr lang="en-US" sz="2000" dirty="0">
                <a:solidFill>
                  <a:srgbClr val="000000"/>
                </a:solidFill>
                <a:ea typeface="ヒラギノ角ゴ Pro W3"/>
              </a:rPr>
              <a:t>Kr and its beta decay chain (</a:t>
            </a:r>
            <a:r>
              <a:rPr lang="en-US" sz="2000" baseline="30000" dirty="0">
                <a:solidFill>
                  <a:srgbClr val="000000"/>
                </a:solidFill>
                <a:ea typeface="+mn-lt"/>
                <a:cs typeface="+mn-lt"/>
              </a:rPr>
              <a:t>91</a:t>
            </a:r>
            <a:r>
              <a:rPr lang="en-US" sz="2000" dirty="0">
                <a:solidFill>
                  <a:srgbClr val="000000"/>
                </a:solidFill>
                <a:ea typeface="+mn-lt"/>
                <a:cs typeface="+mn-lt"/>
              </a:rPr>
              <a:t>Br, </a:t>
            </a:r>
            <a:r>
              <a:rPr lang="en-US" sz="2000" baseline="30000" dirty="0">
                <a:solidFill>
                  <a:srgbClr val="000000"/>
                </a:solidFill>
                <a:ea typeface="+mn-lt"/>
                <a:cs typeface="+mn-lt"/>
              </a:rPr>
              <a:t>91</a:t>
            </a:r>
            <a:r>
              <a:rPr lang="en-US" sz="2000" dirty="0">
                <a:solidFill>
                  <a:srgbClr val="000000"/>
                </a:solidFill>
                <a:ea typeface="+mn-lt"/>
                <a:cs typeface="+mn-lt"/>
              </a:rPr>
              <a:t>Rb, </a:t>
            </a:r>
            <a:r>
              <a:rPr lang="en-US" sz="2000" baseline="30000" dirty="0">
                <a:solidFill>
                  <a:srgbClr val="000000"/>
                </a:solidFill>
                <a:ea typeface="+mn-lt"/>
                <a:cs typeface="+mn-lt"/>
              </a:rPr>
              <a:t>91</a:t>
            </a:r>
            <a:r>
              <a:rPr lang="en-US" sz="2000" dirty="0">
                <a:solidFill>
                  <a:srgbClr val="000000"/>
                </a:solidFill>
                <a:ea typeface="+mn-lt"/>
                <a:cs typeface="+mn-lt"/>
              </a:rPr>
              <a:t>Sr, </a:t>
            </a:r>
            <a:r>
              <a:rPr lang="en-US" sz="2000" baseline="30000" dirty="0">
                <a:solidFill>
                  <a:srgbClr val="000000"/>
                </a:solidFill>
                <a:ea typeface="+mn-lt"/>
                <a:cs typeface="+mn-lt"/>
              </a:rPr>
              <a:t>91</a:t>
            </a:r>
            <a:r>
              <a:rPr lang="en-US" sz="2000" dirty="0">
                <a:solidFill>
                  <a:srgbClr val="000000"/>
                </a:solidFill>
                <a:ea typeface="+mn-lt"/>
                <a:cs typeface="+mn-lt"/>
              </a:rPr>
              <a:t>Y) </a:t>
            </a:r>
            <a:r>
              <a:rPr lang="en-US" sz="2000" dirty="0">
                <a:solidFill>
                  <a:srgbClr val="000000"/>
                </a:solidFill>
                <a:ea typeface="ヒラギノ角ゴ Pro W3"/>
              </a:rPr>
              <a:t> in MSRE flow loop</a:t>
            </a:r>
          </a:p>
          <a:p>
            <a:pPr marL="575945" lvl="1" indent="-287020"/>
            <a:r>
              <a:rPr lang="en-US" sz="1600" dirty="0">
                <a:solidFill>
                  <a:srgbClr val="000000"/>
                </a:solidFill>
                <a:ea typeface="ヒラギノ角ゴ Pro W3"/>
              </a:rPr>
              <a:t> Only </a:t>
            </a:r>
            <a:r>
              <a:rPr lang="en-US" sz="1600" baseline="30000" dirty="0">
                <a:solidFill>
                  <a:srgbClr val="000000"/>
                </a:solidFill>
                <a:ea typeface="ヒラギノ角ゴ Pro W3"/>
              </a:rPr>
              <a:t>91</a:t>
            </a:r>
            <a:r>
              <a:rPr lang="en-US" sz="1600" dirty="0">
                <a:solidFill>
                  <a:srgbClr val="000000"/>
                </a:solidFill>
                <a:ea typeface="ヒラギノ角ゴ Pro W3"/>
              </a:rPr>
              <a:t>Kr is transferred to cocirculating bubbles</a:t>
            </a:r>
          </a:p>
          <a:p>
            <a:pPr marL="287020" indent="-287020"/>
            <a:r>
              <a:rPr lang="en-US" sz="2000" dirty="0">
                <a:solidFill>
                  <a:srgbClr val="000000"/>
                </a:solidFill>
                <a:ea typeface="ヒラギノ角ゴ Pro W3"/>
              </a:rPr>
              <a:t>Results indicate that the transfer of Kr from fluid to gas is greater in the fission-dense core region when using Kress, whereas it is greater in the ex-core regions when using Calderbank &amp; Moo-Young</a:t>
            </a:r>
          </a:p>
        </p:txBody>
      </p:sp>
      <p:pic>
        <p:nvPicPr>
          <p:cNvPr id="8" name="Picture 7" descr="A diagram of a variety of materials&#10;&#10;Description automatically generated">
            <a:extLst>
              <a:ext uri="{FF2B5EF4-FFF2-40B4-BE49-F238E27FC236}">
                <a16:creationId xmlns:a16="http://schemas.microsoft.com/office/drawing/2014/main" id="{D92AE378-0090-6FF9-88B7-F2FDA04490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2260" y="1219200"/>
            <a:ext cx="2616200" cy="55346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6489806-FB68-8462-82D1-D955ECDD7926}"/>
              </a:ext>
            </a:extLst>
          </p:cNvPr>
          <p:cNvSpPr txBox="1"/>
          <p:nvPr/>
        </p:nvSpPr>
        <p:spPr>
          <a:xfrm>
            <a:off x="33130" y="6237837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Contacts: Shayan Shahbazi (</a:t>
            </a:r>
            <a:r>
              <a:rPr lang="en-US" sz="1600" dirty="0">
                <a:hlinkClick r:id="rId4"/>
              </a:rPr>
              <a:t>sshahbazi@anl.gov</a:t>
            </a:r>
            <a:r>
              <a:rPr lang="en-US" sz="1600" dirty="0"/>
              <a:t>), Mauricio E. Tano Retamales (</a:t>
            </a:r>
            <a:r>
              <a:rPr lang="en-US" sz="1600" dirty="0">
                <a:hlinkClick r:id="rId5"/>
              </a:rPr>
              <a:t>mauricio.tanoretamales@inl.gov</a:t>
            </a:r>
            <a:r>
              <a:rPr lang="en-US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36066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2B4E00-1EAE-A3BC-6B17-3D4BED6AEE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64BA5-0CF9-0E39-5E08-25E922207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Noble Gas Mass Transfer (II)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792160-F11B-A833-A6F3-4F9F9EB9D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" y="1291858"/>
            <a:ext cx="4975860" cy="4651742"/>
          </a:xfrm>
          <a:prstGeom prst="rect">
            <a:avLst/>
          </a:prstGeom>
        </p:spPr>
      </p:pic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5E661535-C848-63B0-1F10-C4AAD5DF78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1291858"/>
            <a:ext cx="5181600" cy="460364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C4FD2C5-8A79-6317-DA9D-ED4F932F3A79}"/>
              </a:ext>
            </a:extLst>
          </p:cNvPr>
          <p:cNvSpPr txBox="1"/>
          <p:nvPr/>
        </p:nvSpPr>
        <p:spPr>
          <a:xfrm>
            <a:off x="381000" y="5940623"/>
            <a:ext cx="5216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aseline="30000" dirty="0"/>
              <a:t>91</a:t>
            </a:r>
            <a:r>
              <a:rPr lang="en-US" sz="1200" dirty="0"/>
              <a:t>Kr in the fluid when using Kress (left) or Calderbank &amp; Moo-Young (right)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9FE45D-8E0F-08E9-406A-C8F1F3F14A4E}"/>
              </a:ext>
            </a:extLst>
          </p:cNvPr>
          <p:cNvSpPr txBox="1"/>
          <p:nvPr/>
        </p:nvSpPr>
        <p:spPr>
          <a:xfrm>
            <a:off x="6096000" y="5940622"/>
            <a:ext cx="6189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Sherwood number calculated when using Kress (left) or Calderbank &amp; Moo-Young (right)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B3635C-50B1-AC00-6F2D-369A79BFD0AA}"/>
              </a:ext>
            </a:extLst>
          </p:cNvPr>
          <p:cNvSpPr txBox="1"/>
          <p:nvPr/>
        </p:nvSpPr>
        <p:spPr>
          <a:xfrm>
            <a:off x="33130" y="6237837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Contacts: Shayan Shahbazi (</a:t>
            </a:r>
            <a:r>
              <a:rPr lang="en-US" sz="1600" dirty="0">
                <a:hlinkClick r:id="rId4"/>
              </a:rPr>
              <a:t>sshahbazi@anl.gov</a:t>
            </a:r>
            <a:r>
              <a:rPr lang="en-US" sz="1600" dirty="0"/>
              <a:t>), Mauricio E. Tano Retamales (</a:t>
            </a:r>
            <a:r>
              <a:rPr lang="en-US" sz="1600" dirty="0">
                <a:hlinkClick r:id="rId5"/>
              </a:rPr>
              <a:t>mauricio.tanoretamales@inl.gov</a:t>
            </a:r>
            <a:r>
              <a:rPr lang="en-US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3247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FD699-D5E1-364E-D779-2813B2E3C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18" y="304800"/>
            <a:ext cx="11674482" cy="685800"/>
          </a:xfrm>
        </p:spPr>
        <p:txBody>
          <a:bodyPr lIns="0" tIns="0" rIns="0" bIns="0" anchor="t"/>
          <a:lstStyle/>
          <a:p>
            <a:r>
              <a:rPr lang="en-US" sz="3000" dirty="0">
                <a:ea typeface="ヒラギノ角ゴ Pro W3"/>
              </a:rPr>
              <a:t>Noble Gas Mass Transfer (III)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9402F-C94B-36F3-D753-CE34CE3FE0C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6380" y="1159831"/>
            <a:ext cx="11892419" cy="702154"/>
          </a:xfrm>
        </p:spPr>
        <p:txBody>
          <a:bodyPr vert="horz" lIns="0" tIns="0" rIns="0" bIns="0" anchor="t"/>
          <a:lstStyle/>
          <a:p>
            <a:pPr marL="287020" indent="-287020"/>
            <a:r>
              <a:rPr lang="en-US" dirty="0">
                <a:solidFill>
                  <a:srgbClr val="000000"/>
                </a:solidFill>
                <a:ea typeface="ヒラギノ角ゴ Pro W3"/>
              </a:rPr>
              <a:t>Mole is added to the Pronghorn-Griffin calculation to calculate the mass transfer coefficient. </a:t>
            </a:r>
            <a:endParaRPr lang="en-US" dirty="0">
              <a:solidFill>
                <a:srgbClr val="000000"/>
              </a:solidFill>
              <a:highlight>
                <a:srgbClr val="FFFF00"/>
              </a:highlight>
              <a:ea typeface="ヒラギノ角ゴ Pro W3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012D96-E528-6398-1ACD-24E6455E9281}"/>
              </a:ext>
            </a:extLst>
          </p:cNvPr>
          <p:cNvSpPr txBox="1"/>
          <p:nvPr/>
        </p:nvSpPr>
        <p:spPr>
          <a:xfrm>
            <a:off x="33130" y="6237837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Contacts: Donny Hartanto (</a:t>
            </a:r>
            <a:r>
              <a:rPr lang="en-US" sz="1600" dirty="0">
                <a:hlinkClick r:id="rId3"/>
              </a:rPr>
              <a:t>hartantod@ornl.gov</a:t>
            </a:r>
            <a:r>
              <a:rPr lang="en-US" sz="1600" dirty="0"/>
              <a:t>), Mauricio E. Tano Retamales (</a:t>
            </a:r>
            <a:r>
              <a:rPr lang="en-US" sz="1600" dirty="0">
                <a:hlinkClick r:id="rId4"/>
              </a:rPr>
              <a:t>mauricio.tanoretamales@inl.gov</a:t>
            </a:r>
            <a:r>
              <a:rPr lang="en-US" sz="1600" dirty="0"/>
              <a:t>), Mole Developer: William Gurecky (</a:t>
            </a:r>
            <a:r>
              <a:rPr lang="en-US" sz="1600" dirty="0">
                <a:hlinkClick r:id="rId5"/>
              </a:rPr>
              <a:t>gureckywl@ornl.gov</a:t>
            </a:r>
            <a:r>
              <a:rPr lang="en-US" sz="1600" dirty="0"/>
              <a:t>)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B6530C-3668-4E54-1FF8-76727F2997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6841" y="1941448"/>
            <a:ext cx="7531690" cy="433795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95F671C-A9A6-5EB9-D8B4-E46949DB74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4318" y="1988013"/>
            <a:ext cx="3800482" cy="2117717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7C4141F-93D3-8061-D9F7-EBC693B1FC84}"/>
              </a:ext>
            </a:extLst>
          </p:cNvPr>
          <p:cNvSpPr txBox="1">
            <a:spLocks/>
          </p:cNvSpPr>
          <p:nvPr/>
        </p:nvSpPr>
        <p:spPr>
          <a:xfrm>
            <a:off x="406400" y="4434199"/>
            <a:ext cx="3708400" cy="1281691"/>
          </a:xfrm>
          <a:prstGeom prst="rect">
            <a:avLst/>
          </a:prstGeom>
        </p:spPr>
        <p:txBody>
          <a:bodyPr vert="horz" lIns="0" tIns="0" rIns="0" bIns="0"/>
          <a:lstStyle>
            <a:lvl1pPr marL="287338" indent="-287338" algn="l" defTabSz="457200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213E9A"/>
              </a:buClr>
              <a:buFont typeface="Arial" charset="0"/>
              <a:buChar char="•"/>
              <a:defRPr sz="2400" kern="1200">
                <a:solidFill>
                  <a:srgbClr val="595959"/>
                </a:solidFill>
                <a:latin typeface="+mn-lt"/>
                <a:ea typeface="ヒラギノ角ゴ Pro W3" charset="-128"/>
                <a:cs typeface="ヒラギノ角ゴ Pro W3" charset="-128"/>
              </a:defRPr>
            </a:lvl1pPr>
            <a:lvl2pPr marL="576263" indent="-288925" algn="l" defTabSz="457200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213E9A"/>
              </a:buClr>
              <a:buFont typeface="Arial"/>
              <a:buChar char="•"/>
              <a:defRPr sz="20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2pPr>
            <a:lvl3pPr marL="855663" indent="-279400" algn="l" defTabSz="457200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213E9A"/>
              </a:buClr>
              <a:buFont typeface="Arial" charset="0"/>
              <a:buChar char="•"/>
              <a:defRPr sz="18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3pPr>
            <a:lvl4pPr marL="1143000" indent="-287338" algn="l" defTabSz="457200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213E9A"/>
              </a:buClr>
              <a:buFont typeface="Arial"/>
              <a:buChar char="•"/>
              <a:defRPr sz="16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4pPr>
            <a:lvl5pPr marL="1430338" indent="-287338" algn="l" defTabSz="457200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213E9A"/>
              </a:buClr>
              <a:buFont typeface="Arial" charset="0"/>
              <a:buChar char="•"/>
              <a:defRPr sz="15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000000"/>
                </a:solidFill>
              </a:rPr>
              <a:t>Mole provided the Henry gas constant used in the mass transfer calculation (Lee, K.O, et al, 2024)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13DBAE1-E54B-AD9D-B752-ABFDDB80F68B}"/>
              </a:ext>
            </a:extLst>
          </p:cNvPr>
          <p:cNvSpPr txBox="1"/>
          <p:nvPr/>
        </p:nvSpPr>
        <p:spPr>
          <a:xfrm>
            <a:off x="1244431" y="4016182"/>
            <a:ext cx="19402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/>
              <a:t>Coupling Scheme</a:t>
            </a:r>
            <a:endParaRPr lang="en-US" sz="1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E600C93-F559-0987-15FC-017CB2BE5CFE}"/>
              </a:ext>
            </a:extLst>
          </p:cNvPr>
          <p:cNvSpPr txBox="1"/>
          <p:nvPr/>
        </p:nvSpPr>
        <p:spPr>
          <a:xfrm>
            <a:off x="188122" y="5674979"/>
            <a:ext cx="415787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>
                <a:solidFill>
                  <a:srgbClr val="222222"/>
                </a:solidFill>
                <a:effectLst/>
                <a:latin typeface="-apple-system"/>
              </a:rPr>
              <a:t>Lee, K.O., Williams, W.C., McFarlane, J. </a:t>
            </a:r>
            <a:r>
              <a:rPr lang="en-US" sz="1000" b="0" i="1" dirty="0">
                <a:solidFill>
                  <a:srgbClr val="222222"/>
                </a:solidFill>
                <a:effectLst/>
                <a:latin typeface="-apple-system"/>
              </a:rPr>
              <a:t>et al.</a:t>
            </a:r>
            <a:r>
              <a:rPr lang="en-US" sz="1000" b="0" i="0" dirty="0">
                <a:solidFill>
                  <a:srgbClr val="222222"/>
                </a:solidFill>
                <a:effectLst/>
                <a:latin typeface="-apple-system"/>
              </a:rPr>
              <a:t> Semi-empirical model for Henry’s law constant of noble gases in molten salts. </a:t>
            </a:r>
            <a:r>
              <a:rPr lang="en-US" sz="1000" b="0" i="1" dirty="0">
                <a:solidFill>
                  <a:srgbClr val="222222"/>
                </a:solidFill>
                <a:effectLst/>
                <a:latin typeface="-apple-system"/>
              </a:rPr>
              <a:t>Sci Rep</a:t>
            </a:r>
            <a:r>
              <a:rPr lang="en-US" sz="1000" b="0" i="0" dirty="0">
                <a:solidFill>
                  <a:srgbClr val="222222"/>
                </a:solidFill>
                <a:effectLst/>
                <a:latin typeface="-apple-system"/>
              </a:rPr>
              <a:t> </a:t>
            </a:r>
            <a:r>
              <a:rPr lang="en-US" sz="1000" b="1" i="0" dirty="0">
                <a:solidFill>
                  <a:srgbClr val="222222"/>
                </a:solidFill>
                <a:effectLst/>
                <a:latin typeface="-apple-system"/>
              </a:rPr>
              <a:t>14</a:t>
            </a:r>
            <a:r>
              <a:rPr lang="en-US" sz="1000" b="0" i="0" dirty="0">
                <a:solidFill>
                  <a:srgbClr val="222222"/>
                </a:solidFill>
                <a:effectLst/>
                <a:latin typeface="-apple-system"/>
              </a:rPr>
              <a:t>, 12847 (2024). https://doi.org/10.1038/s41598-024-60006-9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86990823"/>
      </p:ext>
    </p:extLst>
  </p:cSld>
  <p:clrMapOvr>
    <a:masterClrMapping/>
  </p:clrMapOvr>
</p:sld>
</file>

<file path=ppt/theme/theme1.xml><?xml version="1.0" encoding="utf-8"?>
<a:theme xmlns:a="http://schemas.openxmlformats.org/drawingml/2006/main" name="DOE Theme Colors">
  <a:themeElements>
    <a:clrScheme name="EITS Color Scheme">
      <a:dk1>
        <a:sysClr val="windowText" lastClr="000000"/>
      </a:dk1>
      <a:lt1>
        <a:sysClr val="window" lastClr="FFFFFF"/>
      </a:lt1>
      <a:dk2>
        <a:srgbClr val="121A1D"/>
      </a:dk2>
      <a:lt2>
        <a:srgbClr val="D2DBE0"/>
      </a:lt2>
      <a:accent1>
        <a:srgbClr val="003066"/>
      </a:accent1>
      <a:accent2>
        <a:srgbClr val="FFC416"/>
      </a:accent2>
      <a:accent3>
        <a:srgbClr val="004424"/>
      </a:accent3>
      <a:accent4>
        <a:srgbClr val="005496"/>
      </a:accent4>
      <a:accent5>
        <a:srgbClr val="90C853"/>
      </a:accent5>
      <a:accent6>
        <a:srgbClr val="466373"/>
      </a:accent6>
      <a:hlink>
        <a:srgbClr val="003279"/>
      </a:hlink>
      <a:folHlink>
        <a:srgbClr val="004BB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A37E96EC989942900B54ACB2A29844" ma:contentTypeVersion="4" ma:contentTypeDescription="Create a new document." ma:contentTypeScope="" ma:versionID="cb8f55f89174a9f1761ff8fca4f75e74">
  <xsd:schema xmlns:xsd="http://www.w3.org/2001/XMLSchema" xmlns:xs="http://www.w3.org/2001/XMLSchema" xmlns:p="http://schemas.microsoft.com/office/2006/metadata/properties" xmlns:ns2="617f3ddb-f9e0-43cb-bd74-cf55aa24f2e1" targetNamespace="http://schemas.microsoft.com/office/2006/metadata/properties" ma:root="true" ma:fieldsID="4c47a9a4a89c2571f4b901b84c60da16" ns2:_="">
    <xsd:import namespace="617f3ddb-f9e0-43cb-bd74-cf55aa24f2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7f3ddb-f9e0-43cb-bd74-cf55aa24f2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34DC236-E05B-4765-B448-1E669F9B269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044BF56-C799-47DE-B097-42D0AC3F8454}">
  <ds:schemaRefs>
    <ds:schemaRef ds:uri="http://www.w3.org/XML/1998/namespace"/>
    <ds:schemaRef ds:uri="http://purl.org/dc/dcmitype/"/>
    <ds:schemaRef ds:uri="http://purl.org/dc/terms/"/>
    <ds:schemaRef ds:uri="http://schemas.microsoft.com/office/2006/documentManagement/types"/>
    <ds:schemaRef ds:uri="http://schemas.microsoft.com/office/2006/metadata/properties"/>
    <ds:schemaRef ds:uri="eda238f6-4fe3-404e-a276-e07b17d386f3"/>
    <ds:schemaRef ds:uri="http://schemas.openxmlformats.org/package/2006/metadata/core-properties"/>
    <ds:schemaRef ds:uri="http://purl.org/dc/elements/1.1/"/>
    <ds:schemaRef ds:uri="8f44af2e-8a38-44cf-b457-90b087550117"/>
    <ds:schemaRef ds:uri="http://schemas.microsoft.com/office/infopath/2007/PartnerControls"/>
    <ds:schemaRef ds:uri="0a20205c-0631-4ff0-81c6-46eee12fe7e9"/>
    <ds:schemaRef ds:uri="55bb7a7b-ea7a-4bb0-b24a-d4297f0c0a93"/>
  </ds:schemaRefs>
</ds:datastoreItem>
</file>

<file path=customXml/itemProps3.xml><?xml version="1.0" encoding="utf-8"?>
<ds:datastoreItem xmlns:ds="http://schemas.openxmlformats.org/officeDocument/2006/customXml" ds:itemID="{A4A7108C-CD91-4058-9573-5E61C5D35E3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33349</TotalTime>
  <Words>1433</Words>
  <Application>Microsoft Macintosh PowerPoint</Application>
  <PresentationFormat>Widescreen</PresentationFormat>
  <Paragraphs>144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-apple-system</vt:lpstr>
      <vt:lpstr>Arial</vt:lpstr>
      <vt:lpstr>Calibri</vt:lpstr>
      <vt:lpstr>STIX Two Text</vt:lpstr>
      <vt:lpstr>Times New Roman</vt:lpstr>
      <vt:lpstr>ヒラギノ角ゴ Pro W3</vt:lpstr>
      <vt:lpstr>DOE Theme Colors</vt:lpstr>
      <vt:lpstr>MSR Species Transport Multiphysics Simulations and Applications</vt:lpstr>
      <vt:lpstr>Introduction</vt:lpstr>
      <vt:lpstr>MSRE Fuel Depletion with Griffin</vt:lpstr>
      <vt:lpstr>Parameter Inference with Griffin and Stochastic Tools</vt:lpstr>
      <vt:lpstr>Xenon Transport (I)</vt:lpstr>
      <vt:lpstr>Xenon Transport (II)</vt:lpstr>
      <vt:lpstr>Noble Gas Mass Transfer (I)</vt:lpstr>
      <vt:lpstr>Noble Gas Mass Transfer (II)</vt:lpstr>
      <vt:lpstr>Noble Gas Mass Transfer (III)</vt:lpstr>
      <vt:lpstr>Noble Metal Deposition</vt:lpstr>
      <vt:lpstr>Conclusion</vt:lpstr>
      <vt:lpstr>PowerPoint Presentation</vt:lpstr>
    </vt:vector>
  </TitlesOfParts>
  <Company>Booz Allen Hamilton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Tai, Jenny [USA]</dc:creator>
  <cp:lastModifiedBy>Fei, Tingzhou</cp:lastModifiedBy>
  <cp:revision>1975</cp:revision>
  <cp:lastPrinted>2018-02-05T23:05:47Z</cp:lastPrinted>
  <dcterms:created xsi:type="dcterms:W3CDTF">2013-06-03T19:45:25Z</dcterms:created>
  <dcterms:modified xsi:type="dcterms:W3CDTF">2025-05-19T16:59:00Z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0x01010086A37E96EC989942900B54ACB2A29844</vt:lpwstr>
  </property>
  <property fmtid="{D5CDD505-2E9C-101B-9397-08002B2CF9AE}" pid="3" name="MediaServiceImageTags">
    <vt:lpwstr/>
  </property>
</Properties>
</file>