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14"/>
  </p:notesMasterIdLst>
  <p:handoutMasterIdLst>
    <p:handoutMasterId r:id="rId15"/>
  </p:handoutMasterIdLst>
  <p:sldIdLst>
    <p:sldId id="638" r:id="rId5"/>
    <p:sldId id="639" r:id="rId6"/>
    <p:sldId id="646" r:id="rId7"/>
    <p:sldId id="645" r:id="rId8"/>
    <p:sldId id="648" r:id="rId9"/>
    <p:sldId id="650" r:id="rId10"/>
    <p:sldId id="647" r:id="rId11"/>
    <p:sldId id="652" r:id="rId12"/>
    <p:sldId id="643" r:id="rId13"/>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race" initials="k" lastIdx="7" clrIdx="0"/>
  <p:cmAuthor id="1" name="Fernandez, Ted [USA]" initials="FT[" lastIdx="1" clrIdx="1"/>
  <p:cmAuthor id="2" name="Penny.Mefford" initials="PLM" lastIdx="3" clrIdx="2"/>
  <p:cmAuthor id="3" name="johnsc" initials="csj" lastIdx="2" clrIdx="3"/>
  <p:cmAuthor id="4" name="Jenkins, Daniel (CONTR)" initials="J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0E1130"/>
    <a:srgbClr val="293340"/>
    <a:srgbClr val="213E9A"/>
    <a:srgbClr val="19204C"/>
    <a:srgbClr val="FEF5E8"/>
    <a:srgbClr val="595959"/>
    <a:srgbClr val="77933C"/>
    <a:srgbClr val="4F81BD"/>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2FC3A-0826-425A-9B17-8B74C3B6342F}" v="1" dt="2025-05-09T20:32:42.589"/>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76" autoAdjust="0"/>
    <p:restoredTop sz="94692" autoAdjust="0"/>
  </p:normalViewPr>
  <p:slideViewPr>
    <p:cSldViewPr snapToObjects="1">
      <p:cViewPr varScale="1">
        <p:scale>
          <a:sx n="130" d="100"/>
          <a:sy n="130" d="100"/>
        </p:scale>
        <p:origin x="1122" y="96"/>
      </p:cViewPr>
      <p:guideLst>
        <p:guide orient="horz" pos="2160"/>
        <p:guide pos="256"/>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30" d="100"/>
        <a:sy n="130" d="100"/>
      </p:scale>
      <p:origin x="0" y="-8418"/>
    </p:cViewPr>
  </p:sorterViewPr>
  <p:notesViewPr>
    <p:cSldViewPr snapToObjects="1">
      <p:cViewPr varScale="1">
        <p:scale>
          <a:sx n="118" d="100"/>
          <a:sy n="118" d="100"/>
        </p:scale>
        <p:origin x="4336"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5/21/2025</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dirty="0"/>
          </a:p>
        </p:txBody>
      </p:sp>
    </p:spTree>
    <p:extLst>
      <p:ext uri="{BB962C8B-B14F-4D97-AF65-F5344CB8AC3E}">
        <p14:creationId xmlns:p14="http://schemas.microsoft.com/office/powerpoint/2010/main" val="2234107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5/21/2025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dirty="0"/>
          </a:p>
        </p:txBody>
      </p:sp>
    </p:spTree>
    <p:extLst>
      <p:ext uri="{BB962C8B-B14F-4D97-AF65-F5344CB8AC3E}">
        <p14:creationId xmlns:p14="http://schemas.microsoft.com/office/powerpoint/2010/main" val="42508158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468430"/>
          </a:xfrm>
          <a:prstGeom prst="rect">
            <a:avLst/>
          </a:prstGeom>
        </p:spPr>
        <p:txBody>
          <a:bodyPr anchor="b"/>
          <a:lstStyle>
            <a:lvl1pPr algn="ctr">
              <a:defRPr sz="4500" b="1" i="0">
                <a:solidFill>
                  <a:srgbClr val="0E1130"/>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124211"/>
            <a:ext cx="9144000" cy="2133589"/>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53EFCF92-EBE6-32A1-D990-38D7E6F22D4E}"/>
              </a:ext>
            </a:extLst>
          </p:cNvPr>
          <p:cNvSpPr/>
          <p:nvPr userDrawn="1"/>
        </p:nvSpPr>
        <p:spPr>
          <a:xfrm>
            <a:off x="-30480" y="5741239"/>
            <a:ext cx="12252960" cy="1192956"/>
          </a:xfrm>
          <a:prstGeom prst="rect">
            <a:avLst/>
          </a:prstGeom>
          <a:solidFill>
            <a:srgbClr val="0E11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05E38AC4-98C1-815B-7629-81B62C5926C9}"/>
              </a:ext>
            </a:extLst>
          </p:cNvPr>
          <p:cNvSpPr>
            <a:spLocks noChangeShapeType="1"/>
          </p:cNvSpPr>
          <p:nvPr userDrawn="1"/>
        </p:nvSpPr>
        <p:spPr bwMode="auto">
          <a:xfrm>
            <a:off x="1524000" y="2895600"/>
            <a:ext cx="91440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3" name="Line 2">
            <a:extLst>
              <a:ext uri="{FF2B5EF4-FFF2-40B4-BE49-F238E27FC236}">
                <a16:creationId xmlns:a16="http://schemas.microsoft.com/office/drawing/2014/main" id="{AED6D91E-DE09-E4DD-FFE1-FE3558F5475E}"/>
              </a:ext>
            </a:extLst>
          </p:cNvPr>
          <p:cNvSpPr>
            <a:spLocks noChangeShapeType="1"/>
          </p:cNvSpPr>
          <p:nvPr userDrawn="1"/>
        </p:nvSpPr>
        <p:spPr bwMode="auto">
          <a:xfrm>
            <a:off x="-30480" y="5741239"/>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14" name="Picture 13">
            <a:extLst>
              <a:ext uri="{FF2B5EF4-FFF2-40B4-BE49-F238E27FC236}">
                <a16:creationId xmlns:a16="http://schemas.microsoft.com/office/drawing/2014/main" id="{F8D551BE-F105-63E5-4C06-8E1FB4F51785}"/>
              </a:ext>
            </a:extLst>
          </p:cNvPr>
          <p:cNvPicPr>
            <a:picLocks noChangeAspect="1"/>
          </p:cNvPicPr>
          <p:nvPr userDrawn="1"/>
        </p:nvPicPr>
        <p:blipFill>
          <a:blip r:embed="rId2"/>
          <a:srcRect/>
          <a:stretch/>
        </p:blipFill>
        <p:spPr>
          <a:xfrm>
            <a:off x="7848600" y="6046047"/>
            <a:ext cx="3808115" cy="622202"/>
          </a:xfrm>
          <a:prstGeom prst="rect">
            <a:avLst/>
          </a:prstGeom>
        </p:spPr>
      </p:pic>
    </p:spTree>
    <p:extLst>
      <p:ext uri="{BB962C8B-B14F-4D97-AF65-F5344CB8AC3E}">
        <p14:creationId xmlns:p14="http://schemas.microsoft.com/office/powerpoint/2010/main" val="125348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0480" y="5715001"/>
            <a:ext cx="1225296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11" name="Picture 10">
            <a:extLst>
              <a:ext uri="{FF2B5EF4-FFF2-40B4-BE49-F238E27FC236}">
                <a16:creationId xmlns:a16="http://schemas.microsoft.com/office/drawing/2014/main" id="{5673F01B-A89A-1F0D-EF4E-8EF5231408F6}"/>
              </a:ext>
            </a:extLst>
          </p:cNvPr>
          <p:cNvPicPr>
            <a:picLocks noChangeAspect="1"/>
          </p:cNvPicPr>
          <p:nvPr userDrawn="1"/>
        </p:nvPicPr>
        <p:blipFill>
          <a:blip r:embed="rId2">
            <a:duotone>
              <a:schemeClr val="bg2">
                <a:shade val="45000"/>
                <a:satMod val="135000"/>
              </a:schemeClr>
              <a:prstClr val="white"/>
            </a:duotone>
          </a:blip>
          <a:srcRect/>
          <a:stretch/>
        </p:blipFill>
        <p:spPr>
          <a:xfrm>
            <a:off x="2905029" y="381002"/>
            <a:ext cx="6381941" cy="4724398"/>
          </a:xfrm>
          <a:prstGeom prst="rect">
            <a:avLst/>
          </a:prstGeom>
          <a:ln>
            <a:noFill/>
          </a:ln>
        </p:spPr>
      </p:pic>
      <p:sp>
        <p:nvSpPr>
          <p:cNvPr id="12" name="Title 1">
            <a:extLst>
              <a:ext uri="{FF2B5EF4-FFF2-40B4-BE49-F238E27FC236}">
                <a16:creationId xmlns:a16="http://schemas.microsoft.com/office/drawing/2014/main" id="{1D945621-D360-691F-1F4B-404E0B9C79C3}"/>
              </a:ext>
            </a:extLst>
          </p:cNvPr>
          <p:cNvSpPr>
            <a:spLocks noGrp="1"/>
          </p:cNvSpPr>
          <p:nvPr>
            <p:ph type="title" hasCustomPrompt="1"/>
          </p:nvPr>
        </p:nvSpPr>
        <p:spPr>
          <a:xfrm>
            <a:off x="0" y="5867401"/>
            <a:ext cx="12192000" cy="990599"/>
          </a:xfrm>
          <a:prstGeom prst="rect">
            <a:avLst/>
          </a:prstGeom>
        </p:spPr>
        <p:txBody>
          <a:bodyPr/>
          <a:lstStyle>
            <a:lvl1pPr algn="ctr">
              <a:defRPr sz="5400">
                <a:solidFill>
                  <a:srgbClr val="A1A1A1"/>
                </a:solidFill>
                <a:latin typeface="STIX Two Text" pitchFamily="2" charset="0"/>
              </a:defRPr>
            </a:lvl1pPr>
          </a:lstStyle>
          <a:p>
            <a:r>
              <a:rPr lang="en-US" dirty="0"/>
              <a:t>CLICK TO EDIT MASTER TITLE STYLE</a:t>
            </a:r>
          </a:p>
        </p:txBody>
      </p:sp>
    </p:spTree>
    <p:extLst>
      <p:ext uri="{BB962C8B-B14F-4D97-AF65-F5344CB8AC3E}">
        <p14:creationId xmlns:p14="http://schemas.microsoft.com/office/powerpoint/2010/main" val="17802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Bar and Heavy Bullet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D2714-32F1-2C75-6C7B-6B85ACA64B95}"/>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Line 2">
            <a:extLst>
              <a:ext uri="{FF2B5EF4-FFF2-40B4-BE49-F238E27FC236}">
                <a16:creationId xmlns:a16="http://schemas.microsoft.com/office/drawing/2014/main" id="{C416BF7B-F06A-A578-776E-3959D80B7239}"/>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5" name="Line 2">
            <a:extLst>
              <a:ext uri="{FF2B5EF4-FFF2-40B4-BE49-F238E27FC236}">
                <a16:creationId xmlns:a16="http://schemas.microsoft.com/office/drawing/2014/main" id="{A8E532BE-093B-B577-CA70-D67C8F555A80}"/>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304800" y="304800"/>
            <a:ext cx="11684000"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sp>
        <p:nvSpPr>
          <p:cNvPr id="12" name="Content Placeholder 11"/>
          <p:cNvSpPr>
            <a:spLocks noGrp="1"/>
          </p:cNvSpPr>
          <p:nvPr>
            <p:ph sz="quarter" idx="12"/>
          </p:nvPr>
        </p:nvSpPr>
        <p:spPr>
          <a:xfrm>
            <a:off x="406400" y="1447800"/>
            <a:ext cx="11379200" cy="4876800"/>
          </a:xfrm>
          <a:prstGeom prst="rect">
            <a:avLst/>
          </a:prstGeom>
        </p:spPr>
        <p:txBody>
          <a:bodyPr vert="horz" lIns="0" tIns="0" rIns="0" bIns="0"/>
          <a:lstStyle>
            <a:lvl1pPr>
              <a:buClr>
                <a:srgbClr val="213E9A"/>
              </a:buClr>
              <a:defRPr sz="2400"/>
            </a:lvl1pPr>
            <a:lvl2pPr>
              <a:buClr>
                <a:srgbClr val="213E9A"/>
              </a:buClr>
              <a:defRPr sz="2000"/>
            </a:lvl2pPr>
            <a:lvl3pPr>
              <a:buClr>
                <a:srgbClr val="213E9A"/>
              </a:buClr>
              <a:defRPr sz="1800"/>
            </a:lvl3pPr>
            <a:lvl4pPr>
              <a:buClr>
                <a:srgbClr val="213E9A"/>
              </a:buClr>
              <a:defRPr sz="1600"/>
            </a:lvl4pPr>
            <a:lvl5pPr>
              <a:buClr>
                <a:srgbClr val="213E9A"/>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A32A62A-B62C-F6AC-0BAA-67E044C98ABF}"/>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Bullet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EADAE-8594-EC72-DE2A-4885274AA11B}"/>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ine 2">
            <a:extLst>
              <a:ext uri="{FF2B5EF4-FFF2-40B4-BE49-F238E27FC236}">
                <a16:creationId xmlns:a16="http://schemas.microsoft.com/office/drawing/2014/main" id="{C7E97753-7AE7-61CD-C28E-CC4B727FC36F}"/>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3" name="Content Placeholder 2"/>
          <p:cNvSpPr>
            <a:spLocks noGrp="1"/>
          </p:cNvSpPr>
          <p:nvPr>
            <p:ph sz="half" idx="1"/>
          </p:nvPr>
        </p:nvSpPr>
        <p:spPr>
          <a:xfrm>
            <a:off x="4064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2"/>
          <p:cNvSpPr>
            <a:spLocks noGrp="1"/>
          </p:cNvSpPr>
          <p:nvPr>
            <p:ph sz="half" idx="12"/>
          </p:nvPr>
        </p:nvSpPr>
        <p:spPr>
          <a:xfrm>
            <a:off x="66040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Line 2">
            <a:extLst>
              <a:ext uri="{FF2B5EF4-FFF2-40B4-BE49-F238E27FC236}">
                <a16:creationId xmlns:a16="http://schemas.microsoft.com/office/drawing/2014/main" id="{ADD3603B-CE0D-5A82-2851-F47C38B2B77D}"/>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5" name="Title 1">
            <a:extLst>
              <a:ext uri="{FF2B5EF4-FFF2-40B4-BE49-F238E27FC236}">
                <a16:creationId xmlns:a16="http://schemas.microsoft.com/office/drawing/2014/main" id="{0C99B006-F632-9E65-CB2A-F169604EB6D8}"/>
              </a:ext>
            </a:extLst>
          </p:cNvPr>
          <p:cNvSpPr>
            <a:spLocks noGrp="1"/>
          </p:cNvSpPr>
          <p:nvPr>
            <p:ph type="title"/>
          </p:nvPr>
        </p:nvSpPr>
        <p:spPr>
          <a:xfrm>
            <a:off x="406400" y="378378"/>
            <a:ext cx="8705513"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pic>
        <p:nvPicPr>
          <p:cNvPr id="4" name="Picture 3">
            <a:extLst>
              <a:ext uri="{FF2B5EF4-FFF2-40B4-BE49-F238E27FC236}">
                <a16:creationId xmlns:a16="http://schemas.microsoft.com/office/drawing/2014/main" id="{4E3C81A2-CC44-32F6-F1D4-77B0A8847881}"/>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i="1">
                <a:solidFill>
                  <a:srgbClr val="213E9A"/>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Line 2">
            <a:extLst>
              <a:ext uri="{FF2B5EF4-FFF2-40B4-BE49-F238E27FC236}">
                <a16:creationId xmlns:a16="http://schemas.microsoft.com/office/drawing/2014/main" id="{E5EC7BA6-D672-B8C9-9175-950211E07275}"/>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5" name="Picture 4">
            <a:extLst>
              <a:ext uri="{FF2B5EF4-FFF2-40B4-BE49-F238E27FC236}">
                <a16:creationId xmlns:a16="http://schemas.microsoft.com/office/drawing/2014/main" id="{E9FB143E-FBDE-A66C-9ABC-EE4FFCA02C90}"/>
              </a:ext>
            </a:extLst>
          </p:cNvPr>
          <p:cNvPicPr>
            <a:picLocks noChangeAspect="1"/>
          </p:cNvPicPr>
          <p:nvPr userDrawn="1"/>
        </p:nvPicPr>
        <p:blipFill>
          <a:blip r:embed="rId2"/>
          <a:srcRect/>
          <a:stretch/>
        </p:blipFill>
        <p:spPr>
          <a:xfrm>
            <a:off x="9220200" y="6338331"/>
            <a:ext cx="2666978" cy="443469"/>
          </a:xfrm>
          <a:prstGeom prst="rect">
            <a:avLst/>
          </a:prstGeom>
        </p:spPr>
      </p:pic>
    </p:spTree>
    <p:extLst>
      <p:ext uri="{BB962C8B-B14F-4D97-AF65-F5344CB8AC3E}">
        <p14:creationId xmlns:p14="http://schemas.microsoft.com/office/powerpoint/2010/main" val="6441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8100" y="5715001"/>
            <a:ext cx="1226820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2" name="Picture 1">
            <a:extLst>
              <a:ext uri="{FF2B5EF4-FFF2-40B4-BE49-F238E27FC236}">
                <a16:creationId xmlns:a16="http://schemas.microsoft.com/office/drawing/2014/main" id="{B8BBB60C-10C0-3540-4CD4-A2A1937DFB7F}"/>
              </a:ext>
            </a:extLst>
          </p:cNvPr>
          <p:cNvPicPr>
            <a:picLocks noChangeAspect="1"/>
          </p:cNvPicPr>
          <p:nvPr userDrawn="1"/>
        </p:nvPicPr>
        <p:blipFill>
          <a:blip r:embed="rId2"/>
          <a:srcRect/>
          <a:stretch/>
        </p:blipFill>
        <p:spPr>
          <a:xfrm>
            <a:off x="1439632" y="2362203"/>
            <a:ext cx="9312735" cy="1521596"/>
          </a:xfrm>
          <a:prstGeom prst="rect">
            <a:avLst/>
          </a:prstGeom>
        </p:spPr>
      </p:pic>
    </p:spTree>
    <p:extLst>
      <p:ext uri="{BB962C8B-B14F-4D97-AF65-F5344CB8AC3E}">
        <p14:creationId xmlns:p14="http://schemas.microsoft.com/office/powerpoint/2010/main" val="1939356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1219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4"/>
          </p:nvPr>
        </p:nvSpPr>
        <p:spPr>
          <a:xfrm>
            <a:off x="8737600" y="6477001"/>
            <a:ext cx="3048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30" r:id="rId2"/>
    <p:sldLayoutId id="2147483705" r:id="rId3"/>
    <p:sldLayoutId id="2147483715" r:id="rId4"/>
    <p:sldLayoutId id="2147483731" r:id="rId5"/>
    <p:sldLayoutId id="2147483732" r:id="rId6"/>
  </p:sldLayoutIdLst>
  <p:hf hdr="0" ft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hartanto@ornl.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877A-5183-51FC-CCC8-95449396AE2F}"/>
              </a:ext>
            </a:extLst>
          </p:cNvPr>
          <p:cNvSpPr>
            <a:spLocks noGrp="1"/>
          </p:cNvSpPr>
          <p:nvPr>
            <p:ph type="ctrTitle"/>
          </p:nvPr>
        </p:nvSpPr>
        <p:spPr>
          <a:xfrm>
            <a:off x="1524000" y="1122363"/>
            <a:ext cx="9144000" cy="1468430"/>
          </a:xfrm>
        </p:spPr>
        <p:txBody>
          <a:bodyPr anchor="b">
            <a:normAutofit/>
          </a:bodyPr>
          <a:lstStyle/>
          <a:p>
            <a:pPr>
              <a:lnSpc>
                <a:spcPct val="90000"/>
              </a:lnSpc>
            </a:pPr>
            <a:r>
              <a:rPr lang="en-US" sz="3100" dirty="0"/>
              <a:t>Initial Progress on NEAMS Tool Validation using Southwest Experimental Oxide Fast Reactor (SEFOR) Experimental Data</a:t>
            </a:r>
          </a:p>
        </p:txBody>
      </p:sp>
      <p:sp>
        <p:nvSpPr>
          <p:cNvPr id="7" name="Subtitle 2">
            <a:extLst>
              <a:ext uri="{FF2B5EF4-FFF2-40B4-BE49-F238E27FC236}">
                <a16:creationId xmlns:a16="http://schemas.microsoft.com/office/drawing/2014/main" id="{74CDC5CF-273A-B5D8-8C24-F2AF341E0665}"/>
              </a:ext>
            </a:extLst>
          </p:cNvPr>
          <p:cNvSpPr>
            <a:spLocks noGrp="1"/>
          </p:cNvSpPr>
          <p:nvPr>
            <p:ph type="subTitle" idx="1"/>
          </p:nvPr>
        </p:nvSpPr>
        <p:spPr>
          <a:xfrm>
            <a:off x="1524000" y="3124211"/>
            <a:ext cx="9144000" cy="2133589"/>
          </a:xfrm>
        </p:spPr>
        <p:txBody>
          <a:bodyPr>
            <a:normAutofit fontScale="92500" lnSpcReduction="10000"/>
          </a:bodyPr>
          <a:lstStyle/>
          <a:p>
            <a:r>
              <a:rPr lang="en-US" u="sng" dirty="0"/>
              <a:t>Donny Hartanto</a:t>
            </a:r>
            <a:r>
              <a:rPr lang="en-US" u="sng" baseline="30000" dirty="0"/>
              <a:t>1</a:t>
            </a:r>
            <a:r>
              <a:rPr lang="en-US" dirty="0"/>
              <a:t>, Ahmed Abdelhameed</a:t>
            </a:r>
            <a:r>
              <a:rPr lang="en-US" baseline="30000" dirty="0"/>
              <a:t>2</a:t>
            </a:r>
            <a:r>
              <a:rPr lang="en-US" dirty="0"/>
              <a:t>, Yan Cao</a:t>
            </a:r>
            <a:r>
              <a:rPr lang="en-US" baseline="30000" dirty="0"/>
              <a:t>2</a:t>
            </a:r>
            <a:r>
              <a:rPr lang="en-US" dirty="0"/>
              <a:t>, Eva Davidson</a:t>
            </a:r>
            <a:r>
              <a:rPr lang="en-US" baseline="30000" dirty="0"/>
              <a:t>1</a:t>
            </a:r>
            <a:r>
              <a:rPr lang="en-US" dirty="0"/>
              <a:t>, Emily Shemon</a:t>
            </a:r>
            <a:r>
              <a:rPr lang="en-US" baseline="30000" dirty="0"/>
              <a:t>2</a:t>
            </a:r>
            <a:endParaRPr lang="en-US" dirty="0"/>
          </a:p>
          <a:p>
            <a:pPr>
              <a:spcAft>
                <a:spcPts val="0"/>
              </a:spcAft>
            </a:pPr>
            <a:r>
              <a:rPr lang="en-US" baseline="30000" dirty="0"/>
              <a:t>1</a:t>
            </a:r>
            <a:r>
              <a:rPr lang="en-US" dirty="0"/>
              <a:t>Oak Ridge National Laboratory</a:t>
            </a:r>
          </a:p>
          <a:p>
            <a:pPr>
              <a:spcAft>
                <a:spcPts val="0"/>
              </a:spcAft>
            </a:pPr>
            <a:r>
              <a:rPr lang="en-US" baseline="30000" dirty="0"/>
              <a:t>2</a:t>
            </a:r>
            <a:r>
              <a:rPr lang="en-US" dirty="0"/>
              <a:t>Argonne National Laboratory</a:t>
            </a:r>
          </a:p>
          <a:p>
            <a:pPr>
              <a:spcAft>
                <a:spcPts val="0"/>
              </a:spcAft>
            </a:pPr>
            <a:endParaRPr lang="en-US" dirty="0"/>
          </a:p>
          <a:p>
            <a:pPr>
              <a:spcAft>
                <a:spcPts val="0"/>
              </a:spcAft>
            </a:pPr>
            <a:r>
              <a:rPr lang="en-US" dirty="0">
                <a:hlinkClick r:id="rId2"/>
              </a:rPr>
              <a:t>hartantod@ornl.gov</a:t>
            </a:r>
            <a:r>
              <a:rPr lang="en-US" dirty="0"/>
              <a:t> </a:t>
            </a:r>
          </a:p>
          <a:p>
            <a:pPr>
              <a:spcAft>
                <a:spcPts val="0"/>
              </a:spcAft>
            </a:pPr>
            <a:endParaRPr lang="en-US" dirty="0"/>
          </a:p>
          <a:p>
            <a:pPr>
              <a:spcAft>
                <a:spcPts val="0"/>
              </a:spcAft>
            </a:pPr>
            <a:r>
              <a:rPr lang="en-US" dirty="0"/>
              <a:t>May 29, 2025</a:t>
            </a:r>
          </a:p>
          <a:p>
            <a:pPr>
              <a:spcAft>
                <a:spcPts val="0"/>
              </a:spcAft>
            </a:pPr>
            <a:r>
              <a:rPr lang="en-US" dirty="0"/>
              <a:t>NEAMS Annual Review: Fast Reactors</a:t>
            </a:r>
          </a:p>
          <a:p>
            <a:endParaRPr lang="en-US" dirty="0"/>
          </a:p>
        </p:txBody>
      </p:sp>
    </p:spTree>
    <p:extLst>
      <p:ext uri="{BB962C8B-B14F-4D97-AF65-F5344CB8AC3E}">
        <p14:creationId xmlns:p14="http://schemas.microsoft.com/office/powerpoint/2010/main" val="304038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FAB7-A466-1A2B-A2D9-85E7287EC0C7}"/>
              </a:ext>
            </a:extLst>
          </p:cNvPr>
          <p:cNvSpPr>
            <a:spLocks noGrp="1"/>
          </p:cNvSpPr>
          <p:nvPr>
            <p:ph type="title"/>
          </p:nvPr>
        </p:nvSpPr>
        <p:spPr/>
        <p:txBody>
          <a:bodyPr/>
          <a:lstStyle/>
          <a:p>
            <a:r>
              <a:rPr lang="en-US" sz="3200" dirty="0"/>
              <a:t>Introduction</a:t>
            </a:r>
            <a:endParaRPr lang="en-US" dirty="0"/>
          </a:p>
        </p:txBody>
      </p:sp>
      <p:sp>
        <p:nvSpPr>
          <p:cNvPr id="3" name="Content Placeholder 2">
            <a:extLst>
              <a:ext uri="{FF2B5EF4-FFF2-40B4-BE49-F238E27FC236}">
                <a16:creationId xmlns:a16="http://schemas.microsoft.com/office/drawing/2014/main" id="{D4C54A00-AAA7-5925-98B6-A82768BD1373}"/>
              </a:ext>
            </a:extLst>
          </p:cNvPr>
          <p:cNvSpPr>
            <a:spLocks noGrp="1"/>
          </p:cNvSpPr>
          <p:nvPr>
            <p:ph sz="quarter" idx="12"/>
          </p:nvPr>
        </p:nvSpPr>
        <p:spPr>
          <a:xfrm>
            <a:off x="406399" y="1371600"/>
            <a:ext cx="7088677" cy="4953000"/>
          </a:xfrm>
        </p:spPr>
        <p:txBody>
          <a:bodyPr>
            <a:normAutofit fontScale="70000" lnSpcReduction="20000"/>
          </a:bodyPr>
          <a:lstStyle/>
          <a:p>
            <a:pPr marL="0" indent="0">
              <a:spcAft>
                <a:spcPts val="600"/>
              </a:spcAft>
              <a:buNone/>
            </a:pPr>
            <a:r>
              <a:rPr lang="en-US" sz="2900" b="1" dirty="0">
                <a:solidFill>
                  <a:schemeClr val="tx1"/>
                </a:solidFill>
              </a:rPr>
              <a:t>SEFOR Experimental Program (1969-1972)</a:t>
            </a:r>
          </a:p>
          <a:p>
            <a:pPr lvl="1">
              <a:spcAft>
                <a:spcPts val="600"/>
              </a:spcAft>
            </a:pPr>
            <a:r>
              <a:rPr lang="en-US" sz="2400" dirty="0">
                <a:solidFill>
                  <a:schemeClr val="tx1"/>
                </a:solidFill>
              </a:rPr>
              <a:t>A 20 MWth experimental sodium-cooled fast reactor fueled with MOX, located in Arkansas</a:t>
            </a:r>
          </a:p>
          <a:p>
            <a:pPr lvl="1">
              <a:spcAft>
                <a:spcPts val="600"/>
              </a:spcAft>
            </a:pPr>
            <a:r>
              <a:rPr lang="en-US" sz="2400" dirty="0">
                <a:solidFill>
                  <a:schemeClr val="tx1"/>
                </a:solidFill>
              </a:rPr>
              <a:t>Designed for the systematic determination of the Doppler reactivity at temperatures up to the vicinity of fuel melting</a:t>
            </a:r>
          </a:p>
          <a:p>
            <a:pPr lvl="1">
              <a:spcAft>
                <a:spcPts val="600"/>
              </a:spcAft>
            </a:pPr>
            <a:r>
              <a:rPr lang="en-US" sz="2400" dirty="0">
                <a:solidFill>
                  <a:schemeClr val="tx1"/>
                </a:solidFill>
              </a:rPr>
              <a:t>Carried out for 2 different cores, Core I and II. Slightly harder neutron spectrum in Core II.</a:t>
            </a:r>
          </a:p>
          <a:p>
            <a:pPr lvl="1" algn="just">
              <a:spcAft>
                <a:spcPts val="600"/>
              </a:spcAft>
            </a:pPr>
            <a:r>
              <a:rPr lang="en-US" sz="2400" dirty="0">
                <a:solidFill>
                  <a:schemeClr val="tx1"/>
                </a:solidFill>
              </a:rPr>
              <a:t>Conducted zero (low) power tests, static tests up to transient tests</a:t>
            </a:r>
          </a:p>
          <a:p>
            <a:pPr lvl="1" algn="just">
              <a:spcAft>
                <a:spcPts val="600"/>
              </a:spcAft>
            </a:pPr>
            <a:endParaRPr lang="en-US" sz="2200" dirty="0">
              <a:solidFill>
                <a:schemeClr val="tx1"/>
              </a:solidFill>
            </a:endParaRPr>
          </a:p>
          <a:p>
            <a:pPr marL="0" indent="0" algn="just">
              <a:spcAft>
                <a:spcPts val="600"/>
              </a:spcAft>
              <a:buNone/>
            </a:pPr>
            <a:r>
              <a:rPr lang="en-US" sz="2900" b="1" dirty="0">
                <a:solidFill>
                  <a:schemeClr val="tx1"/>
                </a:solidFill>
              </a:rPr>
              <a:t>NEAMS FY25 Activity: </a:t>
            </a:r>
          </a:p>
          <a:p>
            <a:pPr marL="0" indent="0" algn="just">
              <a:spcAft>
                <a:spcPts val="600"/>
              </a:spcAft>
              <a:buNone/>
            </a:pPr>
            <a:r>
              <a:rPr lang="en-US" b="1" dirty="0">
                <a:solidFill>
                  <a:schemeClr val="tx1"/>
                </a:solidFill>
              </a:rPr>
              <a:t>Collaboration with the DOE-NE ART Fast Reactor Program &amp; OECD/NEA to leverage the SEFOR benchmark </a:t>
            </a:r>
            <a:r>
              <a:rPr lang="en-US" b="1">
                <a:solidFill>
                  <a:schemeClr val="tx1"/>
                </a:solidFill>
              </a:rPr>
              <a:t>for code </a:t>
            </a:r>
            <a:r>
              <a:rPr lang="en-US" b="1" dirty="0">
                <a:solidFill>
                  <a:schemeClr val="tx1"/>
                </a:solidFill>
              </a:rPr>
              <a:t>validation</a:t>
            </a:r>
          </a:p>
          <a:p>
            <a:pPr>
              <a:spcAft>
                <a:spcPts val="600"/>
              </a:spcAft>
            </a:pPr>
            <a:r>
              <a:rPr lang="en-US" dirty="0">
                <a:solidFill>
                  <a:schemeClr val="tx1"/>
                </a:solidFill>
              </a:rPr>
              <a:t>Objective: </a:t>
            </a:r>
          </a:p>
          <a:p>
            <a:pPr lvl="1" algn="just">
              <a:spcAft>
                <a:spcPts val="600"/>
              </a:spcAft>
            </a:pPr>
            <a:r>
              <a:rPr lang="en-US" dirty="0">
                <a:solidFill>
                  <a:schemeClr val="tx1"/>
                </a:solidFill>
              </a:rPr>
              <a:t>Calculate the reactivity of SEFOR at different temperatures using Griffin</a:t>
            </a:r>
          </a:p>
          <a:p>
            <a:pPr lvl="1" algn="just">
              <a:spcAft>
                <a:spcPts val="600"/>
              </a:spcAft>
            </a:pPr>
            <a:r>
              <a:rPr lang="en-US" dirty="0">
                <a:solidFill>
                  <a:schemeClr val="tx1"/>
                </a:solidFill>
              </a:rPr>
              <a:t>Obtain the Doppler and isothermal reactivity feedback coefficients</a:t>
            </a:r>
          </a:p>
          <a:p>
            <a:pPr lvl="1" algn="just">
              <a:spcAft>
                <a:spcPts val="600"/>
              </a:spcAft>
            </a:pPr>
            <a:r>
              <a:rPr lang="en-US" dirty="0">
                <a:solidFill>
                  <a:schemeClr val="tx1"/>
                </a:solidFill>
              </a:rPr>
              <a:t>Compare calculated results with the experimental data</a:t>
            </a:r>
          </a:p>
          <a:p>
            <a:pPr lvl="1" algn="just">
              <a:spcAft>
                <a:spcPts val="600"/>
              </a:spcAft>
            </a:pPr>
            <a:r>
              <a:rPr lang="en-US" dirty="0">
                <a:solidFill>
                  <a:schemeClr val="tx1"/>
                </a:solidFill>
              </a:rPr>
              <a:t>Validate NEAMS tools</a:t>
            </a:r>
          </a:p>
          <a:p>
            <a:pPr algn="just">
              <a:spcAft>
                <a:spcPts val="600"/>
              </a:spcAft>
            </a:pPr>
            <a:r>
              <a:rPr lang="en-US" dirty="0">
                <a:solidFill>
                  <a:schemeClr val="tx1"/>
                </a:solidFill>
              </a:rPr>
              <a:t>Two different configurations of Core I: Core I-E and Core I-I</a:t>
            </a:r>
          </a:p>
        </p:txBody>
      </p:sp>
      <p:sp>
        <p:nvSpPr>
          <p:cNvPr id="18" name="TextBox 17">
            <a:extLst>
              <a:ext uri="{FF2B5EF4-FFF2-40B4-BE49-F238E27FC236}">
                <a16:creationId xmlns:a16="http://schemas.microsoft.com/office/drawing/2014/main" id="{AC3DB22E-38BB-8DFA-1E96-63DE51602852}"/>
              </a:ext>
            </a:extLst>
          </p:cNvPr>
          <p:cNvSpPr txBox="1"/>
          <p:nvPr/>
        </p:nvSpPr>
        <p:spPr>
          <a:xfrm>
            <a:off x="7683500" y="3124200"/>
            <a:ext cx="2133600" cy="9144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dirty="0"/>
              <a:t>Griffin</a:t>
            </a:r>
          </a:p>
          <a:p>
            <a:pPr algn="ctr"/>
            <a:r>
              <a:rPr lang="en-US" dirty="0"/>
              <a:t>Neutronics </a:t>
            </a:r>
          </a:p>
        </p:txBody>
      </p:sp>
      <p:sp>
        <p:nvSpPr>
          <p:cNvPr id="19" name="TextBox 18">
            <a:extLst>
              <a:ext uri="{FF2B5EF4-FFF2-40B4-BE49-F238E27FC236}">
                <a16:creationId xmlns:a16="http://schemas.microsoft.com/office/drawing/2014/main" id="{775B092A-C347-2376-1889-CA2FC254810D}"/>
              </a:ext>
            </a:extLst>
          </p:cNvPr>
          <p:cNvSpPr txBox="1"/>
          <p:nvPr/>
        </p:nvSpPr>
        <p:spPr>
          <a:xfrm>
            <a:off x="9817100" y="1424940"/>
            <a:ext cx="2133600" cy="9144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dirty="0"/>
              <a:t>MCC-3 </a:t>
            </a:r>
          </a:p>
          <a:p>
            <a:pPr algn="ctr"/>
            <a:r>
              <a:rPr lang="en-US" dirty="0"/>
              <a:t>Cross Section Generation</a:t>
            </a:r>
          </a:p>
        </p:txBody>
      </p:sp>
      <p:sp>
        <p:nvSpPr>
          <p:cNvPr id="20" name="TextBox 19">
            <a:extLst>
              <a:ext uri="{FF2B5EF4-FFF2-40B4-BE49-F238E27FC236}">
                <a16:creationId xmlns:a16="http://schemas.microsoft.com/office/drawing/2014/main" id="{599C8F3F-8A06-E8C1-2541-6D8E3A305091}"/>
              </a:ext>
            </a:extLst>
          </p:cNvPr>
          <p:cNvSpPr txBox="1"/>
          <p:nvPr/>
        </p:nvSpPr>
        <p:spPr>
          <a:xfrm>
            <a:off x="9817100" y="4975860"/>
            <a:ext cx="2133600" cy="914400"/>
          </a:xfrm>
          <a:prstGeom prst="rect">
            <a:avLst/>
          </a:prstGeom>
          <a:solidFill>
            <a:schemeClr val="accent3">
              <a:lumMod val="10000"/>
              <a:lumOff val="90000"/>
            </a:schemeClr>
          </a:solidFill>
          <a:ln>
            <a:prstDash val="sysDash"/>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dirty="0"/>
              <a:t>BISON</a:t>
            </a:r>
          </a:p>
          <a:p>
            <a:pPr algn="ctr"/>
            <a:r>
              <a:rPr lang="en-US" dirty="0"/>
              <a:t>Fuel Performance </a:t>
            </a:r>
          </a:p>
        </p:txBody>
      </p:sp>
      <p:cxnSp>
        <p:nvCxnSpPr>
          <p:cNvPr id="22" name="Straight Arrow Connector 21">
            <a:extLst>
              <a:ext uri="{FF2B5EF4-FFF2-40B4-BE49-F238E27FC236}">
                <a16:creationId xmlns:a16="http://schemas.microsoft.com/office/drawing/2014/main" id="{9D8D998D-0ED1-D992-BC59-CA23FF698A3C}"/>
              </a:ext>
            </a:extLst>
          </p:cNvPr>
          <p:cNvCxnSpPr>
            <a:stCxn id="19" idx="1"/>
            <a:endCxn id="18" idx="0"/>
          </p:cNvCxnSpPr>
          <p:nvPr/>
        </p:nvCxnSpPr>
        <p:spPr>
          <a:xfrm flipH="1">
            <a:off x="8750300" y="1882140"/>
            <a:ext cx="1066800" cy="1242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80055F4-3E95-8422-87B4-0FCA8A4A12E8}"/>
              </a:ext>
            </a:extLst>
          </p:cNvPr>
          <p:cNvSpPr txBox="1"/>
          <p:nvPr/>
        </p:nvSpPr>
        <p:spPr>
          <a:xfrm>
            <a:off x="8041176" y="2110770"/>
            <a:ext cx="1229824" cy="523220"/>
          </a:xfrm>
          <a:prstGeom prst="rect">
            <a:avLst/>
          </a:prstGeom>
          <a:noFill/>
        </p:spPr>
        <p:txBody>
          <a:bodyPr wrap="none" rtlCol="0">
            <a:spAutoFit/>
          </a:bodyPr>
          <a:lstStyle/>
          <a:p>
            <a:r>
              <a:rPr lang="en-US" sz="1400" dirty="0"/>
              <a:t>33-g neutron</a:t>
            </a:r>
          </a:p>
          <a:p>
            <a:r>
              <a:rPr lang="en-US" sz="1400" dirty="0"/>
              <a:t>cross section</a:t>
            </a:r>
          </a:p>
        </p:txBody>
      </p:sp>
      <p:cxnSp>
        <p:nvCxnSpPr>
          <p:cNvPr id="24" name="Straight Arrow Connector 23">
            <a:extLst>
              <a:ext uri="{FF2B5EF4-FFF2-40B4-BE49-F238E27FC236}">
                <a16:creationId xmlns:a16="http://schemas.microsoft.com/office/drawing/2014/main" id="{207A949D-4F76-4C1E-6C8A-33C0C958A97D}"/>
              </a:ext>
            </a:extLst>
          </p:cNvPr>
          <p:cNvCxnSpPr>
            <a:cxnSpLocks/>
            <a:stCxn id="20" idx="0"/>
            <a:endCxn id="18" idx="2"/>
          </p:cNvCxnSpPr>
          <p:nvPr/>
        </p:nvCxnSpPr>
        <p:spPr>
          <a:xfrm flipH="1" flipV="1">
            <a:off x="8750300" y="4038600"/>
            <a:ext cx="2133600" cy="9372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8531955-BF5B-857D-0277-39C2CBD748B6}"/>
              </a:ext>
            </a:extLst>
          </p:cNvPr>
          <p:cNvSpPr txBox="1"/>
          <p:nvPr/>
        </p:nvSpPr>
        <p:spPr>
          <a:xfrm>
            <a:off x="10064410" y="4239674"/>
            <a:ext cx="1873590" cy="523220"/>
          </a:xfrm>
          <a:prstGeom prst="rect">
            <a:avLst/>
          </a:prstGeom>
          <a:noFill/>
        </p:spPr>
        <p:txBody>
          <a:bodyPr wrap="none" rtlCol="0">
            <a:spAutoFit/>
          </a:bodyPr>
          <a:lstStyle/>
          <a:p>
            <a:pPr algn="ctr"/>
            <a:r>
              <a:rPr lang="en-US" sz="1400" dirty="0"/>
              <a:t>Temperature-induced</a:t>
            </a:r>
          </a:p>
          <a:p>
            <a:pPr algn="ctr"/>
            <a:r>
              <a:rPr lang="en-US" sz="1400" dirty="0"/>
              <a:t>thermal expansion</a:t>
            </a:r>
          </a:p>
        </p:txBody>
      </p:sp>
      <p:sp>
        <p:nvSpPr>
          <p:cNvPr id="30" name="TextBox 29">
            <a:extLst>
              <a:ext uri="{FF2B5EF4-FFF2-40B4-BE49-F238E27FC236}">
                <a16:creationId xmlns:a16="http://schemas.microsoft.com/office/drawing/2014/main" id="{D439C9FE-C8EE-E2D3-D329-B4EDC8A5E621}"/>
              </a:ext>
            </a:extLst>
          </p:cNvPr>
          <p:cNvSpPr txBox="1"/>
          <p:nvPr/>
        </p:nvSpPr>
        <p:spPr>
          <a:xfrm>
            <a:off x="7280105" y="4648200"/>
            <a:ext cx="2133600" cy="92333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dirty="0"/>
              <a:t>Shift</a:t>
            </a:r>
          </a:p>
          <a:p>
            <a:pPr algn="ctr"/>
            <a:r>
              <a:rPr lang="en-US" dirty="0"/>
              <a:t>Monte Carlo Neutronics</a:t>
            </a:r>
          </a:p>
        </p:txBody>
      </p:sp>
    </p:spTree>
    <p:extLst>
      <p:ext uri="{BB962C8B-B14F-4D97-AF65-F5344CB8AC3E}">
        <p14:creationId xmlns:p14="http://schemas.microsoft.com/office/powerpoint/2010/main" val="352938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408CD-27AF-73C5-7D30-FA15772231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8B8E9-ADC5-A89A-2F53-1FF2E73A9EBA}"/>
              </a:ext>
            </a:extLst>
          </p:cNvPr>
          <p:cNvSpPr>
            <a:spLocks noGrp="1"/>
          </p:cNvSpPr>
          <p:nvPr>
            <p:ph type="title"/>
          </p:nvPr>
        </p:nvSpPr>
        <p:spPr/>
        <p:txBody>
          <a:bodyPr/>
          <a:lstStyle/>
          <a:p>
            <a:r>
              <a:rPr lang="en-US" dirty="0"/>
              <a:t>SEFOR Assembly &amp; Core</a:t>
            </a:r>
          </a:p>
        </p:txBody>
      </p:sp>
      <p:pic>
        <p:nvPicPr>
          <p:cNvPr id="6" name="Picture 5">
            <a:extLst>
              <a:ext uri="{FF2B5EF4-FFF2-40B4-BE49-F238E27FC236}">
                <a16:creationId xmlns:a16="http://schemas.microsoft.com/office/drawing/2014/main" id="{A99CE64E-C88D-9663-8FE5-7F243BF03164}"/>
              </a:ext>
            </a:extLst>
          </p:cNvPr>
          <p:cNvPicPr>
            <a:picLocks noChangeAspect="1"/>
          </p:cNvPicPr>
          <p:nvPr/>
        </p:nvPicPr>
        <p:blipFill>
          <a:blip r:embed="rId2"/>
          <a:srcRect l="4039" t="12222" r="8348" b="15556"/>
          <a:stretch/>
        </p:blipFill>
        <p:spPr>
          <a:xfrm>
            <a:off x="8488679" y="1752600"/>
            <a:ext cx="3550921" cy="3783768"/>
          </a:xfrm>
          <a:prstGeom prst="rect">
            <a:avLst/>
          </a:prstGeom>
        </p:spPr>
      </p:pic>
      <p:pic>
        <p:nvPicPr>
          <p:cNvPr id="3" name="Picture 2">
            <a:extLst>
              <a:ext uri="{FF2B5EF4-FFF2-40B4-BE49-F238E27FC236}">
                <a16:creationId xmlns:a16="http://schemas.microsoft.com/office/drawing/2014/main" id="{F9E110F3-B411-A50E-9847-1156E865F51B}"/>
              </a:ext>
            </a:extLst>
          </p:cNvPr>
          <p:cNvPicPr>
            <a:picLocks noChangeAspect="1"/>
          </p:cNvPicPr>
          <p:nvPr/>
        </p:nvPicPr>
        <p:blipFill>
          <a:blip r:embed="rId3">
            <a:clrChange>
              <a:clrFrom>
                <a:srgbClr val="FFFFFF"/>
              </a:clrFrom>
              <a:clrTo>
                <a:srgbClr val="FFFFFF">
                  <a:alpha val="0"/>
                </a:srgbClr>
              </a:clrTo>
            </a:clrChange>
          </a:blip>
          <a:srcRect l="2374" t="14089" r="8362" b="17744"/>
          <a:stretch/>
        </p:blipFill>
        <p:spPr>
          <a:xfrm>
            <a:off x="4874170" y="1839655"/>
            <a:ext cx="3614509" cy="3567916"/>
          </a:xfrm>
          <a:prstGeom prst="rect">
            <a:avLst/>
          </a:prstGeom>
        </p:spPr>
      </p:pic>
      <p:sp>
        <p:nvSpPr>
          <p:cNvPr id="9" name="TextBox 8">
            <a:extLst>
              <a:ext uri="{FF2B5EF4-FFF2-40B4-BE49-F238E27FC236}">
                <a16:creationId xmlns:a16="http://schemas.microsoft.com/office/drawing/2014/main" id="{22C07B55-E863-6901-B93D-09A7798A5412}"/>
              </a:ext>
            </a:extLst>
          </p:cNvPr>
          <p:cNvSpPr txBox="1"/>
          <p:nvPr/>
        </p:nvSpPr>
        <p:spPr>
          <a:xfrm>
            <a:off x="6283548" y="5506898"/>
            <a:ext cx="1043876" cy="369332"/>
          </a:xfrm>
          <a:prstGeom prst="rect">
            <a:avLst/>
          </a:prstGeom>
          <a:noFill/>
        </p:spPr>
        <p:txBody>
          <a:bodyPr wrap="none" rtlCol="0">
            <a:spAutoFit/>
          </a:bodyPr>
          <a:lstStyle/>
          <a:p>
            <a:pPr algn="ctr"/>
            <a:r>
              <a:rPr lang="en-US" dirty="0"/>
              <a:t>Core I-E</a:t>
            </a:r>
          </a:p>
        </p:txBody>
      </p:sp>
      <p:sp>
        <p:nvSpPr>
          <p:cNvPr id="11" name="TextBox 10">
            <a:extLst>
              <a:ext uri="{FF2B5EF4-FFF2-40B4-BE49-F238E27FC236}">
                <a16:creationId xmlns:a16="http://schemas.microsoft.com/office/drawing/2014/main" id="{F490B347-53B2-BBA8-EE9F-C50479D12B03}"/>
              </a:ext>
            </a:extLst>
          </p:cNvPr>
          <p:cNvSpPr txBox="1"/>
          <p:nvPr/>
        </p:nvSpPr>
        <p:spPr>
          <a:xfrm>
            <a:off x="9787085" y="5502693"/>
            <a:ext cx="954108" cy="369332"/>
          </a:xfrm>
          <a:prstGeom prst="rect">
            <a:avLst/>
          </a:prstGeom>
          <a:noFill/>
        </p:spPr>
        <p:txBody>
          <a:bodyPr wrap="none" rtlCol="0">
            <a:spAutoFit/>
          </a:bodyPr>
          <a:lstStyle/>
          <a:p>
            <a:pPr algn="ctr"/>
            <a:r>
              <a:rPr lang="en-US" dirty="0"/>
              <a:t>Core I-I</a:t>
            </a:r>
          </a:p>
        </p:txBody>
      </p:sp>
      <p:pic>
        <p:nvPicPr>
          <p:cNvPr id="13" name="Picture 12">
            <a:extLst>
              <a:ext uri="{FF2B5EF4-FFF2-40B4-BE49-F238E27FC236}">
                <a16:creationId xmlns:a16="http://schemas.microsoft.com/office/drawing/2014/main" id="{FEF683FC-57AC-89CB-7685-23E5923663B1}"/>
              </a:ext>
            </a:extLst>
          </p:cNvPr>
          <p:cNvPicPr>
            <a:picLocks noChangeAspect="1"/>
          </p:cNvPicPr>
          <p:nvPr/>
        </p:nvPicPr>
        <p:blipFill>
          <a:blip r:embed="rId4">
            <a:clrChange>
              <a:clrFrom>
                <a:srgbClr val="FFFFFF"/>
              </a:clrFrom>
              <a:clrTo>
                <a:srgbClr val="FFFFFF">
                  <a:alpha val="0"/>
                </a:srgbClr>
              </a:clrTo>
            </a:clrChange>
          </a:blip>
          <a:srcRect l="13989" t="28207" r="12548" b="26237"/>
          <a:stretch/>
        </p:blipFill>
        <p:spPr>
          <a:xfrm>
            <a:off x="1650650" y="1406832"/>
            <a:ext cx="3485485" cy="2802057"/>
          </a:xfrm>
          <a:prstGeom prst="rect">
            <a:avLst/>
          </a:prstGeom>
        </p:spPr>
      </p:pic>
      <p:pic>
        <p:nvPicPr>
          <p:cNvPr id="10" name="Picture 9">
            <a:extLst>
              <a:ext uri="{FF2B5EF4-FFF2-40B4-BE49-F238E27FC236}">
                <a16:creationId xmlns:a16="http://schemas.microsoft.com/office/drawing/2014/main" id="{88ACA3D0-FC10-4E3C-12D0-9222666FCAD2}"/>
              </a:ext>
            </a:extLst>
          </p:cNvPr>
          <p:cNvPicPr>
            <a:picLocks noChangeAspect="1"/>
          </p:cNvPicPr>
          <p:nvPr/>
        </p:nvPicPr>
        <p:blipFill>
          <a:blip r:embed="rId5">
            <a:clrChange>
              <a:clrFrom>
                <a:srgbClr val="FFFFFF"/>
              </a:clrFrom>
              <a:clrTo>
                <a:srgbClr val="FFFFFF">
                  <a:alpha val="0"/>
                </a:srgbClr>
              </a:clrTo>
            </a:clrChange>
          </a:blip>
          <a:srcRect l="26861" t="11111" r="22522" b="16667"/>
          <a:stretch/>
        </p:blipFill>
        <p:spPr>
          <a:xfrm>
            <a:off x="9447" y="1232599"/>
            <a:ext cx="2667001" cy="4953000"/>
          </a:xfrm>
          <a:prstGeom prst="rect">
            <a:avLst/>
          </a:prstGeom>
        </p:spPr>
      </p:pic>
      <p:sp>
        <p:nvSpPr>
          <p:cNvPr id="12" name="TextBox 11">
            <a:extLst>
              <a:ext uri="{FF2B5EF4-FFF2-40B4-BE49-F238E27FC236}">
                <a16:creationId xmlns:a16="http://schemas.microsoft.com/office/drawing/2014/main" id="{1D696192-1155-D4B5-1DF2-DC27FC2AA1DB}"/>
              </a:ext>
            </a:extLst>
          </p:cNvPr>
          <p:cNvSpPr txBox="1"/>
          <p:nvPr/>
        </p:nvSpPr>
        <p:spPr>
          <a:xfrm>
            <a:off x="2800922" y="4156128"/>
            <a:ext cx="1184940" cy="369332"/>
          </a:xfrm>
          <a:prstGeom prst="rect">
            <a:avLst/>
          </a:prstGeom>
          <a:noFill/>
        </p:spPr>
        <p:txBody>
          <a:bodyPr wrap="none" rtlCol="0">
            <a:spAutoFit/>
          </a:bodyPr>
          <a:lstStyle/>
          <a:p>
            <a:pPr algn="ctr"/>
            <a:r>
              <a:rPr lang="en-US" dirty="0"/>
              <a:t>Assembly</a:t>
            </a:r>
          </a:p>
        </p:txBody>
      </p:sp>
      <p:sp>
        <p:nvSpPr>
          <p:cNvPr id="14" name="TextBox 13">
            <a:extLst>
              <a:ext uri="{FF2B5EF4-FFF2-40B4-BE49-F238E27FC236}">
                <a16:creationId xmlns:a16="http://schemas.microsoft.com/office/drawing/2014/main" id="{D285A089-3A21-A9C3-BA4E-89228BF755BA}"/>
              </a:ext>
            </a:extLst>
          </p:cNvPr>
          <p:cNvSpPr txBox="1"/>
          <p:nvPr/>
        </p:nvSpPr>
        <p:spPr>
          <a:xfrm>
            <a:off x="222126" y="6233679"/>
            <a:ext cx="1120821" cy="369332"/>
          </a:xfrm>
          <a:prstGeom prst="rect">
            <a:avLst/>
          </a:prstGeom>
          <a:noFill/>
        </p:spPr>
        <p:txBody>
          <a:bodyPr wrap="none" rtlCol="0">
            <a:spAutoFit/>
          </a:bodyPr>
          <a:lstStyle/>
          <a:p>
            <a:pPr algn="ctr"/>
            <a:r>
              <a:rPr lang="en-US" dirty="0"/>
              <a:t>Fuel Rod</a:t>
            </a:r>
          </a:p>
        </p:txBody>
      </p:sp>
      <p:sp>
        <p:nvSpPr>
          <p:cNvPr id="15" name="TextBox 14">
            <a:extLst>
              <a:ext uri="{FF2B5EF4-FFF2-40B4-BE49-F238E27FC236}">
                <a16:creationId xmlns:a16="http://schemas.microsoft.com/office/drawing/2014/main" id="{9923D78C-3CA0-7E52-61FA-06E964449FA6}"/>
              </a:ext>
            </a:extLst>
          </p:cNvPr>
          <p:cNvSpPr txBox="1"/>
          <p:nvPr/>
        </p:nvSpPr>
        <p:spPr>
          <a:xfrm>
            <a:off x="2826672" y="5979763"/>
            <a:ext cx="7957628" cy="253916"/>
          </a:xfrm>
          <a:prstGeom prst="rect">
            <a:avLst/>
          </a:prstGeom>
          <a:noFill/>
        </p:spPr>
        <p:txBody>
          <a:bodyPr wrap="none" rtlCol="0">
            <a:spAutoFit/>
          </a:bodyPr>
          <a:lstStyle/>
          <a:p>
            <a:pPr algn="ctr"/>
            <a:r>
              <a:rPr lang="en-US" sz="1050" i="1" dirty="0"/>
              <a:t>Noble, L. D., et al., Results of SEFOR Zero Power Experiment, GEAP-13588, US Atomic Energy Commission, GEAP-13588, 1970</a:t>
            </a:r>
          </a:p>
        </p:txBody>
      </p:sp>
      <p:sp>
        <p:nvSpPr>
          <p:cNvPr id="2" name="TextBox 1">
            <a:extLst>
              <a:ext uri="{FF2B5EF4-FFF2-40B4-BE49-F238E27FC236}">
                <a16:creationId xmlns:a16="http://schemas.microsoft.com/office/drawing/2014/main" id="{9E2DD2AD-008C-BC95-3932-6445B39407BB}"/>
              </a:ext>
            </a:extLst>
          </p:cNvPr>
          <p:cNvSpPr txBox="1"/>
          <p:nvPr/>
        </p:nvSpPr>
        <p:spPr>
          <a:xfrm>
            <a:off x="2776436" y="4550834"/>
            <a:ext cx="2034531" cy="138499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t>Total assembly: 191</a:t>
            </a:r>
          </a:p>
          <a:p>
            <a:r>
              <a:rPr lang="en-US" sz="1200" dirty="0"/>
              <a:t>Types of rods: </a:t>
            </a:r>
          </a:p>
          <a:p>
            <a:pPr marL="285750" indent="-285750">
              <a:buFontTx/>
              <a:buChar char="-"/>
            </a:pPr>
            <a:r>
              <a:rPr lang="en-US" sz="1200" dirty="0"/>
              <a:t>Fuel</a:t>
            </a:r>
          </a:p>
          <a:p>
            <a:pPr marL="285750" indent="-285750">
              <a:buFontTx/>
              <a:buChar char="-"/>
            </a:pPr>
            <a:r>
              <a:rPr lang="en-US" sz="1200" dirty="0"/>
              <a:t>Tightener </a:t>
            </a:r>
          </a:p>
          <a:p>
            <a:pPr marL="285750" indent="-285750">
              <a:buFontTx/>
              <a:buChar char="-"/>
            </a:pPr>
            <a:r>
              <a:rPr lang="en-US" sz="1200" dirty="0"/>
              <a:t>B</a:t>
            </a:r>
            <a:r>
              <a:rPr lang="en-US" sz="1200" baseline="-25000" dirty="0"/>
              <a:t>4</a:t>
            </a:r>
            <a:r>
              <a:rPr lang="en-US" sz="1200" dirty="0"/>
              <a:t>C </a:t>
            </a:r>
          </a:p>
          <a:p>
            <a:pPr marL="285750" indent="-285750">
              <a:buFontTx/>
              <a:buChar char="-"/>
            </a:pPr>
            <a:r>
              <a:rPr lang="en-US" sz="1200" dirty="0"/>
              <a:t>Guinea Pig</a:t>
            </a:r>
          </a:p>
          <a:p>
            <a:pPr marL="285750" indent="-285750">
              <a:buFontTx/>
              <a:buChar char="-"/>
            </a:pPr>
            <a:r>
              <a:rPr lang="en-US" sz="1200" dirty="0"/>
              <a:t>Instrumented Fuel Rod</a:t>
            </a:r>
          </a:p>
        </p:txBody>
      </p:sp>
    </p:spTree>
    <p:extLst>
      <p:ext uri="{BB962C8B-B14F-4D97-AF65-F5344CB8AC3E}">
        <p14:creationId xmlns:p14="http://schemas.microsoft.com/office/powerpoint/2010/main" val="193067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D575-2452-60B6-BC21-A18B93B8E82C}"/>
              </a:ext>
            </a:extLst>
          </p:cNvPr>
          <p:cNvSpPr>
            <a:spLocks noGrp="1"/>
          </p:cNvSpPr>
          <p:nvPr>
            <p:ph type="title"/>
          </p:nvPr>
        </p:nvSpPr>
        <p:spPr>
          <a:xfrm>
            <a:off x="312420" y="304800"/>
            <a:ext cx="11684000" cy="685800"/>
          </a:xfrm>
        </p:spPr>
        <p:txBody>
          <a:bodyPr/>
          <a:lstStyle/>
          <a:p>
            <a:r>
              <a:rPr lang="en-US" dirty="0"/>
              <a:t>MOOSE Reactor Module &amp; Griffin</a:t>
            </a:r>
          </a:p>
        </p:txBody>
      </p:sp>
      <p:sp>
        <p:nvSpPr>
          <p:cNvPr id="3" name="Content Placeholder 2">
            <a:extLst>
              <a:ext uri="{FF2B5EF4-FFF2-40B4-BE49-F238E27FC236}">
                <a16:creationId xmlns:a16="http://schemas.microsoft.com/office/drawing/2014/main" id="{3C82913D-C669-929E-7339-F72F3EB648E3}"/>
              </a:ext>
            </a:extLst>
          </p:cNvPr>
          <p:cNvSpPr>
            <a:spLocks noGrp="1"/>
          </p:cNvSpPr>
          <p:nvPr>
            <p:ph sz="quarter" idx="12"/>
          </p:nvPr>
        </p:nvSpPr>
        <p:spPr>
          <a:xfrm>
            <a:off x="406400" y="1447800"/>
            <a:ext cx="6832600" cy="4876800"/>
          </a:xfrm>
        </p:spPr>
        <p:txBody>
          <a:bodyPr/>
          <a:lstStyle/>
          <a:p>
            <a:pPr algn="just"/>
            <a:r>
              <a:rPr lang="en-US" sz="2000" dirty="0">
                <a:solidFill>
                  <a:schemeClr val="tx1"/>
                </a:solidFill>
              </a:rPr>
              <a:t>MOOSE Reactor Module was used to prepare the geometry</a:t>
            </a:r>
          </a:p>
          <a:p>
            <a:pPr algn="just"/>
            <a:r>
              <a:rPr lang="en-US" sz="2000" dirty="0">
                <a:solidFill>
                  <a:schemeClr val="tx1"/>
                </a:solidFill>
              </a:rPr>
              <a:t>Computing SEFOR core, Griffin solved 33-group neutron transport equation using DFEM-S</a:t>
            </a:r>
            <a:r>
              <a:rPr lang="en-US" sz="2000" baseline="-25000" dirty="0">
                <a:solidFill>
                  <a:schemeClr val="tx1"/>
                </a:solidFill>
              </a:rPr>
              <a:t>N</a:t>
            </a:r>
            <a:r>
              <a:rPr lang="en-US" sz="2000" dirty="0">
                <a:solidFill>
                  <a:schemeClr val="tx1"/>
                </a:solidFill>
              </a:rPr>
              <a:t> method</a:t>
            </a:r>
          </a:p>
          <a:p>
            <a:pPr lvl="1" algn="just">
              <a:spcAft>
                <a:spcPts val="600"/>
              </a:spcAft>
            </a:pPr>
            <a:r>
              <a:rPr lang="en-US" dirty="0">
                <a:solidFill>
                  <a:schemeClr val="tx1"/>
                </a:solidFill>
              </a:rPr>
              <a:t>Order of Legendre moments for scattering: 3</a:t>
            </a:r>
          </a:p>
          <a:p>
            <a:pPr lvl="1" algn="just">
              <a:spcAft>
                <a:spcPts val="600"/>
              </a:spcAft>
            </a:pPr>
            <a:r>
              <a:rPr lang="en-US" dirty="0">
                <a:solidFill>
                  <a:schemeClr val="tx1"/>
                </a:solidFill>
              </a:rPr>
              <a:t>Number of polar/azimuthal angles: 3 / 4 or 6</a:t>
            </a:r>
          </a:p>
          <a:p>
            <a:pPr lvl="1" algn="just">
              <a:spcAft>
                <a:spcPts val="600"/>
              </a:spcAft>
            </a:pPr>
            <a:r>
              <a:rPr lang="en-US" dirty="0">
                <a:solidFill>
                  <a:schemeClr val="tx1"/>
                </a:solidFill>
              </a:rPr>
              <a:t>With CMFD Acceleration</a:t>
            </a:r>
          </a:p>
          <a:p>
            <a:pPr lvl="1" algn="just">
              <a:spcAft>
                <a:spcPts val="600"/>
              </a:spcAft>
            </a:pPr>
            <a:r>
              <a:rPr lang="en-US" dirty="0">
                <a:solidFill>
                  <a:schemeClr val="tx1"/>
                </a:solidFill>
              </a:rPr>
              <a:t>Simulated on Sawtooth of INL HPC</a:t>
            </a:r>
          </a:p>
          <a:p>
            <a:pPr lvl="2" algn="just">
              <a:spcAft>
                <a:spcPts val="600"/>
              </a:spcAft>
            </a:pPr>
            <a:r>
              <a:rPr lang="en-US" dirty="0">
                <a:solidFill>
                  <a:schemeClr val="tx1"/>
                </a:solidFill>
              </a:rPr>
              <a:t>2016 CPUs for Core I-E and 6048 CPUs for Core I-I </a:t>
            </a:r>
          </a:p>
        </p:txBody>
      </p:sp>
      <p:graphicFrame>
        <p:nvGraphicFramePr>
          <p:cNvPr id="14" name="Content Placeholder 4">
            <a:extLst>
              <a:ext uri="{FF2B5EF4-FFF2-40B4-BE49-F238E27FC236}">
                <a16:creationId xmlns:a16="http://schemas.microsoft.com/office/drawing/2014/main" id="{4F547ED3-6751-7F3A-6F24-65BDFEC8CE32}"/>
              </a:ext>
            </a:extLst>
          </p:cNvPr>
          <p:cNvGraphicFramePr>
            <a:graphicFrameLocks/>
          </p:cNvGraphicFramePr>
          <p:nvPr>
            <p:extLst>
              <p:ext uri="{D42A27DB-BD31-4B8C-83A1-F6EECF244321}">
                <p14:modId xmlns:p14="http://schemas.microsoft.com/office/powerpoint/2010/main" val="1723791265"/>
              </p:ext>
            </p:extLst>
          </p:nvPr>
        </p:nvGraphicFramePr>
        <p:xfrm>
          <a:off x="1242946" y="4876800"/>
          <a:ext cx="4838383" cy="1249680"/>
        </p:xfrm>
        <a:graphic>
          <a:graphicData uri="http://schemas.openxmlformats.org/drawingml/2006/table">
            <a:tbl>
              <a:tblPr firstRow="1" bandRow="1">
                <a:tableStyleId>{5C22544A-7EE6-4342-B048-85BDC9FD1C3A}</a:tableStyleId>
              </a:tblPr>
              <a:tblGrid>
                <a:gridCol w="1527493">
                  <a:extLst>
                    <a:ext uri="{9D8B030D-6E8A-4147-A177-3AD203B41FA5}">
                      <a16:colId xmlns:a16="http://schemas.microsoft.com/office/drawing/2014/main" val="3309141038"/>
                    </a:ext>
                  </a:extLst>
                </a:gridCol>
                <a:gridCol w="1086167">
                  <a:extLst>
                    <a:ext uri="{9D8B030D-6E8A-4147-A177-3AD203B41FA5}">
                      <a16:colId xmlns:a16="http://schemas.microsoft.com/office/drawing/2014/main" val="394143369"/>
                    </a:ext>
                  </a:extLst>
                </a:gridCol>
                <a:gridCol w="976630">
                  <a:extLst>
                    <a:ext uri="{9D8B030D-6E8A-4147-A177-3AD203B41FA5}">
                      <a16:colId xmlns:a16="http://schemas.microsoft.com/office/drawing/2014/main" val="3237176406"/>
                    </a:ext>
                  </a:extLst>
                </a:gridCol>
                <a:gridCol w="1248093">
                  <a:extLst>
                    <a:ext uri="{9D8B030D-6E8A-4147-A177-3AD203B41FA5}">
                      <a16:colId xmlns:a16="http://schemas.microsoft.com/office/drawing/2014/main" val="3249877022"/>
                    </a:ext>
                  </a:extLst>
                </a:gridCol>
              </a:tblGrid>
              <a:tr h="0">
                <a:tc>
                  <a:txBody>
                    <a:bodyPr/>
                    <a:lstStyle/>
                    <a:p>
                      <a:pPr algn="ctr"/>
                      <a:r>
                        <a:rPr lang="en-US" sz="1600" dirty="0"/>
                        <a:t>Core I-E </a:t>
                      </a:r>
                    </a:p>
                    <a:p>
                      <a:pPr algn="ctr"/>
                      <a:r>
                        <a:rPr lang="en-US" sz="1600" dirty="0"/>
                        <a:t>at 450 K</a:t>
                      </a:r>
                    </a:p>
                  </a:txBody>
                  <a:tcPr anchor="ctr"/>
                </a:tc>
                <a:tc>
                  <a:txBody>
                    <a:bodyPr/>
                    <a:lstStyle/>
                    <a:p>
                      <a:pPr algn="ctr"/>
                      <a:r>
                        <a:rPr lang="en-US" sz="1600" i="1" dirty="0" err="1"/>
                        <a:t>k</a:t>
                      </a:r>
                      <a:r>
                        <a:rPr lang="en-US" sz="1600" baseline="-25000" dirty="0" err="1"/>
                        <a:t>eff</a:t>
                      </a:r>
                      <a:endParaRPr lang="en-US" sz="1600" baseline="-25000" dirty="0"/>
                    </a:p>
                  </a:txBody>
                  <a:tcPr anchor="ctr"/>
                </a:tc>
                <a:tc>
                  <a:txBody>
                    <a:bodyPr/>
                    <a:lstStyle/>
                    <a:p>
                      <a:pPr algn="ctr"/>
                      <a:r>
                        <a:rPr lang="en-US" sz="1600" b="1" kern="1200" dirty="0">
                          <a:solidFill>
                            <a:schemeClr val="lt1"/>
                          </a:solidFill>
                          <a:latin typeface="+mn-lt"/>
                          <a:ea typeface="+mn-ea"/>
                          <a:cs typeface="+mn-cs"/>
                        </a:rPr>
                        <a:t>Comp.</a:t>
                      </a:r>
                    </a:p>
                    <a:p>
                      <a:pPr algn="ctr"/>
                      <a:r>
                        <a:rPr lang="en-US" sz="1600" b="1" kern="1200" dirty="0">
                          <a:solidFill>
                            <a:schemeClr val="lt1"/>
                          </a:solidFill>
                          <a:latin typeface="+mn-lt"/>
                          <a:ea typeface="+mn-ea"/>
                          <a:cs typeface="+mn-cs"/>
                        </a:rPr>
                        <a:t>time (h)</a:t>
                      </a:r>
                    </a:p>
                  </a:txBody>
                  <a:tcPr anchor="ctr"/>
                </a:tc>
                <a:tc>
                  <a:txBody>
                    <a:bodyPr/>
                    <a:lstStyle/>
                    <a:p>
                      <a:pPr algn="ctr"/>
                      <a:r>
                        <a:rPr lang="en-US" sz="1600" b="1" kern="1200" dirty="0">
                          <a:solidFill>
                            <a:schemeClr val="lt1"/>
                          </a:solidFill>
                          <a:latin typeface="+mn-lt"/>
                          <a:ea typeface="+mn-ea"/>
                          <a:cs typeface="+mn-cs"/>
                        </a:rPr>
                        <a:t>Diff. (</a:t>
                      </a:r>
                      <a:r>
                        <a:rPr lang="en-US" sz="1600" b="1" kern="1200" dirty="0" err="1">
                          <a:solidFill>
                            <a:schemeClr val="lt1"/>
                          </a:solidFill>
                          <a:latin typeface="+mn-lt"/>
                          <a:ea typeface="+mn-ea"/>
                          <a:cs typeface="+mn-cs"/>
                        </a:rPr>
                        <a:t>pcm</a:t>
                      </a:r>
                      <a:r>
                        <a:rPr lang="en-US" sz="1600" b="1" kern="1200" dirty="0">
                          <a:solidFill>
                            <a:schemeClr val="lt1"/>
                          </a:solidFill>
                          <a:latin typeface="+mn-lt"/>
                          <a:ea typeface="+mn-ea"/>
                          <a:cs typeface="+mn-cs"/>
                        </a:rPr>
                        <a:t>) with Shift</a:t>
                      </a:r>
                    </a:p>
                  </a:txBody>
                  <a:tcPr anchor="ctr"/>
                </a:tc>
                <a:extLst>
                  <a:ext uri="{0D108BD9-81ED-4DB2-BD59-A6C34878D82A}">
                    <a16:rowId xmlns:a16="http://schemas.microsoft.com/office/drawing/2014/main" val="35904426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ENDF/B-VII.0</a:t>
                      </a:r>
                    </a:p>
                  </a:txBody>
                  <a:tcPr anchor="ctr"/>
                </a:tc>
                <a:tc>
                  <a:txBody>
                    <a:bodyPr/>
                    <a:lstStyle/>
                    <a:p>
                      <a:pPr algn="ctr"/>
                      <a:r>
                        <a:rPr lang="en-US" sz="1600" b="0" kern="1200" dirty="0">
                          <a:solidFill>
                            <a:schemeClr val="dk1"/>
                          </a:solidFill>
                          <a:effectLst/>
                          <a:latin typeface="+mn-lt"/>
                          <a:ea typeface="+mn-ea"/>
                          <a:cs typeface="+mn-cs"/>
                        </a:rPr>
                        <a:t>1.013960</a:t>
                      </a:r>
                    </a:p>
                  </a:txBody>
                  <a:tcPr anchor="ctr"/>
                </a:tc>
                <a:tc>
                  <a:txBody>
                    <a:bodyPr/>
                    <a:lstStyle/>
                    <a:p>
                      <a:pPr algn="ctr"/>
                      <a:r>
                        <a:rPr lang="en-US" sz="1600" b="0" kern="1200" dirty="0">
                          <a:solidFill>
                            <a:schemeClr val="dk1"/>
                          </a:solidFill>
                          <a:effectLst/>
                          <a:latin typeface="+mn-lt"/>
                          <a:ea typeface="+mn-ea"/>
                          <a:cs typeface="+mn-cs"/>
                        </a:rPr>
                        <a:t>7.35</a:t>
                      </a:r>
                    </a:p>
                  </a:txBody>
                  <a:tcPr anchor="ctr"/>
                </a:tc>
                <a:tc>
                  <a:txBody>
                    <a:bodyPr/>
                    <a:lstStyle/>
                    <a:p>
                      <a:pPr algn="ctr"/>
                      <a:r>
                        <a:rPr lang="en-US" sz="1600" b="0" kern="1200" dirty="0">
                          <a:solidFill>
                            <a:schemeClr val="dk1"/>
                          </a:solidFill>
                          <a:effectLst/>
                          <a:latin typeface="+mn-lt"/>
                          <a:ea typeface="+mn-ea"/>
                          <a:cs typeface="+mn-cs"/>
                        </a:rPr>
                        <a:t>142.9</a:t>
                      </a:r>
                    </a:p>
                  </a:txBody>
                  <a:tcPr anchor="ctr"/>
                </a:tc>
                <a:extLst>
                  <a:ext uri="{0D108BD9-81ED-4DB2-BD59-A6C34878D82A}">
                    <a16:rowId xmlns:a16="http://schemas.microsoft.com/office/drawing/2014/main" val="360355476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ENDF/B-VII.1</a:t>
                      </a:r>
                    </a:p>
                  </a:txBody>
                  <a:tcPr anchor="ctr"/>
                </a:tc>
                <a:tc>
                  <a:txBody>
                    <a:bodyPr/>
                    <a:lstStyle/>
                    <a:p>
                      <a:pPr algn="ctr"/>
                      <a:r>
                        <a:rPr lang="en-US" sz="1600" b="0" kern="1200" dirty="0">
                          <a:solidFill>
                            <a:schemeClr val="dk1"/>
                          </a:solidFill>
                          <a:effectLst/>
                          <a:latin typeface="+mn-lt"/>
                          <a:ea typeface="+mn-ea"/>
                          <a:cs typeface="+mn-cs"/>
                        </a:rPr>
                        <a:t>1.012693</a:t>
                      </a:r>
                    </a:p>
                  </a:txBody>
                  <a:tcPr anchor="ctr"/>
                </a:tc>
                <a:tc>
                  <a:txBody>
                    <a:bodyPr/>
                    <a:lstStyle/>
                    <a:p>
                      <a:pPr algn="ctr"/>
                      <a:r>
                        <a:rPr lang="en-US" sz="1600" b="0" kern="1200" dirty="0">
                          <a:solidFill>
                            <a:schemeClr val="dk1"/>
                          </a:solidFill>
                          <a:effectLst/>
                          <a:latin typeface="+mn-lt"/>
                          <a:ea typeface="+mn-ea"/>
                          <a:cs typeface="+mn-cs"/>
                        </a:rPr>
                        <a:t>7.52</a:t>
                      </a:r>
                    </a:p>
                  </a:txBody>
                  <a:tcPr anchor="ctr"/>
                </a:tc>
                <a:tc>
                  <a:txBody>
                    <a:bodyPr/>
                    <a:lstStyle/>
                    <a:p>
                      <a:pPr algn="ctr"/>
                      <a:r>
                        <a:rPr lang="en-US" sz="1600" b="0" kern="1200" dirty="0">
                          <a:solidFill>
                            <a:schemeClr val="dk1"/>
                          </a:solidFill>
                          <a:effectLst/>
                          <a:latin typeface="+mn-lt"/>
                          <a:ea typeface="+mn-ea"/>
                          <a:cs typeface="+mn-cs"/>
                        </a:rPr>
                        <a:t>130.8</a:t>
                      </a:r>
                    </a:p>
                  </a:txBody>
                  <a:tcPr anchor="ctr"/>
                </a:tc>
                <a:extLst>
                  <a:ext uri="{0D108BD9-81ED-4DB2-BD59-A6C34878D82A}">
                    <a16:rowId xmlns:a16="http://schemas.microsoft.com/office/drawing/2014/main" val="3505774433"/>
                  </a:ext>
                </a:extLst>
              </a:tr>
            </a:tbl>
          </a:graphicData>
        </a:graphic>
      </p:graphicFrame>
      <p:graphicFrame>
        <p:nvGraphicFramePr>
          <p:cNvPr id="6" name="Content Placeholder 4">
            <a:extLst>
              <a:ext uri="{FF2B5EF4-FFF2-40B4-BE49-F238E27FC236}">
                <a16:creationId xmlns:a16="http://schemas.microsoft.com/office/drawing/2014/main" id="{9F8BB445-841D-8650-6C6D-8044EC009762}"/>
              </a:ext>
            </a:extLst>
          </p:cNvPr>
          <p:cNvGraphicFramePr>
            <a:graphicFrameLocks/>
          </p:cNvGraphicFramePr>
          <p:nvPr>
            <p:extLst>
              <p:ext uri="{D42A27DB-BD31-4B8C-83A1-F6EECF244321}">
                <p14:modId xmlns:p14="http://schemas.microsoft.com/office/powerpoint/2010/main" val="3852038812"/>
              </p:ext>
            </p:extLst>
          </p:nvPr>
        </p:nvGraphicFramePr>
        <p:xfrm>
          <a:off x="7465568" y="1295400"/>
          <a:ext cx="4530852" cy="2346960"/>
        </p:xfrm>
        <a:graphic>
          <a:graphicData uri="http://schemas.openxmlformats.org/drawingml/2006/table">
            <a:tbl>
              <a:tblPr firstRow="1" bandRow="1">
                <a:tableStyleId>{5C22544A-7EE6-4342-B048-85BDC9FD1C3A}</a:tableStyleId>
              </a:tblPr>
              <a:tblGrid>
                <a:gridCol w="2091055">
                  <a:extLst>
                    <a:ext uri="{9D8B030D-6E8A-4147-A177-3AD203B41FA5}">
                      <a16:colId xmlns:a16="http://schemas.microsoft.com/office/drawing/2014/main" val="3309141038"/>
                    </a:ext>
                  </a:extLst>
                </a:gridCol>
                <a:gridCol w="1227455">
                  <a:extLst>
                    <a:ext uri="{9D8B030D-6E8A-4147-A177-3AD203B41FA5}">
                      <a16:colId xmlns:a16="http://schemas.microsoft.com/office/drawing/2014/main" val="3237176406"/>
                    </a:ext>
                  </a:extLst>
                </a:gridCol>
                <a:gridCol w="1212342">
                  <a:extLst>
                    <a:ext uri="{9D8B030D-6E8A-4147-A177-3AD203B41FA5}">
                      <a16:colId xmlns:a16="http://schemas.microsoft.com/office/drawing/2014/main" val="1530891259"/>
                    </a:ext>
                  </a:extLst>
                </a:gridCol>
              </a:tblGrid>
              <a:tr h="0">
                <a:tc>
                  <a:txBody>
                    <a:bodyPr/>
                    <a:lstStyle/>
                    <a:p>
                      <a:pPr algn="ctr"/>
                      <a:endParaRPr lang="en-US" sz="1600" dirty="0"/>
                    </a:p>
                  </a:txBody>
                  <a:tcPr anchor="ctr"/>
                </a:tc>
                <a:tc>
                  <a:txBody>
                    <a:bodyPr/>
                    <a:lstStyle/>
                    <a:p>
                      <a:pPr algn="ctr"/>
                      <a:r>
                        <a:rPr lang="en-US" sz="1600" b="1" i="1" kern="1200" dirty="0">
                          <a:solidFill>
                            <a:schemeClr val="lt1"/>
                          </a:solidFill>
                          <a:latin typeface="+mn-lt"/>
                          <a:ea typeface="+mn-ea"/>
                          <a:cs typeface="+mn-cs"/>
                        </a:rPr>
                        <a:t>Core I-E</a:t>
                      </a:r>
                    </a:p>
                  </a:txBody>
                  <a:tcPr anchor="ctr"/>
                </a:tc>
                <a:tc>
                  <a:txBody>
                    <a:bodyPr/>
                    <a:lstStyle/>
                    <a:p>
                      <a:pPr algn="ctr"/>
                      <a:r>
                        <a:rPr lang="en-US" sz="1600" i="1" dirty="0"/>
                        <a:t>Core I-I</a:t>
                      </a:r>
                      <a:endParaRPr lang="en-US" sz="1600" i="1" baseline="-25000" dirty="0"/>
                    </a:p>
                  </a:txBody>
                  <a:tcPr anchor="ctr"/>
                </a:tc>
                <a:extLst>
                  <a:ext uri="{0D108BD9-81ED-4DB2-BD59-A6C34878D82A}">
                    <a16:rowId xmlns:a16="http://schemas.microsoft.com/office/drawing/2014/main" val="35904426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Num of DOFs</a:t>
                      </a:r>
                    </a:p>
                  </a:txBody>
                  <a:tcPr anchor="ctr"/>
                </a:tc>
                <a:tc>
                  <a:txBody>
                    <a:bodyPr/>
                    <a:lstStyle/>
                    <a:p>
                      <a:pPr algn="ctr"/>
                      <a:r>
                        <a:rPr lang="en-US" sz="1600" b="0" kern="1200" dirty="0">
                          <a:solidFill>
                            <a:schemeClr val="dk1"/>
                          </a:solidFill>
                          <a:effectLst/>
                          <a:latin typeface="+mn-lt"/>
                          <a:ea typeface="+mn-ea"/>
                          <a:cs typeface="+mn-cs"/>
                        </a:rPr>
                        <a:t>4.189E+10</a:t>
                      </a:r>
                    </a:p>
                  </a:txBody>
                  <a:tcPr anchor="ctr"/>
                </a:tc>
                <a:tc>
                  <a:txBody>
                    <a:bodyPr/>
                    <a:lstStyle/>
                    <a:p>
                      <a:pPr algn="ctr"/>
                      <a:r>
                        <a:rPr lang="en-US" sz="1600" b="0" kern="1200" dirty="0">
                          <a:solidFill>
                            <a:schemeClr val="dk1"/>
                          </a:solidFill>
                          <a:effectLst/>
                          <a:latin typeface="+mn-lt"/>
                          <a:ea typeface="+mn-ea"/>
                          <a:cs typeface="+mn-cs"/>
                        </a:rPr>
                        <a:t>1.128E+11</a:t>
                      </a:r>
                    </a:p>
                  </a:txBody>
                  <a:tcPr anchor="ctr"/>
                </a:tc>
                <a:extLst>
                  <a:ext uri="{0D108BD9-81ED-4DB2-BD59-A6C34878D82A}">
                    <a16:rowId xmlns:a16="http://schemas.microsoft.com/office/drawing/2014/main" val="360355476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Num of local DOFs</a:t>
                      </a:r>
                    </a:p>
                  </a:txBody>
                  <a:tcPr anchor="ctr"/>
                </a:tc>
                <a:tc>
                  <a:txBody>
                    <a:bodyPr/>
                    <a:lstStyle/>
                    <a:p>
                      <a:pPr algn="ctr"/>
                      <a:r>
                        <a:rPr lang="en-US" sz="1600" b="0" kern="1200" dirty="0">
                          <a:solidFill>
                            <a:schemeClr val="dk1"/>
                          </a:solidFill>
                          <a:effectLst/>
                          <a:latin typeface="+mn-lt"/>
                          <a:ea typeface="+mn-ea"/>
                          <a:cs typeface="+mn-cs"/>
                        </a:rPr>
                        <a:t>2.07E+07</a:t>
                      </a:r>
                    </a:p>
                  </a:txBody>
                  <a:tcPr anchor="ctr"/>
                </a:tc>
                <a:tc>
                  <a:txBody>
                    <a:bodyPr/>
                    <a:lstStyle/>
                    <a:p>
                      <a:pPr algn="ctr"/>
                      <a:r>
                        <a:rPr lang="en-US" sz="1600" b="0" kern="1200" dirty="0">
                          <a:solidFill>
                            <a:schemeClr val="dk1"/>
                          </a:solidFill>
                          <a:effectLst/>
                          <a:latin typeface="+mn-lt"/>
                          <a:ea typeface="+mn-ea"/>
                          <a:cs typeface="+mn-cs"/>
                        </a:rPr>
                        <a:t>5.81E+07</a:t>
                      </a:r>
                    </a:p>
                  </a:txBody>
                  <a:tcPr anchor="ctr"/>
                </a:tc>
                <a:extLst>
                  <a:ext uri="{0D108BD9-81ED-4DB2-BD59-A6C34878D82A}">
                    <a16:rowId xmlns:a16="http://schemas.microsoft.com/office/drawing/2014/main" val="303355255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Mesh nodes total</a:t>
                      </a:r>
                    </a:p>
                  </a:txBody>
                  <a:tcPr anchor="ctr"/>
                </a:tc>
                <a:tc>
                  <a:txBody>
                    <a:bodyPr/>
                    <a:lstStyle/>
                    <a:p>
                      <a:pPr algn="ctr"/>
                      <a:r>
                        <a:rPr lang="en-US" sz="1600" b="0" kern="1200" dirty="0">
                          <a:solidFill>
                            <a:schemeClr val="dk1"/>
                          </a:solidFill>
                          <a:effectLst/>
                          <a:latin typeface="+mn-lt"/>
                          <a:ea typeface="+mn-ea"/>
                          <a:cs typeface="+mn-cs"/>
                        </a:rPr>
                        <a:t>2.36E+06</a:t>
                      </a:r>
                    </a:p>
                  </a:txBody>
                  <a:tcPr anchor="ctr"/>
                </a:tc>
                <a:tc>
                  <a:txBody>
                    <a:bodyPr/>
                    <a:lstStyle/>
                    <a:p>
                      <a:pPr algn="ctr"/>
                      <a:r>
                        <a:rPr lang="en-US" sz="1600" b="0" kern="1200" dirty="0">
                          <a:solidFill>
                            <a:schemeClr val="dk1"/>
                          </a:solidFill>
                          <a:effectLst/>
                          <a:latin typeface="+mn-lt"/>
                          <a:ea typeface="+mn-ea"/>
                          <a:cs typeface="+mn-cs"/>
                        </a:rPr>
                        <a:t>6.17E+06</a:t>
                      </a:r>
                    </a:p>
                  </a:txBody>
                  <a:tcPr anchor="ctr"/>
                </a:tc>
                <a:extLst>
                  <a:ext uri="{0D108BD9-81ED-4DB2-BD59-A6C34878D82A}">
                    <a16:rowId xmlns:a16="http://schemas.microsoft.com/office/drawing/2014/main" val="41651486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Mesh nodes local</a:t>
                      </a:r>
                    </a:p>
                  </a:txBody>
                  <a:tcPr anchor="ctr"/>
                </a:tc>
                <a:tc>
                  <a:txBody>
                    <a:bodyPr/>
                    <a:lstStyle/>
                    <a:p>
                      <a:pPr algn="ctr"/>
                      <a:r>
                        <a:rPr lang="en-US" sz="1600" b="0" kern="1200" dirty="0">
                          <a:solidFill>
                            <a:schemeClr val="dk1"/>
                          </a:solidFill>
                          <a:effectLst/>
                          <a:latin typeface="+mn-lt"/>
                          <a:ea typeface="+mn-ea"/>
                          <a:cs typeface="+mn-cs"/>
                        </a:rPr>
                        <a:t>1.42E+03</a:t>
                      </a:r>
                    </a:p>
                  </a:txBody>
                  <a:tcPr anchor="ctr"/>
                </a:tc>
                <a:tc>
                  <a:txBody>
                    <a:bodyPr/>
                    <a:lstStyle/>
                    <a:p>
                      <a:pPr algn="ctr"/>
                      <a:r>
                        <a:rPr lang="en-US" sz="1600" b="0" kern="1200" dirty="0">
                          <a:solidFill>
                            <a:schemeClr val="dk1"/>
                          </a:solidFill>
                          <a:effectLst/>
                          <a:latin typeface="+mn-lt"/>
                          <a:ea typeface="+mn-ea"/>
                          <a:cs typeface="+mn-cs"/>
                        </a:rPr>
                        <a:t>3.82E+03</a:t>
                      </a:r>
                    </a:p>
                  </a:txBody>
                  <a:tcPr anchor="ctr"/>
                </a:tc>
                <a:extLst>
                  <a:ext uri="{0D108BD9-81ED-4DB2-BD59-A6C34878D82A}">
                    <a16:rowId xmlns:a16="http://schemas.microsoft.com/office/drawing/2014/main" val="297294338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Mesh elements total</a:t>
                      </a:r>
                    </a:p>
                  </a:txBody>
                  <a:tcPr anchor="ctr"/>
                </a:tc>
                <a:tc>
                  <a:txBody>
                    <a:bodyPr/>
                    <a:lstStyle/>
                    <a:p>
                      <a:pPr algn="ctr"/>
                      <a:r>
                        <a:rPr lang="en-US" sz="1600" b="0" kern="1200" dirty="0">
                          <a:solidFill>
                            <a:schemeClr val="dk1"/>
                          </a:solidFill>
                          <a:effectLst/>
                          <a:latin typeface="+mn-lt"/>
                          <a:ea typeface="+mn-ea"/>
                          <a:cs typeface="+mn-cs"/>
                        </a:rPr>
                        <a:t>3.30E+06</a:t>
                      </a:r>
                    </a:p>
                  </a:txBody>
                  <a:tcPr anchor="ctr"/>
                </a:tc>
                <a:tc>
                  <a:txBody>
                    <a:bodyPr/>
                    <a:lstStyle/>
                    <a:p>
                      <a:pPr algn="ctr"/>
                      <a:r>
                        <a:rPr lang="en-US" sz="1600" b="0" kern="1200" dirty="0">
                          <a:solidFill>
                            <a:schemeClr val="dk1"/>
                          </a:solidFill>
                          <a:effectLst/>
                          <a:latin typeface="+mn-lt"/>
                          <a:ea typeface="+mn-ea"/>
                          <a:cs typeface="+mn-cs"/>
                        </a:rPr>
                        <a:t>8.90E+06</a:t>
                      </a:r>
                    </a:p>
                  </a:txBody>
                  <a:tcPr anchor="ctr"/>
                </a:tc>
                <a:extLst>
                  <a:ext uri="{0D108BD9-81ED-4DB2-BD59-A6C34878D82A}">
                    <a16:rowId xmlns:a16="http://schemas.microsoft.com/office/drawing/2014/main" val="58688179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Mesh elements local</a:t>
                      </a:r>
                    </a:p>
                  </a:txBody>
                  <a:tcPr anchor="ctr"/>
                </a:tc>
                <a:tc>
                  <a:txBody>
                    <a:bodyPr/>
                    <a:lstStyle/>
                    <a:p>
                      <a:pPr algn="ctr"/>
                      <a:r>
                        <a:rPr lang="en-US" sz="1600" b="0" kern="1200" dirty="0">
                          <a:solidFill>
                            <a:schemeClr val="dk1"/>
                          </a:solidFill>
                          <a:effectLst/>
                          <a:latin typeface="+mn-lt"/>
                          <a:ea typeface="+mn-ea"/>
                          <a:cs typeface="+mn-cs"/>
                        </a:rPr>
                        <a:t>1.60E+03</a:t>
                      </a:r>
                    </a:p>
                  </a:txBody>
                  <a:tcPr anchor="ctr"/>
                </a:tc>
                <a:tc>
                  <a:txBody>
                    <a:bodyPr/>
                    <a:lstStyle/>
                    <a:p>
                      <a:pPr algn="ctr"/>
                      <a:r>
                        <a:rPr lang="en-US" sz="1600" b="0" kern="1200" dirty="0">
                          <a:solidFill>
                            <a:schemeClr val="dk1"/>
                          </a:solidFill>
                          <a:effectLst/>
                          <a:latin typeface="+mn-lt"/>
                          <a:ea typeface="+mn-ea"/>
                          <a:cs typeface="+mn-cs"/>
                        </a:rPr>
                        <a:t>4.58E+03</a:t>
                      </a:r>
                    </a:p>
                  </a:txBody>
                  <a:tcPr anchor="ctr"/>
                </a:tc>
                <a:extLst>
                  <a:ext uri="{0D108BD9-81ED-4DB2-BD59-A6C34878D82A}">
                    <a16:rowId xmlns:a16="http://schemas.microsoft.com/office/drawing/2014/main" val="4086888335"/>
                  </a:ext>
                </a:extLst>
              </a:tr>
            </a:tbl>
          </a:graphicData>
        </a:graphic>
      </p:graphicFrame>
      <p:pic>
        <p:nvPicPr>
          <p:cNvPr id="4" name="Picture 3" descr="Chart&#10;&#10;AI-generated content may be incorrect.">
            <a:extLst>
              <a:ext uri="{FF2B5EF4-FFF2-40B4-BE49-F238E27FC236}">
                <a16:creationId xmlns:a16="http://schemas.microsoft.com/office/drawing/2014/main" id="{93E9DECF-9C93-032D-45FA-E63FBCD7B13F}"/>
              </a:ext>
            </a:extLst>
          </p:cNvPr>
          <p:cNvPicPr>
            <a:picLocks noChangeAspect="1"/>
          </p:cNvPicPr>
          <p:nvPr/>
        </p:nvPicPr>
        <p:blipFill>
          <a:blip r:embed="rId2"/>
          <a:srcRect l="25625" t="2222" r="25625" b="2222"/>
          <a:stretch/>
        </p:blipFill>
        <p:spPr>
          <a:xfrm>
            <a:off x="9762041" y="3703320"/>
            <a:ext cx="2048361" cy="2258450"/>
          </a:xfrm>
          <a:prstGeom prst="rect">
            <a:avLst/>
          </a:prstGeom>
        </p:spPr>
      </p:pic>
      <p:sp>
        <p:nvSpPr>
          <p:cNvPr id="9" name="TextBox 8">
            <a:extLst>
              <a:ext uri="{FF2B5EF4-FFF2-40B4-BE49-F238E27FC236}">
                <a16:creationId xmlns:a16="http://schemas.microsoft.com/office/drawing/2014/main" id="{2B79D18C-5CF8-2F82-2DC5-4402BC91612B}"/>
              </a:ext>
            </a:extLst>
          </p:cNvPr>
          <p:cNvSpPr txBox="1"/>
          <p:nvPr/>
        </p:nvSpPr>
        <p:spPr>
          <a:xfrm>
            <a:off x="9869691" y="5900810"/>
            <a:ext cx="1915909" cy="369332"/>
          </a:xfrm>
          <a:prstGeom prst="rect">
            <a:avLst/>
          </a:prstGeom>
          <a:noFill/>
        </p:spPr>
        <p:txBody>
          <a:bodyPr wrap="none" rtlCol="0">
            <a:spAutoFit/>
          </a:bodyPr>
          <a:lstStyle/>
          <a:p>
            <a:pPr algn="ctr"/>
            <a:r>
              <a:rPr lang="en-US" dirty="0"/>
              <a:t>Mesh for Core I-I</a:t>
            </a:r>
          </a:p>
        </p:txBody>
      </p:sp>
      <p:pic>
        <p:nvPicPr>
          <p:cNvPr id="11" name="Picture 10" descr="Chart, histogram&#10;&#10;AI-generated content may be incorrect.">
            <a:extLst>
              <a:ext uri="{FF2B5EF4-FFF2-40B4-BE49-F238E27FC236}">
                <a16:creationId xmlns:a16="http://schemas.microsoft.com/office/drawing/2014/main" id="{241FC32A-D43A-16E3-7025-12510B5D5AE3}"/>
              </a:ext>
            </a:extLst>
          </p:cNvPr>
          <p:cNvPicPr>
            <a:picLocks noChangeAspect="1"/>
          </p:cNvPicPr>
          <p:nvPr/>
        </p:nvPicPr>
        <p:blipFill>
          <a:blip r:embed="rId3"/>
          <a:srcRect l="28125" t="3137" r="28587" b="2427"/>
          <a:stretch/>
        </p:blipFill>
        <p:spPr>
          <a:xfrm>
            <a:off x="7239000" y="3712281"/>
            <a:ext cx="2048362" cy="2188529"/>
          </a:xfrm>
          <a:prstGeom prst="rect">
            <a:avLst/>
          </a:prstGeom>
        </p:spPr>
      </p:pic>
      <p:sp>
        <p:nvSpPr>
          <p:cNvPr id="5" name="TextBox 4">
            <a:extLst>
              <a:ext uri="{FF2B5EF4-FFF2-40B4-BE49-F238E27FC236}">
                <a16:creationId xmlns:a16="http://schemas.microsoft.com/office/drawing/2014/main" id="{E210409D-8EF9-AA39-3AB7-4B7D0980123A}"/>
              </a:ext>
            </a:extLst>
          </p:cNvPr>
          <p:cNvSpPr txBox="1"/>
          <p:nvPr/>
        </p:nvSpPr>
        <p:spPr>
          <a:xfrm>
            <a:off x="7258545" y="5858020"/>
            <a:ext cx="2005677" cy="369332"/>
          </a:xfrm>
          <a:prstGeom prst="rect">
            <a:avLst/>
          </a:prstGeom>
          <a:noFill/>
        </p:spPr>
        <p:txBody>
          <a:bodyPr wrap="none" rtlCol="0">
            <a:spAutoFit/>
          </a:bodyPr>
          <a:lstStyle/>
          <a:p>
            <a:pPr algn="ctr"/>
            <a:r>
              <a:rPr lang="en-US" dirty="0"/>
              <a:t>Mesh for Core I-E</a:t>
            </a:r>
          </a:p>
        </p:txBody>
      </p:sp>
    </p:spTree>
    <p:extLst>
      <p:ext uri="{BB962C8B-B14F-4D97-AF65-F5344CB8AC3E}">
        <p14:creationId xmlns:p14="http://schemas.microsoft.com/office/powerpoint/2010/main" val="17430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2B87-5194-808D-FD1A-A43A0AEB6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7A4C1-2DBA-87CA-CA4F-55406B2C6122}"/>
              </a:ext>
            </a:extLst>
          </p:cNvPr>
          <p:cNvSpPr>
            <a:spLocks noGrp="1"/>
          </p:cNvSpPr>
          <p:nvPr>
            <p:ph type="title"/>
          </p:nvPr>
        </p:nvSpPr>
        <p:spPr/>
        <p:txBody>
          <a:bodyPr/>
          <a:lstStyle/>
          <a:p>
            <a:r>
              <a:rPr lang="en-US" dirty="0"/>
              <a:t>Results of Core I-E</a:t>
            </a:r>
          </a:p>
        </p:txBody>
      </p:sp>
      <p:sp>
        <p:nvSpPr>
          <p:cNvPr id="3" name="Content Placeholder 2">
            <a:extLst>
              <a:ext uri="{FF2B5EF4-FFF2-40B4-BE49-F238E27FC236}">
                <a16:creationId xmlns:a16="http://schemas.microsoft.com/office/drawing/2014/main" id="{C8C8BF6E-04DF-D10D-0D63-23DDEEBA9EBE}"/>
              </a:ext>
            </a:extLst>
          </p:cNvPr>
          <p:cNvSpPr>
            <a:spLocks noGrp="1"/>
          </p:cNvSpPr>
          <p:nvPr>
            <p:ph sz="quarter" idx="12"/>
          </p:nvPr>
        </p:nvSpPr>
        <p:spPr/>
        <p:txBody>
          <a:bodyPr/>
          <a:lstStyle/>
          <a:p>
            <a:pPr algn="just"/>
            <a:r>
              <a:rPr lang="en-US" sz="2000" dirty="0">
                <a:solidFill>
                  <a:schemeClr val="tx1"/>
                </a:solidFill>
              </a:rPr>
              <a:t>The isothermal temperature measurement data was fitted to separate the fuel Doppler effect (</a:t>
            </a:r>
            <a:r>
              <a:rPr lang="el-GR" sz="2000" dirty="0">
                <a:solidFill>
                  <a:schemeClr val="tx1"/>
                </a:solidFill>
              </a:rPr>
              <a:t>α</a:t>
            </a:r>
            <a:r>
              <a:rPr lang="en-US" sz="2000" baseline="-25000" dirty="0">
                <a:solidFill>
                  <a:schemeClr val="tx1"/>
                </a:solidFill>
              </a:rPr>
              <a:t>Doppler</a:t>
            </a:r>
            <a:r>
              <a:rPr lang="en-US" sz="2000" dirty="0">
                <a:solidFill>
                  <a:schemeClr val="tx1"/>
                </a:solidFill>
              </a:rPr>
              <a:t>) and the rest of the reactivity feedback from the temperature of the surrounding structures including thermal expansion (</a:t>
            </a:r>
            <a:r>
              <a:rPr lang="el-GR" sz="2000" dirty="0">
                <a:solidFill>
                  <a:schemeClr val="tx1"/>
                </a:solidFill>
              </a:rPr>
              <a:t>γ</a:t>
            </a:r>
            <a:r>
              <a:rPr lang="en-US" sz="2000" dirty="0">
                <a:solidFill>
                  <a:schemeClr val="tx1"/>
                </a:solidFill>
              </a:rPr>
              <a:t>)</a:t>
            </a:r>
          </a:p>
          <a:p>
            <a:pPr algn="just"/>
            <a:r>
              <a:rPr lang="en-US" sz="2000" dirty="0">
                <a:solidFill>
                  <a:schemeClr val="tx1"/>
                </a:solidFill>
              </a:rPr>
              <a:t>Griffin results show a very good agreement with measurement</a:t>
            </a:r>
          </a:p>
        </p:txBody>
      </p:sp>
      <p:graphicFrame>
        <p:nvGraphicFramePr>
          <p:cNvPr id="4" name="Table 3">
            <a:extLst>
              <a:ext uri="{FF2B5EF4-FFF2-40B4-BE49-F238E27FC236}">
                <a16:creationId xmlns:a16="http://schemas.microsoft.com/office/drawing/2014/main" id="{E356682D-C2CF-67A9-393A-39656ABEABF4}"/>
              </a:ext>
            </a:extLst>
          </p:cNvPr>
          <p:cNvGraphicFramePr>
            <a:graphicFrameLocks noGrp="1"/>
          </p:cNvGraphicFramePr>
          <p:nvPr>
            <p:extLst>
              <p:ext uri="{D42A27DB-BD31-4B8C-83A1-F6EECF244321}">
                <p14:modId xmlns:p14="http://schemas.microsoft.com/office/powerpoint/2010/main" val="3938096263"/>
              </p:ext>
            </p:extLst>
          </p:nvPr>
        </p:nvGraphicFramePr>
        <p:xfrm>
          <a:off x="203200" y="3124200"/>
          <a:ext cx="7596506" cy="2575560"/>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3424605396"/>
                    </a:ext>
                  </a:extLst>
                </a:gridCol>
                <a:gridCol w="1717993">
                  <a:extLst>
                    <a:ext uri="{9D8B030D-6E8A-4147-A177-3AD203B41FA5}">
                      <a16:colId xmlns:a16="http://schemas.microsoft.com/office/drawing/2014/main" val="3789739332"/>
                    </a:ext>
                  </a:extLst>
                </a:gridCol>
                <a:gridCol w="894080">
                  <a:extLst>
                    <a:ext uri="{9D8B030D-6E8A-4147-A177-3AD203B41FA5}">
                      <a16:colId xmlns:a16="http://schemas.microsoft.com/office/drawing/2014/main" val="1553430696"/>
                    </a:ext>
                  </a:extLst>
                </a:gridCol>
                <a:gridCol w="2149793">
                  <a:extLst>
                    <a:ext uri="{9D8B030D-6E8A-4147-A177-3AD203B41FA5}">
                      <a16:colId xmlns:a16="http://schemas.microsoft.com/office/drawing/2014/main" val="1003918167"/>
                    </a:ext>
                  </a:extLst>
                </a:gridCol>
              </a:tblGrid>
              <a:tr h="370840">
                <a:tc>
                  <a:txBody>
                    <a:bodyPr/>
                    <a:lstStyle/>
                    <a:p>
                      <a:pPr algn="ctr"/>
                      <a:r>
                        <a:rPr lang="en-US" dirty="0"/>
                        <a:t>Core I-E</a:t>
                      </a:r>
                    </a:p>
                  </a:txBody>
                  <a:tcPr/>
                </a:tc>
                <a:tc>
                  <a:txBody>
                    <a:bodyPr/>
                    <a:lstStyle/>
                    <a:p>
                      <a:pPr algn="ctr"/>
                      <a:r>
                        <a:rPr lang="el-GR" dirty="0"/>
                        <a:t>α</a:t>
                      </a:r>
                      <a:r>
                        <a:rPr lang="en-US" baseline="-25000" dirty="0"/>
                        <a:t>Doppler </a:t>
                      </a:r>
                      <a:r>
                        <a:rPr lang="en-US" dirty="0"/>
                        <a:t>(¢)</a:t>
                      </a:r>
                    </a:p>
                  </a:txBody>
                  <a:tcPr/>
                </a:tc>
                <a:tc>
                  <a:txBody>
                    <a:bodyPr/>
                    <a:lstStyle/>
                    <a:p>
                      <a:pPr algn="ctr"/>
                      <a:r>
                        <a:rPr lang="el-GR" dirty="0"/>
                        <a:t>γ</a:t>
                      </a:r>
                      <a:r>
                        <a:rPr lang="en-US" dirty="0"/>
                        <a:t> (¢/K)</a:t>
                      </a:r>
                    </a:p>
                  </a:txBody>
                  <a:tcPr/>
                </a:tc>
                <a:tc>
                  <a:txBody>
                    <a:bodyPr/>
                    <a:lstStyle/>
                    <a:p>
                      <a:pPr algn="ctr"/>
                      <a:r>
                        <a:rPr lang="en-US" dirty="0"/>
                        <a:t>Integral dk</a:t>
                      </a:r>
                    </a:p>
                  </a:txBody>
                  <a:tcPr/>
                </a:tc>
                <a:extLst>
                  <a:ext uri="{0D108BD9-81ED-4DB2-BD59-A6C34878D82A}">
                    <a16:rowId xmlns:a16="http://schemas.microsoft.com/office/drawing/2014/main" val="2722056922"/>
                  </a:ext>
                </a:extLst>
              </a:tr>
              <a:tr h="370840">
                <a:tc>
                  <a:txBody>
                    <a:bodyPr/>
                    <a:lstStyle/>
                    <a:p>
                      <a:pPr algn="l"/>
                      <a:r>
                        <a:rPr lang="en-US" dirty="0"/>
                        <a:t>Measurement (677 K)</a:t>
                      </a:r>
                    </a:p>
                  </a:txBody>
                  <a:tcPr/>
                </a:tc>
                <a:tc>
                  <a:txBody>
                    <a:bodyPr/>
                    <a:lstStyle/>
                    <a:p>
                      <a:pPr algn="ctr"/>
                      <a:r>
                        <a:rPr lang="en-US" dirty="0"/>
                        <a:t>-274</a:t>
                      </a:r>
                    </a:p>
                  </a:txBody>
                  <a:tcPr/>
                </a:tc>
                <a:tc>
                  <a:txBody>
                    <a:bodyPr/>
                    <a:lstStyle/>
                    <a:p>
                      <a:pPr algn="ctr"/>
                      <a:r>
                        <a:rPr lang="en-US" dirty="0"/>
                        <a:t>-0.648</a:t>
                      </a:r>
                    </a:p>
                  </a:txBody>
                  <a:tcPr/>
                </a:tc>
                <a:tc>
                  <a:txBody>
                    <a:bodyPr/>
                    <a:lstStyle/>
                    <a:p>
                      <a:pPr algn="ctr"/>
                      <a:r>
                        <a:rPr lang="en-US" dirty="0"/>
                        <a:t>0.00810</a:t>
                      </a:r>
                    </a:p>
                  </a:txBody>
                  <a:tcPr/>
                </a:tc>
                <a:extLst>
                  <a:ext uri="{0D108BD9-81ED-4DB2-BD59-A6C34878D82A}">
                    <a16:rowId xmlns:a16="http://schemas.microsoft.com/office/drawing/2014/main" val="360939071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Calculation (</a:t>
                      </a:r>
                      <a:r>
                        <a:rPr lang="en-US" sz="1800" kern="1200" dirty="0">
                          <a:solidFill>
                            <a:schemeClr val="dk1"/>
                          </a:solidFill>
                          <a:latin typeface="+mn-lt"/>
                          <a:ea typeface="+mn-ea"/>
                          <a:cs typeface="+mn-cs"/>
                        </a:rPr>
                        <a:t>677 K)</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50980068"/>
                  </a:ext>
                </a:extLst>
              </a:tr>
              <a:tr h="274320">
                <a:tc>
                  <a:txBody>
                    <a:bodyPr/>
                    <a:lstStyle/>
                    <a:p>
                      <a:pPr algn="r"/>
                      <a:r>
                        <a:rPr lang="en-US" sz="1800" dirty="0"/>
                        <a:t>Shift - ENDF/B-VII.0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-274.57 ± 2.88</a:t>
                      </a:r>
                    </a:p>
                  </a:txBody>
                  <a:tcPr/>
                </a:tc>
                <a:tc>
                  <a:txBody>
                    <a:bodyPr/>
                    <a:lstStyle/>
                    <a:p>
                      <a:pPr algn="ctr"/>
                      <a:r>
                        <a:rPr lang="en-US" sz="1800" dirty="0"/>
                        <a:t>-0.573</a:t>
                      </a:r>
                    </a:p>
                  </a:txBody>
                  <a:tcPr/>
                </a:tc>
                <a:tc>
                  <a:txBody>
                    <a:bodyPr/>
                    <a:lstStyle/>
                    <a:p>
                      <a:pPr algn="ctr"/>
                      <a:r>
                        <a:rPr lang="en-US" sz="1800" dirty="0"/>
                        <a:t>0.00831 ± 0.00007</a:t>
                      </a:r>
                    </a:p>
                  </a:txBody>
                  <a:tcPr/>
                </a:tc>
                <a:extLst>
                  <a:ext uri="{0D108BD9-81ED-4DB2-BD59-A6C34878D82A}">
                    <a16:rowId xmlns:a16="http://schemas.microsoft.com/office/drawing/2014/main" val="1889466887"/>
                  </a:ext>
                </a:extLst>
              </a:tr>
              <a:tr h="274320">
                <a:tc>
                  <a:txBody>
                    <a:bodyPr/>
                    <a:lstStyle/>
                    <a:p>
                      <a:pPr algn="r"/>
                      <a:r>
                        <a:rPr lang="en-US" sz="1800" dirty="0"/>
                        <a:t>Shift - ENDF/B-VII.1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-276.96 ± 2.89</a:t>
                      </a:r>
                    </a:p>
                  </a:txBody>
                  <a:tcPr/>
                </a:tc>
                <a:tc>
                  <a:txBody>
                    <a:bodyPr/>
                    <a:lstStyle/>
                    <a:p>
                      <a:pPr algn="ctr"/>
                      <a:r>
                        <a:rPr lang="en-US" sz="1800" dirty="0"/>
                        <a:t>-0.562</a:t>
                      </a:r>
                    </a:p>
                  </a:txBody>
                  <a:tcPr/>
                </a:tc>
                <a:tc>
                  <a:txBody>
                    <a:bodyPr/>
                    <a:lstStyle/>
                    <a:p>
                      <a:pPr algn="ctr"/>
                      <a:r>
                        <a:rPr lang="en-US" sz="1800" dirty="0"/>
                        <a:t>0.00799 ± 0.00005</a:t>
                      </a:r>
                    </a:p>
                  </a:txBody>
                  <a:tcPr/>
                </a:tc>
                <a:extLst>
                  <a:ext uri="{0D108BD9-81ED-4DB2-BD59-A6C34878D82A}">
                    <a16:rowId xmlns:a16="http://schemas.microsoft.com/office/drawing/2014/main" val="3650757782"/>
                  </a:ext>
                </a:extLst>
              </a:tr>
              <a:tr h="274320">
                <a:tc>
                  <a:txBody>
                    <a:bodyPr/>
                    <a:lstStyle/>
                    <a:p>
                      <a:pPr algn="r"/>
                      <a:r>
                        <a:rPr lang="en-US" sz="1800" dirty="0"/>
                        <a:t>Griffin - ENDF/B-VII.0</a:t>
                      </a:r>
                    </a:p>
                  </a:txBody>
                  <a:tcPr/>
                </a:tc>
                <a:tc>
                  <a:txBody>
                    <a:bodyPr/>
                    <a:lstStyle/>
                    <a:p>
                      <a:pPr algn="ctr"/>
                      <a:r>
                        <a:rPr lang="en-US" sz="1800" dirty="0"/>
                        <a:t>-273.01</a:t>
                      </a:r>
                    </a:p>
                  </a:txBody>
                  <a:tcPr/>
                </a:tc>
                <a:tc>
                  <a:txBody>
                    <a:bodyPr/>
                    <a:lstStyle/>
                    <a:p>
                      <a:pPr algn="ctr"/>
                      <a:r>
                        <a:rPr lang="en-US" sz="1800" dirty="0"/>
                        <a:t>-0.580</a:t>
                      </a:r>
                    </a:p>
                  </a:txBody>
                  <a:tcPr/>
                </a:tc>
                <a:tc>
                  <a:txBody>
                    <a:bodyPr/>
                    <a:lstStyle/>
                    <a:p>
                      <a:pPr algn="ctr"/>
                      <a:r>
                        <a:rPr lang="en-US" sz="1800" dirty="0"/>
                        <a:t>0.00804</a:t>
                      </a:r>
                    </a:p>
                  </a:txBody>
                  <a:tcPr/>
                </a:tc>
                <a:extLst>
                  <a:ext uri="{0D108BD9-81ED-4DB2-BD59-A6C34878D82A}">
                    <a16:rowId xmlns:a16="http://schemas.microsoft.com/office/drawing/2014/main" val="2195076519"/>
                  </a:ext>
                </a:extLst>
              </a:tr>
              <a:tr h="2743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a:t>Griffin - ENDF/B-VII.1</a:t>
                      </a:r>
                    </a:p>
                  </a:txBody>
                  <a:tcPr/>
                </a:tc>
                <a:tc>
                  <a:txBody>
                    <a:bodyPr/>
                    <a:lstStyle/>
                    <a:p>
                      <a:pPr algn="ctr"/>
                      <a:r>
                        <a:rPr lang="en-US" sz="1800" dirty="0"/>
                        <a:t>-269.10</a:t>
                      </a:r>
                    </a:p>
                  </a:txBody>
                  <a:tcPr/>
                </a:tc>
                <a:tc>
                  <a:txBody>
                    <a:bodyPr/>
                    <a:lstStyle/>
                    <a:p>
                      <a:pPr algn="ctr"/>
                      <a:r>
                        <a:rPr lang="en-US" sz="1800" dirty="0"/>
                        <a:t>-0.576</a:t>
                      </a:r>
                    </a:p>
                  </a:txBody>
                  <a:tcPr/>
                </a:tc>
                <a:tc>
                  <a:txBody>
                    <a:bodyPr/>
                    <a:lstStyle/>
                    <a:p>
                      <a:pPr algn="ctr"/>
                      <a:r>
                        <a:rPr lang="en-US" sz="1800" dirty="0"/>
                        <a:t>0.00801</a:t>
                      </a:r>
                    </a:p>
                  </a:txBody>
                  <a:tcPr/>
                </a:tc>
                <a:extLst>
                  <a:ext uri="{0D108BD9-81ED-4DB2-BD59-A6C34878D82A}">
                    <a16:rowId xmlns:a16="http://schemas.microsoft.com/office/drawing/2014/main" val="2600228672"/>
                  </a:ext>
                </a:extLst>
              </a:tr>
            </a:tbl>
          </a:graphicData>
        </a:graphic>
      </p:graphicFrame>
      <p:sp>
        <p:nvSpPr>
          <p:cNvPr id="12" name="TextBox 11">
            <a:extLst>
              <a:ext uri="{FF2B5EF4-FFF2-40B4-BE49-F238E27FC236}">
                <a16:creationId xmlns:a16="http://schemas.microsoft.com/office/drawing/2014/main" id="{35B9D92A-2908-C833-E9E0-312B40E9C791}"/>
              </a:ext>
            </a:extLst>
          </p:cNvPr>
          <p:cNvSpPr txBox="1"/>
          <p:nvPr/>
        </p:nvSpPr>
        <p:spPr>
          <a:xfrm>
            <a:off x="8002907" y="5484682"/>
            <a:ext cx="4189094" cy="584775"/>
          </a:xfrm>
          <a:prstGeom prst="rect">
            <a:avLst/>
          </a:prstGeom>
          <a:noFill/>
        </p:spPr>
        <p:txBody>
          <a:bodyPr wrap="square" rtlCol="0">
            <a:spAutoFit/>
          </a:bodyPr>
          <a:lstStyle/>
          <a:p>
            <a:pPr algn="ctr"/>
            <a:r>
              <a:rPr lang="en-US" sz="1600" dirty="0"/>
              <a:t>Reactivity inserted during isothermal temperature test</a:t>
            </a:r>
          </a:p>
        </p:txBody>
      </p:sp>
      <p:sp>
        <p:nvSpPr>
          <p:cNvPr id="13" name="TextBox 12">
            <a:extLst>
              <a:ext uri="{FF2B5EF4-FFF2-40B4-BE49-F238E27FC236}">
                <a16:creationId xmlns:a16="http://schemas.microsoft.com/office/drawing/2014/main" id="{9C0EF25D-F1C9-E832-78BB-3F3E8A37A0F0}"/>
              </a:ext>
            </a:extLst>
          </p:cNvPr>
          <p:cNvSpPr txBox="1"/>
          <p:nvPr/>
        </p:nvSpPr>
        <p:spPr>
          <a:xfrm>
            <a:off x="0" y="6026557"/>
            <a:ext cx="9110186" cy="253916"/>
          </a:xfrm>
          <a:prstGeom prst="rect">
            <a:avLst/>
          </a:prstGeom>
          <a:noFill/>
        </p:spPr>
        <p:txBody>
          <a:bodyPr wrap="none" rtlCol="0">
            <a:spAutoFit/>
          </a:bodyPr>
          <a:lstStyle/>
          <a:p>
            <a:pPr algn="ctr"/>
            <a:r>
              <a:rPr lang="en-US" sz="1050" i="1" dirty="0"/>
              <a:t>García-Cervantes, E. Y., et al., Status of SEFOR Benchmark Phase I: Isothermal Tests, Proceedings of BEPU 2024, Tuscany, Italy, May 19-24, 2024.</a:t>
            </a:r>
          </a:p>
        </p:txBody>
      </p:sp>
      <p:pic>
        <p:nvPicPr>
          <p:cNvPr id="19" name="Picture 18">
            <a:extLst>
              <a:ext uri="{FF2B5EF4-FFF2-40B4-BE49-F238E27FC236}">
                <a16:creationId xmlns:a16="http://schemas.microsoft.com/office/drawing/2014/main" id="{582B7140-ACCD-EB59-5EE5-F402C20241D2}"/>
              </a:ext>
            </a:extLst>
          </p:cNvPr>
          <p:cNvPicPr>
            <a:picLocks noChangeAspect="1"/>
          </p:cNvPicPr>
          <p:nvPr/>
        </p:nvPicPr>
        <p:blipFill>
          <a:blip r:embed="rId2"/>
          <a:stretch>
            <a:fillRect/>
          </a:stretch>
        </p:blipFill>
        <p:spPr>
          <a:xfrm>
            <a:off x="7814946" y="2275264"/>
            <a:ext cx="4272816" cy="3270378"/>
          </a:xfrm>
          <a:prstGeom prst="rect">
            <a:avLst/>
          </a:prstGeom>
        </p:spPr>
      </p:pic>
    </p:spTree>
    <p:extLst>
      <p:ext uri="{BB962C8B-B14F-4D97-AF65-F5344CB8AC3E}">
        <p14:creationId xmlns:p14="http://schemas.microsoft.com/office/powerpoint/2010/main" val="110118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C340-3F98-F957-9F5F-7D6D1F0484C2}"/>
              </a:ext>
            </a:extLst>
          </p:cNvPr>
          <p:cNvSpPr>
            <a:spLocks noGrp="1"/>
          </p:cNvSpPr>
          <p:nvPr>
            <p:ph type="title"/>
          </p:nvPr>
        </p:nvSpPr>
        <p:spPr/>
        <p:txBody>
          <a:bodyPr/>
          <a:lstStyle/>
          <a:p>
            <a:r>
              <a:rPr lang="en-US" dirty="0"/>
              <a:t>Results of Core I-I</a:t>
            </a:r>
          </a:p>
        </p:txBody>
      </p:sp>
      <p:sp>
        <p:nvSpPr>
          <p:cNvPr id="3" name="Content Placeholder 2">
            <a:extLst>
              <a:ext uri="{FF2B5EF4-FFF2-40B4-BE49-F238E27FC236}">
                <a16:creationId xmlns:a16="http://schemas.microsoft.com/office/drawing/2014/main" id="{BAF86197-1E34-8BDF-4968-94A0FF12FD1C}"/>
              </a:ext>
            </a:extLst>
          </p:cNvPr>
          <p:cNvSpPr>
            <a:spLocks noGrp="1"/>
          </p:cNvSpPr>
          <p:nvPr>
            <p:ph sz="quarter" idx="12"/>
          </p:nvPr>
        </p:nvSpPr>
        <p:spPr>
          <a:xfrm>
            <a:off x="406400" y="1447800"/>
            <a:ext cx="7200929" cy="4876800"/>
          </a:xfrm>
        </p:spPr>
        <p:txBody>
          <a:bodyPr/>
          <a:lstStyle/>
          <a:p>
            <a:pPr algn="just"/>
            <a:r>
              <a:rPr lang="en-US" sz="2200" dirty="0">
                <a:solidFill>
                  <a:schemeClr val="tx1"/>
                </a:solidFill>
              </a:rPr>
              <a:t>Experimental data for SEFOR Core I-I are compared against Griffin-calculated reactivity worth (</a:t>
            </a:r>
            <a:r>
              <a:rPr lang="en-US" sz="2200" dirty="0" err="1">
                <a:solidFill>
                  <a:schemeClr val="tx1"/>
                </a:solidFill>
              </a:rPr>
              <a:t>Δρ</a:t>
            </a:r>
            <a:r>
              <a:rPr lang="en-US" sz="2200" dirty="0">
                <a:solidFill>
                  <a:schemeClr val="tx1"/>
                </a:solidFill>
              </a:rPr>
              <a:t>) from Doppler and thermal expansion effects, with a reference case at 450K.</a:t>
            </a:r>
          </a:p>
        </p:txBody>
      </p:sp>
      <p:pic>
        <p:nvPicPr>
          <p:cNvPr id="7" name="Picture 6">
            <a:extLst>
              <a:ext uri="{FF2B5EF4-FFF2-40B4-BE49-F238E27FC236}">
                <a16:creationId xmlns:a16="http://schemas.microsoft.com/office/drawing/2014/main" id="{B0672705-E106-BBB0-784C-BDC16638D312}"/>
              </a:ext>
            </a:extLst>
          </p:cNvPr>
          <p:cNvPicPr>
            <a:picLocks noChangeAspect="1"/>
          </p:cNvPicPr>
          <p:nvPr/>
        </p:nvPicPr>
        <p:blipFill>
          <a:blip r:embed="rId2">
            <a:clrChange>
              <a:clrFrom>
                <a:srgbClr val="52576E"/>
              </a:clrFrom>
              <a:clrTo>
                <a:srgbClr val="52576E">
                  <a:alpha val="0"/>
                </a:srgbClr>
              </a:clrTo>
            </a:clrChange>
          </a:blip>
          <a:stretch>
            <a:fillRect/>
          </a:stretch>
        </p:blipFill>
        <p:spPr>
          <a:xfrm>
            <a:off x="7784650" y="1599004"/>
            <a:ext cx="4388158" cy="4077762"/>
          </a:xfrm>
          <a:prstGeom prst="rect">
            <a:avLst/>
          </a:prstGeom>
        </p:spPr>
      </p:pic>
      <p:sp>
        <p:nvSpPr>
          <p:cNvPr id="8" name="TextBox 7">
            <a:extLst>
              <a:ext uri="{FF2B5EF4-FFF2-40B4-BE49-F238E27FC236}">
                <a16:creationId xmlns:a16="http://schemas.microsoft.com/office/drawing/2014/main" id="{EADAB9F6-AA8A-3A35-4E86-2F625B6A5F11}"/>
              </a:ext>
            </a:extLst>
          </p:cNvPr>
          <p:cNvSpPr txBox="1"/>
          <p:nvPr/>
        </p:nvSpPr>
        <p:spPr>
          <a:xfrm>
            <a:off x="7931468" y="5728588"/>
            <a:ext cx="3676811" cy="338554"/>
          </a:xfrm>
          <a:prstGeom prst="rect">
            <a:avLst/>
          </a:prstGeom>
          <a:noFill/>
        </p:spPr>
        <p:txBody>
          <a:bodyPr wrap="square" rtlCol="0">
            <a:spAutoFit/>
          </a:bodyPr>
          <a:lstStyle/>
          <a:p>
            <a:pPr algn="ctr"/>
            <a:r>
              <a:rPr lang="en-US" sz="1600" dirty="0"/>
              <a:t>Flux distribution of Core I-I</a:t>
            </a:r>
          </a:p>
        </p:txBody>
      </p:sp>
      <p:sp>
        <p:nvSpPr>
          <p:cNvPr id="9" name="TextBox 8">
            <a:extLst>
              <a:ext uri="{FF2B5EF4-FFF2-40B4-BE49-F238E27FC236}">
                <a16:creationId xmlns:a16="http://schemas.microsoft.com/office/drawing/2014/main" id="{844088A8-FBD4-9F08-80B8-7E9132903A18}"/>
              </a:ext>
            </a:extLst>
          </p:cNvPr>
          <p:cNvSpPr txBox="1"/>
          <p:nvPr/>
        </p:nvSpPr>
        <p:spPr>
          <a:xfrm>
            <a:off x="-1" y="6026557"/>
            <a:ext cx="12039601" cy="246221"/>
          </a:xfrm>
          <a:prstGeom prst="rect">
            <a:avLst/>
          </a:prstGeom>
          <a:noFill/>
        </p:spPr>
        <p:txBody>
          <a:bodyPr wrap="square" rtlCol="0">
            <a:spAutoFit/>
          </a:bodyPr>
          <a:lstStyle/>
          <a:p>
            <a:pPr algn="ctr"/>
            <a:r>
              <a:rPr lang="en-US" sz="1000" i="1" dirty="0"/>
              <a:t>General Electric, Southwest Experimental Fast Oxide Reactor Development Program Twenty-Fourth Quarterly Report February-April 1970, GEAP-10010-24, AEC Research and Development Report, May 1970</a:t>
            </a:r>
          </a:p>
        </p:txBody>
      </p:sp>
      <p:graphicFrame>
        <p:nvGraphicFramePr>
          <p:cNvPr id="10" name="Table 9">
            <a:extLst>
              <a:ext uri="{FF2B5EF4-FFF2-40B4-BE49-F238E27FC236}">
                <a16:creationId xmlns:a16="http://schemas.microsoft.com/office/drawing/2014/main" id="{551063AE-FDCD-9AF8-46C9-16D729CDDDDA}"/>
              </a:ext>
            </a:extLst>
          </p:cNvPr>
          <p:cNvGraphicFramePr>
            <a:graphicFrameLocks noGrp="1"/>
          </p:cNvGraphicFramePr>
          <p:nvPr>
            <p:extLst>
              <p:ext uri="{D42A27DB-BD31-4B8C-83A1-F6EECF244321}">
                <p14:modId xmlns:p14="http://schemas.microsoft.com/office/powerpoint/2010/main" val="3574273154"/>
              </p:ext>
            </p:extLst>
          </p:nvPr>
        </p:nvGraphicFramePr>
        <p:xfrm>
          <a:off x="583721" y="3124200"/>
          <a:ext cx="6966458" cy="2011680"/>
        </p:xfrm>
        <a:graphic>
          <a:graphicData uri="http://schemas.openxmlformats.org/drawingml/2006/table">
            <a:tbl>
              <a:tblPr firstRow="1" bandRow="1">
                <a:tableStyleId>{5C22544A-7EE6-4342-B048-85BDC9FD1C3A}</a:tableStyleId>
              </a:tblPr>
              <a:tblGrid>
                <a:gridCol w="1613725">
                  <a:extLst>
                    <a:ext uri="{9D8B030D-6E8A-4147-A177-3AD203B41FA5}">
                      <a16:colId xmlns:a16="http://schemas.microsoft.com/office/drawing/2014/main" val="3424605396"/>
                    </a:ext>
                  </a:extLst>
                </a:gridCol>
                <a:gridCol w="1286193">
                  <a:extLst>
                    <a:ext uri="{9D8B030D-6E8A-4147-A177-3AD203B41FA5}">
                      <a16:colId xmlns:a16="http://schemas.microsoft.com/office/drawing/2014/main" val="3789739332"/>
                    </a:ext>
                  </a:extLst>
                </a:gridCol>
                <a:gridCol w="944880">
                  <a:extLst>
                    <a:ext uri="{9D8B030D-6E8A-4147-A177-3AD203B41FA5}">
                      <a16:colId xmlns:a16="http://schemas.microsoft.com/office/drawing/2014/main" val="1553430696"/>
                    </a:ext>
                  </a:extLst>
                </a:gridCol>
                <a:gridCol w="1402080">
                  <a:extLst>
                    <a:ext uri="{9D8B030D-6E8A-4147-A177-3AD203B41FA5}">
                      <a16:colId xmlns:a16="http://schemas.microsoft.com/office/drawing/2014/main" val="1003918167"/>
                    </a:ext>
                  </a:extLst>
                </a:gridCol>
                <a:gridCol w="1719580">
                  <a:extLst>
                    <a:ext uri="{9D8B030D-6E8A-4147-A177-3AD203B41FA5}">
                      <a16:colId xmlns:a16="http://schemas.microsoft.com/office/drawing/2014/main" val="383574119"/>
                    </a:ext>
                  </a:extLst>
                </a:gridCol>
              </a:tblGrid>
              <a:tr h="370840">
                <a:tc>
                  <a:txBody>
                    <a:bodyPr/>
                    <a:lstStyle/>
                    <a:p>
                      <a:pPr algn="ctr"/>
                      <a:r>
                        <a:rPr lang="en-US" dirty="0"/>
                        <a:t>Temperature</a:t>
                      </a:r>
                    </a:p>
                  </a:txBody>
                  <a:tcPr anchor="ctr"/>
                </a:tc>
                <a:tc>
                  <a:txBody>
                    <a:bodyPr/>
                    <a:lstStyle/>
                    <a:p>
                      <a:pPr algn="ctr"/>
                      <a:r>
                        <a:rPr lang="el-GR" dirty="0"/>
                        <a:t>α</a:t>
                      </a:r>
                      <a:r>
                        <a:rPr lang="en-US" baseline="-25000" dirty="0"/>
                        <a:t>Doppler </a:t>
                      </a:r>
                      <a:r>
                        <a:rPr lang="en-US" dirty="0"/>
                        <a:t>(¢)</a:t>
                      </a:r>
                    </a:p>
                  </a:txBody>
                  <a:tcPr anchor="ctr"/>
                </a:tc>
                <a:tc>
                  <a:txBody>
                    <a:bodyPr/>
                    <a:lstStyle/>
                    <a:p>
                      <a:pPr algn="ctr"/>
                      <a:r>
                        <a:rPr lang="el-GR" dirty="0"/>
                        <a:t>γ</a:t>
                      </a:r>
                      <a:r>
                        <a:rPr lang="en-US" dirty="0"/>
                        <a:t> (¢/K)</a:t>
                      </a:r>
                    </a:p>
                  </a:txBody>
                  <a:tcPr anchor="ctr"/>
                </a:tc>
                <a:tc>
                  <a:txBody>
                    <a:bodyPr/>
                    <a:lstStyle/>
                    <a:p>
                      <a:pPr algn="ctr"/>
                      <a:r>
                        <a:rPr lang="en-US" dirty="0"/>
                        <a:t>Integral dk</a:t>
                      </a:r>
                    </a:p>
                    <a:p>
                      <a:pPr algn="ctr"/>
                      <a:r>
                        <a:rPr lang="en-US" dirty="0"/>
                        <a:t>Griffin</a:t>
                      </a:r>
                    </a:p>
                  </a:txBody>
                  <a:tcPr anchor="ctr"/>
                </a:tc>
                <a:tc>
                  <a:txBody>
                    <a:bodyPr/>
                    <a:lstStyle/>
                    <a:p>
                      <a:pPr algn="ctr"/>
                      <a:r>
                        <a:rPr lang="en-US" dirty="0"/>
                        <a:t>Integral dk</a:t>
                      </a:r>
                    </a:p>
                    <a:p>
                      <a:pPr algn="ctr"/>
                      <a:r>
                        <a:rPr lang="en-US" dirty="0"/>
                        <a:t>Measurement</a:t>
                      </a:r>
                    </a:p>
                  </a:txBody>
                  <a:tcPr anchor="ctr"/>
                </a:tc>
                <a:extLst>
                  <a:ext uri="{0D108BD9-81ED-4DB2-BD59-A6C34878D82A}">
                    <a16:rowId xmlns:a16="http://schemas.microsoft.com/office/drawing/2014/main" val="2722056922"/>
                  </a:ext>
                </a:extLst>
              </a:tr>
              <a:tr h="457200">
                <a:tc>
                  <a:txBody>
                    <a:bodyPr/>
                    <a:lstStyle/>
                    <a:p>
                      <a:pPr marL="0" algn="ctr" defTabSz="457200" rtl="0" eaLnBrk="1" fontAlgn="b" latinLnBrk="0" hangingPunct="1"/>
                      <a:r>
                        <a:rPr lang="en-US" sz="1800" kern="1200" dirty="0">
                          <a:solidFill>
                            <a:schemeClr val="dk1"/>
                          </a:solidFill>
                          <a:latin typeface="+mn-lt"/>
                          <a:ea typeface="+mn-ea"/>
                          <a:cs typeface="+mn-cs"/>
                        </a:rPr>
                        <a:t>677 K</a:t>
                      </a:r>
                    </a:p>
                  </a:txBody>
                  <a:tcPr marL="5443" marR="5443" marT="5443" marB="0" anchor="ctr"/>
                </a:tc>
                <a:tc>
                  <a:txBody>
                    <a:bodyPr/>
                    <a:lstStyle/>
                    <a:p>
                      <a:pPr marL="0" algn="ctr" defTabSz="457200" rtl="0" eaLnBrk="1" fontAlgn="b" latinLnBrk="0" hangingPunct="1"/>
                      <a:r>
                        <a:rPr lang="en-US" sz="1800" kern="1200" dirty="0">
                          <a:solidFill>
                            <a:schemeClr val="dk1"/>
                          </a:solidFill>
                          <a:latin typeface="+mn-lt"/>
                          <a:ea typeface="+mn-ea"/>
                          <a:cs typeface="+mn-cs"/>
                        </a:rPr>
                        <a:t>-309.257</a:t>
                      </a:r>
                    </a:p>
                  </a:txBody>
                  <a:tcPr marL="5443" marR="5443" marT="5443" marB="0" anchor="ctr"/>
                </a:tc>
                <a:tc>
                  <a:txBody>
                    <a:bodyPr/>
                    <a:lstStyle/>
                    <a:p>
                      <a:pPr algn="ctr" fontAlgn="b"/>
                      <a:r>
                        <a:rPr lang="en-US" sz="1800" kern="1200" dirty="0">
                          <a:solidFill>
                            <a:schemeClr val="dk1"/>
                          </a:solidFill>
                          <a:latin typeface="+mn-lt"/>
                          <a:ea typeface="+mn-ea"/>
                          <a:cs typeface="+mn-cs"/>
                        </a:rPr>
                        <a:t>-0.578</a:t>
                      </a:r>
                    </a:p>
                  </a:txBody>
                  <a:tcPr marL="5443" marR="5443" marT="5443" marB="0" anchor="ctr"/>
                </a:tc>
                <a:tc>
                  <a:txBody>
                    <a:bodyPr/>
                    <a:lstStyle/>
                    <a:p>
                      <a:pPr algn="ctr" fontAlgn="b"/>
                      <a:r>
                        <a:rPr lang="en-US" sz="1800" kern="1200" dirty="0">
                          <a:solidFill>
                            <a:schemeClr val="dk1"/>
                          </a:solidFill>
                          <a:latin typeface="+mn-lt"/>
                          <a:ea typeface="+mn-ea"/>
                          <a:cs typeface="+mn-cs"/>
                        </a:rPr>
                        <a:t>0.00826</a:t>
                      </a:r>
                    </a:p>
                  </a:txBody>
                  <a:tcPr marL="9525" marR="9525" marT="9525" marB="0" anchor="ctr"/>
                </a:tc>
                <a:tc>
                  <a:txBody>
                    <a:bodyPr/>
                    <a:lstStyle/>
                    <a:p>
                      <a:pPr algn="ctr" fontAlgn="b"/>
                      <a:r>
                        <a:rPr lang="en-US" sz="1800" kern="1200" dirty="0">
                          <a:solidFill>
                            <a:schemeClr val="dk1"/>
                          </a:solidFill>
                          <a:latin typeface="+mn-lt"/>
                          <a:ea typeface="+mn-ea"/>
                          <a:cs typeface="+mn-cs"/>
                        </a:rPr>
                        <a:t>0.00764</a:t>
                      </a:r>
                    </a:p>
                  </a:txBody>
                  <a:tcPr marL="9525" marR="9525" marT="9525" marB="0" anchor="ctr"/>
                </a:tc>
                <a:extLst>
                  <a:ext uri="{0D108BD9-81ED-4DB2-BD59-A6C34878D82A}">
                    <a16:rowId xmlns:a16="http://schemas.microsoft.com/office/drawing/2014/main" val="3609390710"/>
                  </a:ext>
                </a:extLst>
              </a:tr>
              <a:tr h="457200">
                <a:tc>
                  <a:txBody>
                    <a:bodyPr/>
                    <a:lstStyle/>
                    <a:p>
                      <a:pPr marL="0" algn="ctr" defTabSz="457200" rtl="0" eaLnBrk="1" fontAlgn="b" latinLnBrk="0" hangingPunct="1"/>
                      <a:r>
                        <a:rPr lang="en-US" sz="1800" kern="1200" dirty="0">
                          <a:solidFill>
                            <a:schemeClr val="dk1"/>
                          </a:solidFill>
                          <a:latin typeface="+mn-lt"/>
                          <a:ea typeface="+mn-ea"/>
                          <a:cs typeface="+mn-cs"/>
                        </a:rPr>
                        <a:t>644 K</a:t>
                      </a:r>
                    </a:p>
                  </a:txBody>
                  <a:tcPr marL="5443" marR="5443" marT="5443" marB="0" anchor="ctr"/>
                </a:tc>
                <a:tc>
                  <a:txBody>
                    <a:bodyPr/>
                    <a:lstStyle/>
                    <a:p>
                      <a:pPr marL="0" algn="ctr" defTabSz="457200" rtl="0" eaLnBrk="1" fontAlgn="b" latinLnBrk="0" hangingPunct="1"/>
                      <a:r>
                        <a:rPr lang="en-US" sz="1800" kern="1200" dirty="0">
                          <a:solidFill>
                            <a:schemeClr val="dk1"/>
                          </a:solidFill>
                          <a:latin typeface="+mn-lt"/>
                          <a:ea typeface="+mn-ea"/>
                          <a:cs typeface="+mn-cs"/>
                        </a:rPr>
                        <a:t>-313.430</a:t>
                      </a:r>
                    </a:p>
                  </a:txBody>
                  <a:tcPr marL="5443" marR="5443" marT="5443" marB="0" anchor="ctr"/>
                </a:tc>
                <a:tc>
                  <a:txBody>
                    <a:bodyPr/>
                    <a:lstStyle/>
                    <a:p>
                      <a:pPr algn="ctr" fontAlgn="b"/>
                      <a:r>
                        <a:rPr lang="en-US" sz="1800" kern="1200" dirty="0">
                          <a:solidFill>
                            <a:schemeClr val="dk1"/>
                          </a:solidFill>
                          <a:latin typeface="+mn-lt"/>
                          <a:ea typeface="+mn-ea"/>
                          <a:cs typeface="+mn-cs"/>
                        </a:rPr>
                        <a:t>-0.597</a:t>
                      </a:r>
                    </a:p>
                  </a:txBody>
                  <a:tcPr marL="5443" marR="5443" marT="5443" marB="0" anchor="ctr"/>
                </a:tc>
                <a:tc>
                  <a:txBody>
                    <a:bodyPr/>
                    <a:lstStyle/>
                    <a:p>
                      <a:pPr algn="ctr" fontAlgn="b"/>
                      <a:r>
                        <a:rPr lang="en-US" sz="1800" kern="1200" dirty="0">
                          <a:solidFill>
                            <a:schemeClr val="dk1"/>
                          </a:solidFill>
                          <a:latin typeface="+mn-lt"/>
                          <a:ea typeface="+mn-ea"/>
                          <a:cs typeface="+mn-cs"/>
                        </a:rPr>
                        <a:t>0.00722</a:t>
                      </a:r>
                    </a:p>
                  </a:txBody>
                  <a:tcPr marL="9525" marR="9525" marT="9525" marB="0" anchor="ctr"/>
                </a:tc>
                <a:tc>
                  <a:txBody>
                    <a:bodyPr/>
                    <a:lstStyle/>
                    <a:p>
                      <a:pPr algn="ctr" fontAlgn="b"/>
                      <a:r>
                        <a:rPr lang="en-US" sz="1800" kern="1200" dirty="0">
                          <a:solidFill>
                            <a:schemeClr val="dk1"/>
                          </a:solidFill>
                          <a:latin typeface="+mn-lt"/>
                          <a:ea typeface="+mn-ea"/>
                          <a:cs typeface="+mn-cs"/>
                        </a:rPr>
                        <a:t>0.00660</a:t>
                      </a:r>
                    </a:p>
                  </a:txBody>
                  <a:tcPr marL="9525" marR="9525" marT="9525" marB="0" anchor="ctr"/>
                </a:tc>
                <a:extLst>
                  <a:ext uri="{0D108BD9-81ED-4DB2-BD59-A6C34878D82A}">
                    <a16:rowId xmlns:a16="http://schemas.microsoft.com/office/drawing/2014/main" val="1550980068"/>
                  </a:ext>
                </a:extLst>
              </a:tr>
              <a:tr h="457200">
                <a:tc>
                  <a:txBody>
                    <a:bodyPr/>
                    <a:lstStyle/>
                    <a:p>
                      <a:pPr marL="0" algn="ctr" defTabSz="457200" rtl="0" eaLnBrk="1" fontAlgn="b" latinLnBrk="0" hangingPunct="1"/>
                      <a:r>
                        <a:rPr lang="en-US" sz="1800" kern="1200" dirty="0">
                          <a:solidFill>
                            <a:schemeClr val="dk1"/>
                          </a:solidFill>
                          <a:latin typeface="+mn-lt"/>
                          <a:ea typeface="+mn-ea"/>
                          <a:cs typeface="+mn-cs"/>
                        </a:rPr>
                        <a:t>560 K</a:t>
                      </a:r>
                    </a:p>
                  </a:txBody>
                  <a:tcPr marL="5443" marR="5443" marT="5443" marB="0" anchor="ctr"/>
                </a:tc>
                <a:tc>
                  <a:txBody>
                    <a:bodyPr/>
                    <a:lstStyle/>
                    <a:p>
                      <a:pPr marL="0" algn="ctr" defTabSz="457200" rtl="0" eaLnBrk="1" fontAlgn="b" latinLnBrk="0" hangingPunct="1"/>
                      <a:r>
                        <a:rPr lang="en-US" sz="1800" kern="1200" dirty="0">
                          <a:solidFill>
                            <a:schemeClr val="dk1"/>
                          </a:solidFill>
                          <a:latin typeface="+mn-lt"/>
                          <a:ea typeface="+mn-ea"/>
                          <a:cs typeface="+mn-cs"/>
                        </a:rPr>
                        <a:t>-316.971</a:t>
                      </a:r>
                    </a:p>
                  </a:txBody>
                  <a:tcPr marL="5443" marR="5443" marT="5443" marB="0" anchor="ctr"/>
                </a:tc>
                <a:tc>
                  <a:txBody>
                    <a:bodyPr/>
                    <a:lstStyle/>
                    <a:p>
                      <a:pPr algn="ctr" fontAlgn="b"/>
                      <a:r>
                        <a:rPr lang="en-US" sz="1800" kern="1200" dirty="0">
                          <a:solidFill>
                            <a:schemeClr val="dk1"/>
                          </a:solidFill>
                          <a:latin typeface="+mn-lt"/>
                          <a:ea typeface="+mn-ea"/>
                          <a:cs typeface="+mn-cs"/>
                        </a:rPr>
                        <a:t>-0.689</a:t>
                      </a:r>
                    </a:p>
                  </a:txBody>
                  <a:tcPr marL="5443" marR="5443" marT="5443" marB="0" anchor="ctr"/>
                </a:tc>
                <a:tc>
                  <a:txBody>
                    <a:bodyPr/>
                    <a:lstStyle/>
                    <a:p>
                      <a:pPr algn="ctr" fontAlgn="b"/>
                      <a:r>
                        <a:rPr lang="en-US" sz="1800" kern="1200" dirty="0">
                          <a:solidFill>
                            <a:schemeClr val="dk1"/>
                          </a:solidFill>
                          <a:latin typeface="+mn-lt"/>
                          <a:ea typeface="+mn-ea"/>
                          <a:cs typeface="+mn-cs"/>
                        </a:rPr>
                        <a:t>0.00455</a:t>
                      </a:r>
                    </a:p>
                  </a:txBody>
                  <a:tcPr marL="9525" marR="9525" marT="9525" marB="0" anchor="ctr"/>
                </a:tc>
                <a:tc>
                  <a:txBody>
                    <a:bodyPr/>
                    <a:lstStyle/>
                    <a:p>
                      <a:pPr algn="ctr" fontAlgn="b"/>
                      <a:r>
                        <a:rPr lang="en-US" sz="1800" kern="1200" dirty="0">
                          <a:solidFill>
                            <a:schemeClr val="dk1"/>
                          </a:solidFill>
                          <a:latin typeface="+mn-lt"/>
                          <a:ea typeface="+mn-ea"/>
                          <a:cs typeface="+mn-cs"/>
                        </a:rPr>
                        <a:t>0.00374</a:t>
                      </a:r>
                    </a:p>
                  </a:txBody>
                  <a:tcPr marL="9525" marR="9525" marT="9525" marB="0" anchor="ctr"/>
                </a:tc>
                <a:extLst>
                  <a:ext uri="{0D108BD9-81ED-4DB2-BD59-A6C34878D82A}">
                    <a16:rowId xmlns:a16="http://schemas.microsoft.com/office/drawing/2014/main" val="2195076519"/>
                  </a:ext>
                </a:extLst>
              </a:tr>
            </a:tbl>
          </a:graphicData>
        </a:graphic>
      </p:graphicFrame>
    </p:spTree>
    <p:extLst>
      <p:ext uri="{BB962C8B-B14F-4D97-AF65-F5344CB8AC3E}">
        <p14:creationId xmlns:p14="http://schemas.microsoft.com/office/powerpoint/2010/main" val="388502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F48D-DFC7-9F04-8E12-952FA6622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75562-6CFE-8D65-6582-0CED90118548}"/>
              </a:ext>
            </a:extLst>
          </p:cNvPr>
          <p:cNvSpPr>
            <a:spLocks noGrp="1"/>
          </p:cNvSpPr>
          <p:nvPr>
            <p:ph type="title"/>
          </p:nvPr>
        </p:nvSpPr>
        <p:spPr/>
        <p:txBody>
          <a:bodyPr/>
          <a:lstStyle/>
          <a:p>
            <a:r>
              <a:rPr lang="en-US" dirty="0"/>
              <a:t>Conclusion</a:t>
            </a:r>
          </a:p>
        </p:txBody>
      </p:sp>
      <p:sp>
        <p:nvSpPr>
          <p:cNvPr id="7" name="Content Placeholder 6">
            <a:extLst>
              <a:ext uri="{FF2B5EF4-FFF2-40B4-BE49-F238E27FC236}">
                <a16:creationId xmlns:a16="http://schemas.microsoft.com/office/drawing/2014/main" id="{55817585-C3E7-4E29-C3A5-018B0CA4F0B9}"/>
              </a:ext>
            </a:extLst>
          </p:cNvPr>
          <p:cNvSpPr>
            <a:spLocks noGrp="1"/>
          </p:cNvSpPr>
          <p:nvPr>
            <p:ph sz="quarter" idx="12"/>
          </p:nvPr>
        </p:nvSpPr>
        <p:spPr/>
        <p:txBody>
          <a:bodyPr/>
          <a:lstStyle/>
          <a:p>
            <a:pPr algn="just"/>
            <a:r>
              <a:rPr lang="en-US" dirty="0">
                <a:solidFill>
                  <a:schemeClr val="tx1"/>
                </a:solidFill>
              </a:rPr>
              <a:t>Griffin (with MC</a:t>
            </a:r>
            <a:r>
              <a:rPr lang="en-US" baseline="30000" dirty="0">
                <a:solidFill>
                  <a:schemeClr val="tx1"/>
                </a:solidFill>
              </a:rPr>
              <a:t>2</a:t>
            </a:r>
            <a:r>
              <a:rPr lang="en-US" dirty="0">
                <a:solidFill>
                  <a:schemeClr val="tx1"/>
                </a:solidFill>
              </a:rPr>
              <a:t>-3 cross sections) has been validated for several Doppler reactivity measurements in SEFOR Core I-E and Core I-I</a:t>
            </a:r>
          </a:p>
          <a:p>
            <a:pPr algn="just"/>
            <a:r>
              <a:rPr lang="en-US" dirty="0">
                <a:solidFill>
                  <a:schemeClr val="tx1"/>
                </a:solidFill>
              </a:rPr>
              <a:t>The heterogeneous SEFOR mesh was successfully constructed using the MOOSE Reactor Mesh Module without relying on external meshing tools</a:t>
            </a:r>
          </a:p>
          <a:p>
            <a:pPr algn="just"/>
            <a:r>
              <a:rPr lang="en-US" dirty="0">
                <a:solidFill>
                  <a:schemeClr val="tx1"/>
                </a:solidFill>
              </a:rPr>
              <a:t>Griffin efficiently completed the heterogeneous core mesh calculations on INL HPC within a reasonable timeframe</a:t>
            </a:r>
          </a:p>
          <a:p>
            <a:pPr algn="just"/>
            <a:r>
              <a:rPr lang="en-US" dirty="0">
                <a:solidFill>
                  <a:schemeClr val="tx1"/>
                </a:solidFill>
              </a:rPr>
              <a:t>Future work will incorporate BISON for initial multiphysics calculations of the SEFOR core during the isothermal test phase (FY26). In the next phase (FY27 and beyond), SAM will be integrated to model steady-state and transient conditions.</a:t>
            </a:r>
          </a:p>
        </p:txBody>
      </p:sp>
    </p:spTree>
    <p:extLst>
      <p:ext uri="{BB962C8B-B14F-4D97-AF65-F5344CB8AC3E}">
        <p14:creationId xmlns:p14="http://schemas.microsoft.com/office/powerpoint/2010/main" val="107296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28CF-BD20-F376-E442-5DA93BDFE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67784-2C1B-B16B-8240-D399340828C5}"/>
              </a:ext>
            </a:extLst>
          </p:cNvPr>
          <p:cNvSpPr>
            <a:spLocks noGrp="1"/>
          </p:cNvSpPr>
          <p:nvPr>
            <p:ph type="title"/>
          </p:nvPr>
        </p:nvSpPr>
        <p:spPr/>
        <p:txBody>
          <a:bodyPr/>
          <a:lstStyle/>
          <a:p>
            <a:r>
              <a:rPr lang="en-US" dirty="0"/>
              <a:t>Acknowledgements</a:t>
            </a:r>
          </a:p>
        </p:txBody>
      </p:sp>
      <p:sp>
        <p:nvSpPr>
          <p:cNvPr id="7" name="Content Placeholder 6">
            <a:extLst>
              <a:ext uri="{FF2B5EF4-FFF2-40B4-BE49-F238E27FC236}">
                <a16:creationId xmlns:a16="http://schemas.microsoft.com/office/drawing/2014/main" id="{8CDFD7D6-1FC2-9073-AF20-A9DD18ABB11E}"/>
              </a:ext>
            </a:extLst>
          </p:cNvPr>
          <p:cNvSpPr>
            <a:spLocks noGrp="1"/>
          </p:cNvSpPr>
          <p:nvPr>
            <p:ph sz="quarter" idx="12"/>
          </p:nvPr>
        </p:nvSpPr>
        <p:spPr/>
        <p:txBody>
          <a:bodyPr/>
          <a:lstStyle/>
          <a:p>
            <a:pPr algn="just"/>
            <a:r>
              <a:rPr lang="en-US" sz="1800" i="1" dirty="0">
                <a:solidFill>
                  <a:srgbClr val="000000"/>
                </a:solidFill>
                <a:effectLst/>
                <a:latin typeface="+mn-lt"/>
              </a:rPr>
              <a:t>The Fast Reactor Program (FRP), as part of the DOE-NE Advanced Reactor Technology (ART) portfolio, supports efforts to use SEFOR to validate codes in the Argonne Reactor Computation (ARC) code suite for design and/or licensing purposes. </a:t>
            </a:r>
          </a:p>
          <a:p>
            <a:pPr algn="just"/>
            <a:r>
              <a:rPr lang="en-US" sz="1800" i="1" dirty="0">
                <a:solidFill>
                  <a:srgbClr val="000000"/>
                </a:solidFill>
                <a:effectLst/>
                <a:latin typeface="+mn-lt"/>
              </a:rPr>
              <a:t>The SEFOR benchmark activities are also part of the collaborative efforts under the NEA/WPRS/UAM-SFR SEFOR benchmark as well as a bilateral activity between US and France. The collaboration on this activity with CEA colleagues Elias </a:t>
            </a:r>
            <a:r>
              <a:rPr lang="en-US" sz="1800" i="1" dirty="0" err="1">
                <a:solidFill>
                  <a:srgbClr val="000000"/>
                </a:solidFill>
                <a:effectLst/>
                <a:latin typeface="+mn-lt"/>
              </a:rPr>
              <a:t>Garcia-Cervantes</a:t>
            </a:r>
            <a:r>
              <a:rPr lang="en-US" sz="1800" i="1" dirty="0">
                <a:solidFill>
                  <a:srgbClr val="000000"/>
                </a:solidFill>
                <a:effectLst/>
                <a:latin typeface="+mn-lt"/>
              </a:rPr>
              <a:t> and Laurent Buiron for providing benchmark specifications is also great appreciated. </a:t>
            </a:r>
          </a:p>
          <a:p>
            <a:pPr algn="just"/>
            <a:r>
              <a:rPr lang="en-US" sz="1800" i="1" dirty="0">
                <a:solidFill>
                  <a:srgbClr val="000000"/>
                </a:solidFill>
                <a:effectLst/>
                <a:latin typeface="+mn-lt"/>
              </a:rPr>
              <a:t>This research made use of the resources of the High Performance Computing Center at Idaho National Laboratory, which is supported by the Office of Nuclear Energy of the U.S. Department of Energy and the Nuclear Science User Facilities under Contract No. DE-AC07-05ID14517.</a:t>
            </a:r>
            <a:endParaRPr lang="en-US" sz="1800" i="1" dirty="0">
              <a:latin typeface="+mn-lt"/>
            </a:endParaRPr>
          </a:p>
        </p:txBody>
      </p:sp>
    </p:spTree>
    <p:extLst>
      <p:ext uri="{BB962C8B-B14F-4D97-AF65-F5344CB8AC3E}">
        <p14:creationId xmlns:p14="http://schemas.microsoft.com/office/powerpoint/2010/main" val="188988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58704"/>
      </p:ext>
    </p:extLst>
  </p:cSld>
  <p:clrMapOvr>
    <a:masterClrMapping/>
  </p:clrMapOvr>
</p:sld>
</file>

<file path=ppt/theme/theme1.xml><?xml version="1.0" encoding="utf-8"?>
<a:theme xmlns:a="http://schemas.openxmlformats.org/drawingml/2006/main" name="DOE Theme Colors">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A37E96EC989942900B54ACB2A29844" ma:contentTypeVersion="4" ma:contentTypeDescription="Create a new document." ma:contentTypeScope="" ma:versionID="cb8f55f89174a9f1761ff8fca4f75e74">
  <xsd:schema xmlns:xsd="http://www.w3.org/2001/XMLSchema" xmlns:xs="http://www.w3.org/2001/XMLSchema" xmlns:p="http://schemas.microsoft.com/office/2006/metadata/properties" xmlns:ns2="617f3ddb-f9e0-43cb-bd74-cf55aa24f2e1" targetNamespace="http://schemas.microsoft.com/office/2006/metadata/properties" ma:root="true" ma:fieldsID="4c47a9a4a89c2571f4b901b84c60da16" ns2:_="">
    <xsd:import namespace="617f3ddb-f9e0-43cb-bd74-cf55aa24f2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f3ddb-f9e0-43cb-bd74-cf55aa24f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4BF56-C799-47DE-B097-42D0AC3F8454}">
  <ds:schemaRefs>
    <ds:schemaRef ds:uri="http://www.w3.org/XML/1998/namespace"/>
    <ds:schemaRef ds:uri="http://schemas.microsoft.com/office/2006/documentManagement/types"/>
    <ds:schemaRef ds:uri="http://schemas.microsoft.com/office/2006/metadata/properties"/>
    <ds:schemaRef ds:uri="d06c844e-3888-4d7e-9476-f8018e5472cf"/>
    <ds:schemaRef ds:uri="http://schemas.microsoft.com/office/infopath/2007/PartnerControls"/>
    <ds:schemaRef ds:uri="55bb7a7b-ea7a-4bb0-b24a-d4297f0c0a93"/>
    <ds:schemaRef ds:uri="http://purl.org/dc/elements/1.1/"/>
    <ds:schemaRef ds:uri="http://schemas.openxmlformats.org/package/2006/metadata/core-properties"/>
    <ds:schemaRef ds:uri="0a20205c-0631-4ff0-81c6-46eee12fe7e9"/>
    <ds:schemaRef ds:uri="http://purl.org/dc/dcmitype/"/>
    <ds:schemaRef ds:uri="http://purl.org/dc/terms/"/>
  </ds:schemaRefs>
</ds:datastoreItem>
</file>

<file path=customXml/itemProps2.xml><?xml version="1.0" encoding="utf-8"?>
<ds:datastoreItem xmlns:ds="http://schemas.openxmlformats.org/officeDocument/2006/customXml" ds:itemID="{234DC236-E05B-4765-B448-1E669F9B2695}">
  <ds:schemaRefs>
    <ds:schemaRef ds:uri="http://schemas.microsoft.com/sharepoint/v3/contenttype/forms"/>
  </ds:schemaRefs>
</ds:datastoreItem>
</file>

<file path=customXml/itemProps3.xml><?xml version="1.0" encoding="utf-8"?>
<ds:datastoreItem xmlns:ds="http://schemas.openxmlformats.org/officeDocument/2006/customXml" ds:itemID="{827A5326-615F-403A-9CF6-174592C8C873}"/>
</file>

<file path=docProps/app.xml><?xml version="1.0" encoding="utf-8"?>
<Properties xmlns="http://schemas.openxmlformats.org/officeDocument/2006/extended-properties" xmlns:vt="http://schemas.openxmlformats.org/officeDocument/2006/docPropsVTypes">
  <Template/>
  <TotalTime>33281</TotalTime>
  <Words>953</Words>
  <Application>Microsoft Office PowerPoint</Application>
  <PresentationFormat>Widescreen</PresentationFormat>
  <Paragraphs>158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STIX Two Text</vt:lpstr>
      <vt:lpstr>Arial</vt:lpstr>
      <vt:lpstr>Calibri</vt:lpstr>
      <vt:lpstr>DOE Theme Colors</vt:lpstr>
      <vt:lpstr>Initial Progress on NEAMS Tool Validation using Southwest Experimental Oxide Fast Reactor (SEFOR) Experimental Data</vt:lpstr>
      <vt:lpstr>Introduction</vt:lpstr>
      <vt:lpstr>SEFOR Assembly &amp; Core</vt:lpstr>
      <vt:lpstr>MOOSE Reactor Module &amp; Griffin</vt:lpstr>
      <vt:lpstr>Results of Core I-E</vt:lpstr>
      <vt:lpstr>Results of Core I-I</vt:lpstr>
      <vt:lpstr>Conclusion</vt:lpstr>
      <vt:lpstr>Acknowledgements</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 Jenny [USA]</dc:creator>
  <cp:lastModifiedBy>Shemon, Emily R.</cp:lastModifiedBy>
  <cp:revision>1781</cp:revision>
  <cp:lastPrinted>2018-02-05T23:05:47Z</cp:lastPrinted>
  <dcterms:created xsi:type="dcterms:W3CDTF">2013-06-03T19:45:25Z</dcterms:created>
  <dcterms:modified xsi:type="dcterms:W3CDTF">2025-05-21T12:03:19Z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0x01010086A37E96EC989942900B54ACB2A29844</vt:lpwstr>
  </property>
  <property fmtid="{D5CDD505-2E9C-101B-9397-08002B2CF9AE}" pid="3" name="MediaServiceImageTags">
    <vt:lpwstr/>
  </property>
</Properties>
</file>