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26"/>
  </p:notesMasterIdLst>
  <p:sldIdLst>
    <p:sldId id="788" r:id="rId5"/>
    <p:sldId id="789" r:id="rId6"/>
    <p:sldId id="793" r:id="rId7"/>
    <p:sldId id="794" r:id="rId8"/>
    <p:sldId id="795" r:id="rId9"/>
    <p:sldId id="790" r:id="rId10"/>
    <p:sldId id="804" r:id="rId11"/>
    <p:sldId id="1035" r:id="rId12"/>
    <p:sldId id="797" r:id="rId13"/>
    <p:sldId id="1041" r:id="rId14"/>
    <p:sldId id="1038" r:id="rId15"/>
    <p:sldId id="1039" r:id="rId16"/>
    <p:sldId id="1043" r:id="rId17"/>
    <p:sldId id="801" r:id="rId18"/>
    <p:sldId id="780" r:id="rId19"/>
    <p:sldId id="803" r:id="rId20"/>
    <p:sldId id="805" r:id="rId21"/>
    <p:sldId id="1042" r:id="rId22"/>
    <p:sldId id="806" r:id="rId23"/>
    <p:sldId id="1037" r:id="rId24"/>
    <p:sldId id="103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005FEF-F154-440E-B9EF-41DEA3211CB9}">
          <p14:sldIdLst>
            <p14:sldId id="788"/>
            <p14:sldId id="789"/>
            <p14:sldId id="793"/>
            <p14:sldId id="794"/>
            <p14:sldId id="795"/>
            <p14:sldId id="790"/>
            <p14:sldId id="804"/>
            <p14:sldId id="1035"/>
          </p14:sldIdLst>
        </p14:section>
        <p14:section name="HPMR CD" id="{1134BC10-1513-4323-B7BB-7A223724032C}">
          <p14:sldIdLst>
            <p14:sldId id="797"/>
            <p14:sldId id="1041"/>
            <p14:sldId id="1038"/>
            <p14:sldId id="1039"/>
            <p14:sldId id="1043"/>
          </p14:sldIdLst>
        </p14:section>
        <p14:section name="KRUSTY RIA" id="{4072B468-C1B3-4558-ABFA-A5C0ACC9CC3F}">
          <p14:sldIdLst>
            <p14:sldId id="801"/>
            <p14:sldId id="780"/>
            <p14:sldId id="803"/>
            <p14:sldId id="805"/>
            <p14:sldId id="1042"/>
            <p14:sldId id="806"/>
          </p14:sldIdLst>
        </p14:section>
        <p14:section name="Conclusion" id="{0560C382-732F-4CF8-8048-00D9B701B178}">
          <p14:sldIdLst>
            <p14:sldId id="1037"/>
            <p14:sldId id="103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E3CA6B7-A6E9-9D25-7088-8A1ECDCC2649}" name="Miao, Yinbin" initials="YM" userId="S::ymiao@anl.gov::c9dfecc6-ef6f-408c-ae2d-4971e532521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C81889F-09DA-48A8-AA5B-4B05790EC070}" v="7" dt="2025-05-07T15:08:33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44A5F-B64D-B649-A241-38BD6CFA5F3B}" type="datetimeFigureOut">
              <a:rPr lang="en-US" smtClean="0"/>
              <a:t>5/8/2025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646F2-A3C4-154D-A7C8-6481F2912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786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46F2E-168B-ECC9-8EFC-31757FA5DC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D4F5AE-0CDB-1966-5890-CE61297B10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1992E9-8E86-23AC-3D1B-6FE0F35F59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9770C-0900-FD9A-3390-1396C2298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3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165077-B039-E2F2-4C81-4F082F74B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A3F169-F3EE-3BAF-5118-1DDF62128B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A1EB64-4C80-FE94-F647-D305C3A2C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9669E-1DEA-BC64-2D02-4E31DC26EC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6F2-A3C4-154D-A7C8-6481F29124F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19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3646F2-A3C4-154D-A7C8-6481F29124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8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C4B3F-81FB-6714-6927-EC73BEA7A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9F260-5CF4-999A-90AB-5C6CD2DDC2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DB28AC-E593-3397-2F2D-B4CCF43533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8D176-C01D-A94A-1224-B3905C6E48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184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F0CA02-FB0C-667E-DD97-3C560EA90D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088D35-B01C-AD87-AC70-257DD1398A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1EF200A-0CE0-E5F4-D207-A63D67294A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25365-8ED7-B0D4-5441-58834D8717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68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391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A827D-53C4-511F-B8DB-5566387A2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0D61D-AC23-994B-3AAA-EE3D252F8A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3D44A44-C291-C51F-2FCD-74D320AEE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5831D-9020-3182-344E-1C31813AD9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831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EEFE0A-2F32-30EC-6F31-0CB0ADC60E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BD643C-201D-CDB7-22F1-FFE09108DD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EAAE31-EEE6-0B55-C641-D956530B4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B1330-9A2A-BE97-A84D-8FA8C585CC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118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B3844-1C3D-36A0-8F7C-6C409B6CC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ADE6BF3-36C7-9DB4-42DA-78D87B2D62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ECA56D-A2AA-9FCB-B89F-F1148F47F6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6A1BDF-6060-EDAE-5745-E0ED16E60B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2043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DC0D3-AC56-6956-F09A-76871721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7628B6-5FEC-CF77-C055-4F6985C61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FAF48C-E634-3F15-46EC-8C8B49637A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299FC7-8B56-A6DA-C919-298726FA2E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248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51310-6883-4727-6B39-C292CAEF2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6961F8-3147-CE7F-237C-8D521B9562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E22146-3155-EF6C-ED8E-8AD46D7FE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0827A-2D54-CFC0-BBF7-9E41A50780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3646F2-A3C4-154D-A7C8-6481F29124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458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1468430"/>
          </a:xfrm>
          <a:prstGeom prst="rect">
            <a:avLst/>
          </a:prstGeom>
        </p:spPr>
        <p:txBody>
          <a:bodyPr anchor="b"/>
          <a:lstStyle>
            <a:lvl1pPr algn="ctr">
              <a:defRPr sz="4500" b="1" i="0">
                <a:solidFill>
                  <a:srgbClr val="0E1130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124211"/>
            <a:ext cx="9144000" cy="213358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EFCF92-EBE6-32A1-D990-38D7E6F22D4E}"/>
              </a:ext>
            </a:extLst>
          </p:cNvPr>
          <p:cNvSpPr/>
          <p:nvPr userDrawn="1"/>
        </p:nvSpPr>
        <p:spPr>
          <a:xfrm>
            <a:off x="-30480" y="5741239"/>
            <a:ext cx="12252960" cy="1192956"/>
          </a:xfrm>
          <a:prstGeom prst="rect">
            <a:avLst/>
          </a:prstGeom>
          <a:solidFill>
            <a:srgbClr val="0E113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05E38AC4-98C1-815B-7629-81B62C5926C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1524000" y="2895600"/>
            <a:ext cx="9144000" cy="0"/>
          </a:xfrm>
          <a:prstGeom prst="line">
            <a:avLst/>
          </a:prstGeom>
          <a:noFill/>
          <a:ln w="12700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3" name="Line 2">
            <a:extLst>
              <a:ext uri="{FF2B5EF4-FFF2-40B4-BE49-F238E27FC236}">
                <a16:creationId xmlns:a16="http://schemas.microsoft.com/office/drawing/2014/main" id="{AED6D91E-DE09-E4DD-FFE1-FE3558F5475E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5741239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D551BE-F105-63E5-4C06-8E1FB4F51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848600" y="6046047"/>
            <a:ext cx="3808115" cy="62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5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Bar and Heavy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09D2714-32F1-2C75-6C7B-6B85ACA64B95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C416BF7B-F06A-A578-776E-3959D80B7239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5" name="Line 2">
            <a:extLst>
              <a:ext uri="{FF2B5EF4-FFF2-40B4-BE49-F238E27FC236}">
                <a16:creationId xmlns:a16="http://schemas.microsoft.com/office/drawing/2014/main" id="{A8E532BE-093B-B577-CA70-D67C8F555A80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11684000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/>
          </p:nvPr>
        </p:nvSpPr>
        <p:spPr>
          <a:xfrm>
            <a:off x="406400" y="1447800"/>
            <a:ext cx="11379200" cy="4876800"/>
          </a:xfrm>
          <a:prstGeom prst="rect">
            <a:avLst/>
          </a:prstGeom>
        </p:spPr>
        <p:txBody>
          <a:bodyPr vert="horz" lIns="0" tIns="0" rIns="0" bIns="0"/>
          <a:lstStyle>
            <a:lvl1pPr>
              <a:buClr>
                <a:srgbClr val="213E9A"/>
              </a:buClr>
              <a:defRPr sz="2400"/>
            </a:lvl1pPr>
            <a:lvl2pPr>
              <a:buClr>
                <a:srgbClr val="213E9A"/>
              </a:buClr>
              <a:defRPr sz="2000"/>
            </a:lvl2pPr>
            <a:lvl3pPr>
              <a:buClr>
                <a:srgbClr val="213E9A"/>
              </a:buClr>
              <a:defRPr sz="1800"/>
            </a:lvl3pPr>
            <a:lvl4pPr>
              <a:buClr>
                <a:srgbClr val="213E9A"/>
              </a:buClr>
              <a:defRPr sz="1600"/>
            </a:lvl4pPr>
            <a:lvl5pPr>
              <a:buClr>
                <a:srgbClr val="213E9A"/>
              </a:buCl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32A62A-B62C-F6AC-0BAA-67E044C98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13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Bulle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7EADAE-8594-EC72-DE2A-4885274AA11B}"/>
              </a:ext>
            </a:extLst>
          </p:cNvPr>
          <p:cNvSpPr/>
          <p:nvPr userDrawn="1"/>
        </p:nvSpPr>
        <p:spPr>
          <a:xfrm>
            <a:off x="-30480" y="0"/>
            <a:ext cx="12252960" cy="1139952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2">
            <a:extLst>
              <a:ext uri="{FF2B5EF4-FFF2-40B4-BE49-F238E27FC236}">
                <a16:creationId xmlns:a16="http://schemas.microsoft.com/office/drawing/2014/main" id="{C7E97753-7AE7-61CD-C28E-CC4B727FC36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-30480" y="1139952"/>
            <a:ext cx="12252960" cy="0"/>
          </a:xfrm>
          <a:prstGeom prst="line">
            <a:avLst/>
          </a:prstGeom>
          <a:noFill/>
          <a:ln w="85725">
            <a:solidFill>
              <a:srgbClr val="213E9A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2"/>
          </p:nvPr>
        </p:nvSpPr>
        <p:spPr>
          <a:xfrm>
            <a:off x="6604000" y="1371601"/>
            <a:ext cx="5181600" cy="4754563"/>
          </a:xfrm>
          <a:prstGeom prst="rect">
            <a:avLst/>
          </a:prstGeom>
        </p:spPr>
        <p:txBody>
          <a:bodyPr lIns="0" tIns="0" rIns="0" bIns="0"/>
          <a:lstStyle>
            <a:lvl1pPr marL="287338" marR="0" indent="-287338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600"/>
            </a:lvl1pPr>
            <a:lvl2pPr marL="576263" marR="0" indent="-28892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300"/>
            </a:lvl2pPr>
            <a:lvl3pPr marL="8048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2000"/>
            </a:lvl3pPr>
            <a:lvl4pPr marL="10334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4pPr>
            <a:lvl5pPr marL="1262063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Line 2">
            <a:extLst>
              <a:ext uri="{FF2B5EF4-FFF2-40B4-BE49-F238E27FC236}">
                <a16:creationId xmlns:a16="http://schemas.microsoft.com/office/drawing/2014/main" id="{ADD3603B-CE0D-5A82-2851-F47C38B2B77D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0C99B006-F632-9E65-CB2A-F169604EB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200" b="1" i="1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3C81A2-CC44-32F6-F1D4-77B0A88478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96400" y="6324600"/>
            <a:ext cx="2530122" cy="417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8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4500" b="1" i="1">
                <a:solidFill>
                  <a:srgbClr val="213E9A"/>
                </a:solidFill>
                <a:latin typeface="STIX Two Text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29334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Line 2">
            <a:extLst>
              <a:ext uri="{FF2B5EF4-FFF2-40B4-BE49-F238E27FC236}">
                <a16:creationId xmlns:a16="http://schemas.microsoft.com/office/drawing/2014/main" id="{E5EC7BA6-D672-B8C9-9175-950211E07275}"/>
              </a:ext>
            </a:extLst>
          </p:cNvPr>
          <p:cNvSpPr>
            <a:spLocks noChangeShapeType="1"/>
          </p:cNvSpPr>
          <p:nvPr userDrawn="1"/>
        </p:nvSpPr>
        <p:spPr bwMode="auto">
          <a:xfrm flipV="1">
            <a:off x="-30480" y="6248400"/>
            <a:ext cx="12252960" cy="1"/>
          </a:xfrm>
          <a:prstGeom prst="line">
            <a:avLst/>
          </a:prstGeom>
          <a:noFill/>
          <a:ln w="12700">
            <a:solidFill>
              <a:srgbClr val="595959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FB143E-FBDE-A66C-9ABC-EE4FFCA02C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20200" y="6338331"/>
            <a:ext cx="2666978" cy="44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70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931AE54-B5A4-3758-D0DB-69AFAAD6AB7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E113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ine 2">
            <a:extLst>
              <a:ext uri="{FF2B5EF4-FFF2-40B4-BE49-F238E27FC236}">
                <a16:creationId xmlns:a16="http://schemas.microsoft.com/office/drawing/2014/main" id="{AAB36105-C5D0-246E-1CE9-223BB52DAB62}"/>
              </a:ext>
            </a:extLst>
          </p:cNvPr>
          <p:cNvSpPr>
            <a:spLocks noChangeAspect="1" noChangeShapeType="1"/>
          </p:cNvSpPr>
          <p:nvPr userDrawn="1"/>
        </p:nvSpPr>
        <p:spPr bwMode="auto">
          <a:xfrm>
            <a:off x="-38100" y="5715001"/>
            <a:ext cx="12268200" cy="0"/>
          </a:xfrm>
          <a:prstGeom prst="line">
            <a:avLst/>
          </a:prstGeom>
          <a:noFill/>
          <a:ln w="12700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BBB60C-10C0-3540-4CD4-A2A1937DFB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439632" y="2362203"/>
            <a:ext cx="9312735" cy="1521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22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tyle 5: Blue Gri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A39023E-8ADE-AF40-96F6-4F2B81B4C0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2730" y="348426"/>
            <a:ext cx="5008652" cy="97066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8AFBA29-2060-EF4C-B63D-8CE28A90F03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CD0B0B7-6727-5A4E-9A2A-C6193D980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60471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08C1E8D-2BA2-8C4F-947F-4E015132E0E6}"/>
              </a:ext>
            </a:extLst>
          </p:cNvPr>
          <p:cNvSpPr/>
          <p:nvPr userDrawn="1"/>
        </p:nvSpPr>
        <p:spPr>
          <a:xfrm>
            <a:off x="0" y="0"/>
            <a:ext cx="12192000" cy="11914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603A76-A193-3045-8C06-C950172E8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71" y="147782"/>
            <a:ext cx="6647550" cy="951345"/>
          </a:xfrm>
        </p:spPr>
        <p:txBody>
          <a:bodyPr anchor="ctr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CE6B-B2CA-2048-B57E-49DD0E41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491" y="1480589"/>
            <a:ext cx="5809673" cy="438046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45A701-558B-0644-AD45-EFD6F24784F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28692" y="143501"/>
            <a:ext cx="4972737" cy="951346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subtitle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235B58-5C7D-294D-A555-6548CE7C1FB9}"/>
              </a:ext>
            </a:extLst>
          </p:cNvPr>
          <p:cNvSpPr/>
          <p:nvPr userDrawn="1"/>
        </p:nvSpPr>
        <p:spPr>
          <a:xfrm>
            <a:off x="0" y="6033247"/>
            <a:ext cx="12192000" cy="8247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52400" dist="38100" dir="16200000" rotWithShape="0">
              <a:prstClr val="black">
                <a:alpha val="1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E462F93-FC14-B642-B10A-53179FAF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5217" y="6263061"/>
            <a:ext cx="112974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6C16379-F306-674F-BAB8-B829BF16B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27243" y="6263061"/>
            <a:ext cx="421087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9DF738D-1462-7E49-AAC9-939196F21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15369" y="6263061"/>
            <a:ext cx="985631" cy="365125"/>
          </a:xfrm>
        </p:spPr>
        <p:txBody>
          <a:bodyPr/>
          <a:lstStyle>
            <a:lvl1pPr algn="ctr">
              <a:defRPr/>
            </a:lvl1pPr>
          </a:lstStyle>
          <a:p>
            <a:fld id="{797C032F-CD6F-4040-A6F8-55EF6F4FAE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EF72F33-82E1-A843-90DB-32C6061261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67700" y="6176745"/>
            <a:ext cx="2788761" cy="537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6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tyle 4: Gri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E11D27F-9E58-A043-AA7C-9B0E99E2FCB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0147" y="348426"/>
            <a:ext cx="5033818" cy="97066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C7541BA-2769-E846-965F-C34A72CC035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815090"/>
            <a:ext cx="9144000" cy="2387600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B47155F-CC5C-5042-BCE3-AF08A1BD8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85529"/>
            <a:ext cx="9144000" cy="739053"/>
          </a:xfrm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55999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477000"/>
            <a:ext cx="12192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477001"/>
            <a:ext cx="3048000" cy="24447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300230B3-7374-E847-8B17-66836C494C7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728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4000" kern="1200">
          <a:solidFill>
            <a:schemeClr val="accent1"/>
          </a:solidFill>
          <a:latin typeface="+mj-lt"/>
          <a:ea typeface="ヒラギノ角ゴ Pro W3" charset="-128"/>
          <a:cs typeface="ヒラギノ角ゴ Pro W3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4000">
          <a:solidFill>
            <a:schemeClr val="accent1"/>
          </a:solidFill>
          <a:latin typeface="Arial" charset="0"/>
          <a:ea typeface="ヒラギノ角ゴ Pro W3" charset="-128"/>
          <a:cs typeface="ヒラギノ角ゴ Pro W3" charset="-128"/>
        </a:defRPr>
      </a:lvl9pPr>
    </p:titleStyle>
    <p:bodyStyle>
      <a:lvl1pPr marL="287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600" kern="1200">
          <a:solidFill>
            <a:srgbClr val="595959"/>
          </a:solidFill>
          <a:latin typeface="+mn-lt"/>
          <a:ea typeface="ヒラギノ角ゴ Pro W3" charset="-128"/>
          <a:cs typeface="ヒラギノ角ゴ Pro W3" charset="-128"/>
        </a:defRPr>
      </a:lvl1pPr>
      <a:lvl2pPr marL="576263" indent="-288925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2pPr>
      <a:lvl3pPr marL="855663" indent="-279400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3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3pPr>
      <a:lvl4pPr marL="1143000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/>
        <a:buChar char="•"/>
        <a:defRPr sz="22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4pPr>
      <a:lvl5pPr marL="1430338" indent="-287338" algn="l" defTabSz="457200" rtl="0" eaLnBrk="1" fontAlgn="base" hangingPunct="1">
        <a:spcBef>
          <a:spcPct val="0"/>
        </a:spcBef>
        <a:spcAft>
          <a:spcPts val="1200"/>
        </a:spcAft>
        <a:buClr>
          <a:schemeClr val="accent1"/>
        </a:buClr>
        <a:buFont typeface="Arial" charset="0"/>
        <a:buChar char="•"/>
        <a:defRPr sz="2100" kern="1200">
          <a:solidFill>
            <a:srgbClr val="595959"/>
          </a:solidFill>
          <a:latin typeface="+mn-lt"/>
          <a:ea typeface="ヒラギノ角ゴ Pro W3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gi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aabdelhameed@anl.gov" TargetMode="External"/><Relationship Id="rId3" Type="http://schemas.openxmlformats.org/officeDocument/2006/relationships/hyperlink" Target="https://mooseframework.inl.gov/virtual_test_bed/microreactors/gcmr/GCMR_Core_Neutronics.html" TargetMode="External"/><Relationship Id="rId7" Type="http://schemas.openxmlformats.org/officeDocument/2006/relationships/hyperlink" Target="mailto:ymiao@anl.go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ooseframework.inl.gov/virtual_test_bed/microreactors/KRUSTY/index.html" TargetMode="External"/><Relationship Id="rId5" Type="http://schemas.openxmlformats.org/officeDocument/2006/relationships/hyperlink" Target="https://www.tandfonline.com/doi/full/10.1080/00295639.2024.2375175" TargetMode="External"/><Relationship Id="rId4" Type="http://schemas.openxmlformats.org/officeDocument/2006/relationships/hyperlink" Target="https://mooseframework.inl.gov/virtual_test_bed/microreactors/mrad/index.html" TargetMode="External"/><Relationship Id="rId9" Type="http://schemas.openxmlformats.org/officeDocument/2006/relationships/hyperlink" Target="mailto:ycao@anl.gov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A5018-0E01-66C4-99C7-AA255FE50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000"/>
            <a:ext cx="9144000" cy="2514600"/>
          </a:xfrm>
        </p:spPr>
        <p:txBody>
          <a:bodyPr>
            <a:noAutofit/>
          </a:bodyPr>
          <a:lstStyle/>
          <a:p>
            <a:r>
              <a:rPr lang="en-US" sz="6000"/>
              <a:t>Multiphysics Simulations for Microreactors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DA73B8-AB19-E5F2-7C19-2868763D7C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057" y="2895600"/>
            <a:ext cx="10797395" cy="2838599"/>
          </a:xfrm>
        </p:spPr>
        <p:txBody>
          <a:bodyPr lIns="91440" tIns="45720" rIns="91440" bIns="45720" anchor="t">
            <a:noAutofit/>
          </a:bodyPr>
          <a:lstStyle/>
          <a:p>
            <a:pPr>
              <a:spcAft>
                <a:spcPts val="0"/>
              </a:spcAft>
            </a:pPr>
            <a:endParaRPr lang="en-US" sz="1600" dirty="0">
              <a:ea typeface="ヒラギノ角ゴ Pro W3"/>
            </a:endParaRPr>
          </a:p>
          <a:p>
            <a:pPr>
              <a:spcAft>
                <a:spcPts val="0"/>
              </a:spcAft>
            </a:pPr>
            <a:r>
              <a:rPr lang="en-US" sz="1600" dirty="0">
                <a:ea typeface="ヒラギノ角ゴ Pro W3"/>
              </a:rPr>
              <a:t>Yinbin Miao, Ahmed Abdelhameed, Yan Cao, Soon Kyu Lee, Lander Ibarra, Adam Kraus, Kun Mo, Nicolas Stauff</a:t>
            </a:r>
          </a:p>
          <a:p>
            <a:r>
              <a:rPr lang="en-US" sz="1600" b="0" i="1" dirty="0">
                <a:ea typeface="ヒラギノ角ゴ Pro W3"/>
              </a:rPr>
              <a:t>Argonne National Laboratory</a:t>
            </a:r>
          </a:p>
          <a:p>
            <a:pPr>
              <a:spcAft>
                <a:spcPts val="0"/>
              </a:spcAft>
            </a:pPr>
            <a:r>
              <a:rPr lang="en-US" sz="1600" dirty="0">
                <a:ea typeface="ヒラギノ角ゴ Pro W3"/>
              </a:rPr>
              <a:t>Christopher Matthews</a:t>
            </a:r>
            <a:endParaRPr lang="en-US" dirty="0"/>
          </a:p>
          <a:p>
            <a:r>
              <a:rPr lang="en-US" sz="1600" b="0" i="1" dirty="0">
                <a:ea typeface="ヒラギノ角ゴ Pro W3"/>
              </a:rPr>
              <a:t>Los Alamos National Laboratory</a:t>
            </a:r>
          </a:p>
          <a:p>
            <a:r>
              <a:rPr lang="en-US" sz="1600" dirty="0">
                <a:ea typeface="ヒラギノ角ゴ Pro W3"/>
              </a:rPr>
              <a:t>May 12, 2025</a:t>
            </a:r>
          </a:p>
          <a:p>
            <a:r>
              <a:rPr lang="en-US" sz="1600" dirty="0">
                <a:ea typeface="ヒラギノ角ゴ Pro W3"/>
              </a:rPr>
              <a:t>NEAMS Annual Review: Microreactors (Virtual)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C6F2124-DA48-9577-123B-85D76E873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5734199"/>
            <a:ext cx="2806701" cy="12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9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41AB0-5857-9829-030C-18E81BB59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0BDD-2EE2-A0A7-BAC9-671135E6E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HPMR: Control Drum Rotation (CDR)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BC231A-8C6D-7AC5-4A86-3716584288BD}"/>
              </a:ext>
            </a:extLst>
          </p:cNvPr>
          <p:cNvSpPr txBox="1"/>
          <p:nvPr/>
        </p:nvSpPr>
        <p:spPr>
          <a:xfrm>
            <a:off x="210027" y="1334813"/>
            <a:ext cx="7130372" cy="5026587"/>
          </a:xfrm>
          <a:prstGeom prst="rect">
            <a:avLst/>
          </a:prstGeom>
        </p:spPr>
        <p:txBody>
          <a:bodyPr vert="horz" lIns="0" tIns="0" rIns="0" bIns="0" anchor="t">
            <a:normAutofit fontScale="92500" lnSpcReduction="20000"/>
          </a:bodyPr>
          <a:lstStyle>
            <a:defPPr>
              <a:defRPr lang="en-US"/>
            </a:defPPr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lvl="2" indent="-279400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1400"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287020" indent="-287020"/>
            <a:r>
              <a:rPr lang="en-US" sz="2400">
                <a:ea typeface="ヒラギノ角ゴ Pro W3"/>
              </a:rPr>
              <a:t>Motivation is to show the </a:t>
            </a:r>
            <a:r>
              <a:rPr lang="en-US" sz="2400" err="1">
                <a:ea typeface="ヒラギノ角ゴ Pro W3"/>
              </a:rPr>
              <a:t>multiphysics</a:t>
            </a:r>
            <a:r>
              <a:rPr lang="en-US" sz="2400">
                <a:ea typeface="ヒラギノ角ゴ Pro W3"/>
              </a:rPr>
              <a:t> model can calculate reactivity changes introduced by control drum motion</a:t>
            </a:r>
            <a:endParaRPr lang="en-US">
              <a:ea typeface="ヒラギノ角ゴ Pro W3"/>
            </a:endParaRPr>
          </a:p>
          <a:p>
            <a:pPr marL="575945" lvl="1"/>
            <a:r>
              <a:rPr lang="en-US" sz="2000">
                <a:ea typeface="ヒラギノ角ゴ Pro W3"/>
              </a:rPr>
              <a:t>Ex: inadvertent control drum reactivity insertions</a:t>
            </a:r>
            <a:endParaRPr lang="en-US" sz="2000">
              <a:ea typeface="ヒラギノ角ゴ Pro W3"/>
              <a:cs typeface="Arial"/>
            </a:endParaRPr>
          </a:p>
          <a:p>
            <a:pPr marL="287020" indent="-287020"/>
            <a:r>
              <a:rPr lang="en-US" sz="2400">
                <a:ea typeface="ヒラギノ角ゴ Pro W3"/>
              </a:rPr>
              <a:t>Core Design</a:t>
            </a:r>
            <a:endParaRPr lang="en-US" sz="2400"/>
          </a:p>
          <a:p>
            <a:pPr marL="287020" indent="-287020"/>
            <a:r>
              <a:rPr lang="en-US" sz="2400">
                <a:ea typeface="ヒラギノ角ゴ Pro W3"/>
              </a:rPr>
              <a:t>Mesh: MOOSE Reactor Module</a:t>
            </a:r>
            <a:endParaRPr lang="en-US" sz="2400"/>
          </a:p>
          <a:p>
            <a:pPr marL="575945" lvl="1"/>
            <a:r>
              <a:rPr lang="en-US" sz="2000">
                <a:ea typeface="ヒラギノ角ゴ Pro W3"/>
              </a:rPr>
              <a:t>Different mesh densities for Griffin &amp; BISON</a:t>
            </a:r>
            <a:endParaRPr lang="en-US" sz="2000">
              <a:ea typeface="ヒラギノ角ゴ Pro W3"/>
              <a:cs typeface="Arial"/>
            </a:endParaRPr>
          </a:p>
          <a:p>
            <a:pPr marL="287020" indent="-287020"/>
            <a:r>
              <a:rPr lang="en-US" sz="2400">
                <a:ea typeface="ヒラギノ角ゴ Pro W3"/>
              </a:rPr>
              <a:t>Cross-sections: Serpent</a:t>
            </a:r>
            <a:endParaRPr lang="en-US" sz="2400">
              <a:highlight>
                <a:srgbClr val="00FF00"/>
              </a:highlight>
              <a:ea typeface="ヒラギノ角ゴ Pro W3"/>
            </a:endParaRPr>
          </a:p>
          <a:p>
            <a:pPr marL="575945" lvl="1"/>
            <a:r>
              <a:rPr lang="en-US" sz="2000">
                <a:ea typeface="ヒラギノ角ゴ Pro W3"/>
              </a:rPr>
              <a:t>Tabulated over various control drum rotations and core temperatures to support accurate physics coupling</a:t>
            </a:r>
            <a:endParaRPr lang="en-US" sz="2000">
              <a:ea typeface="ヒラギノ角ゴ Pro W3"/>
              <a:cs typeface="Arial"/>
            </a:endParaRPr>
          </a:p>
          <a:p>
            <a:pPr marL="342900" lvl="0" indent="-342900" defTabSz="4572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400" b="1" i="0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Neutronics: </a:t>
            </a:r>
            <a:r>
              <a:rPr lang="en-US" sz="2400">
                <a:latin typeface="+mj-lt"/>
                <a:ea typeface="ヒラギノ角ゴ Pro W3"/>
              </a:rPr>
              <a:t>Griffin (DFEM-SN CMFD)</a:t>
            </a:r>
          </a:p>
          <a:p>
            <a:pPr marL="688975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Eigenvalue</a:t>
            </a:r>
            <a:endParaRPr lang="en-US" b="0">
              <a:latin typeface="+mj-lt"/>
              <a:ea typeface="ヒラギノ角ゴ Pro W3"/>
              <a:cs typeface="Arial"/>
            </a:endParaRPr>
          </a:p>
          <a:p>
            <a:pPr marL="688975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+mj-lt"/>
                <a:ea typeface="ヒラギノ角ゴ Pro W3"/>
              </a:rPr>
              <a:t>P</a:t>
            </a: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ower distribution</a:t>
            </a:r>
            <a:endParaRPr lang="en-US" b="0">
              <a:latin typeface="+mj-lt"/>
              <a:ea typeface="ヒラギノ角ゴ Pro W3"/>
              <a:cs typeface="Arial"/>
            </a:endParaRPr>
          </a:p>
          <a:p>
            <a:pPr marL="688975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lang="en-US" b="0">
                <a:latin typeface="+mj-lt"/>
                <a:ea typeface="ヒラギノ角ゴ Pro W3"/>
              </a:rPr>
              <a:t>R</a:t>
            </a: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eactivity coefficients </a:t>
            </a:r>
            <a:endParaRPr lang="en-US" b="0">
              <a:latin typeface="+mj-lt"/>
              <a:ea typeface="ヒラギノ角ゴ Pro W3"/>
              <a:cs typeface="Arial"/>
            </a:endParaRPr>
          </a:p>
          <a:p>
            <a:pPr marL="688975" indent="-342900"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Verified against Monte Carlo Simulation</a:t>
            </a:r>
            <a:r>
              <a:rPr lang="en-US" b="0">
                <a:latin typeface="+mj-lt"/>
                <a:ea typeface="ヒラギノ角ゴ Pro W3"/>
              </a:rPr>
              <a:t> [1]</a:t>
            </a:r>
            <a:endParaRPr lang="en-US" b="0" i="0" u="none" strike="noStrike" cap="none" spc="0" normalizeH="0" baseline="0">
              <a:ln>
                <a:noFill/>
              </a:ln>
              <a:effectLst/>
              <a:uLnTx/>
              <a:uFillTx/>
              <a:latin typeface="+mj-lt"/>
              <a:ea typeface="ヒラギノ角ゴ Pro W3" charset="-128"/>
              <a:cs typeface="Arial"/>
            </a:endParaRPr>
          </a:p>
          <a:p>
            <a:pPr marL="287020" indent="-287020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1BC2845-F612-8127-228D-317547F6AFF8}"/>
              </a:ext>
            </a:extLst>
          </p:cNvPr>
          <p:cNvGrpSpPr/>
          <p:nvPr/>
        </p:nvGrpSpPr>
        <p:grpSpPr>
          <a:xfrm>
            <a:off x="7340399" y="1142807"/>
            <a:ext cx="4773777" cy="5113491"/>
            <a:chOff x="7418223" y="1142807"/>
            <a:chExt cx="4773777" cy="511349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99BB0A1-B3C7-75DD-D573-C9B3E74F3A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8223" y="1142807"/>
              <a:ext cx="4773777" cy="49749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2CBBECD-B068-3168-46A7-59A3EC4D0DF1}"/>
                </a:ext>
              </a:extLst>
            </p:cNvPr>
            <p:cNvSpPr txBox="1"/>
            <p:nvPr/>
          </p:nvSpPr>
          <p:spPr>
            <a:xfrm>
              <a:off x="8067648" y="5979299"/>
              <a:ext cx="31405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HPMR Mesh Generation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0A16335-F3CF-057C-08F5-1D13530A2FAD}"/>
              </a:ext>
            </a:extLst>
          </p:cNvPr>
          <p:cNvSpPr txBox="1"/>
          <p:nvPr/>
        </p:nvSpPr>
        <p:spPr>
          <a:xfrm>
            <a:off x="0" y="6306370"/>
            <a:ext cx="7801584" cy="2616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l"/>
            <a:r>
              <a:rPr lang="en-US" sz="1100">
                <a:latin typeface="CMCSC10"/>
              </a:rPr>
              <a:t>[1] N.E. Stauff et al., High-Fidelity Multiphysics Modeling of a Heat Pipe Microreactor Using </a:t>
            </a:r>
            <a:r>
              <a:rPr lang="en-US" sz="1100" err="1">
                <a:latin typeface="CMCSC10"/>
              </a:rPr>
              <a:t>BlueCrab</a:t>
            </a:r>
            <a:r>
              <a:rPr lang="en-US" sz="1100">
                <a:latin typeface="CMCSC10"/>
              </a:rPr>
              <a:t>. </a:t>
            </a:r>
            <a:r>
              <a:rPr lang="en-US" sz="1100" err="1">
                <a:latin typeface="CMCSC10"/>
              </a:rPr>
              <a:t>Nucl</a:t>
            </a:r>
            <a:r>
              <a:rPr lang="en-US" sz="1100">
                <a:latin typeface="CMCSC10"/>
              </a:rPr>
              <a:t>. Sci. Eng., 1–17 (2024)</a:t>
            </a:r>
            <a:endParaRPr lang="en-US" sz="1100"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7F45F-415C-D951-F1C1-AF11F7C8CBA1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9699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DABD5-DDA6-24EC-AB79-14EF695385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2B9E9E0-AA18-B592-0286-DF501F5CCB8C}"/>
              </a:ext>
            </a:extLst>
          </p:cNvPr>
          <p:cNvSpPr txBox="1"/>
          <p:nvPr/>
        </p:nvSpPr>
        <p:spPr>
          <a:xfrm>
            <a:off x="406399" y="1371601"/>
            <a:ext cx="7395185" cy="475456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/>
          <a:p>
            <a:pPr marL="342900" lvl="1" indent="-342900" defTabSz="4572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b="1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Performed dynamic 3D simulation to capture transient behavior of inadvertent control drum motion (upcoming VTB model)</a:t>
            </a:r>
            <a:endParaRPr lang="en-US" sz="2000" b="1" i="0" u="none" strike="noStrike" cap="none" spc="0" normalizeH="0" baseline="0">
              <a:ln>
                <a:noFill/>
              </a:ln>
              <a:effectLst/>
              <a:uLnTx/>
              <a:uFillTx/>
              <a:latin typeface="+mj-lt"/>
              <a:ea typeface="ヒラギノ角ゴ Pro W3"/>
              <a:cs typeface="Arial"/>
            </a:endParaRPr>
          </a:p>
          <a:p>
            <a:pPr marL="800100" lvl="2" indent="-342900" defTabSz="4572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Single Physics (Neutronics)</a:t>
            </a:r>
            <a:endParaRPr lang="en-US" sz="2000" i="0" u="none" strike="noStrike" cap="none" spc="0" normalizeH="0" baseline="0">
              <a:ln>
                <a:noFill/>
              </a:ln>
              <a:effectLst/>
              <a:uLnTx/>
              <a:uFillTx/>
              <a:latin typeface="+mj-lt"/>
              <a:ea typeface="ヒラギノ角ゴ Pro W3"/>
              <a:cs typeface="Arial"/>
            </a:endParaRPr>
          </a:p>
          <a:p>
            <a:pPr marL="800100" lvl="2" indent="-342900" defTabSz="457200">
              <a:spcAft>
                <a:spcPts val="6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2000" i="0" u="none" strike="noStrike" cap="none" spc="0" normalizeH="0" baseline="0">
                <a:ln>
                  <a:noFill/>
                </a:ln>
                <a:effectLst/>
                <a:uLnTx/>
                <a:uFillTx/>
                <a:latin typeface="+mj-lt"/>
                <a:ea typeface="ヒラギノ角ゴ Pro W3"/>
              </a:rPr>
              <a:t>Multiphysics</a:t>
            </a:r>
            <a:endParaRPr lang="en-US" sz="2000">
              <a:latin typeface="+mj-lt"/>
              <a:ea typeface="ヒラギノ角ゴ Pro W3"/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6A439A-E3F4-9A18-894F-EBF89B0B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378378"/>
            <a:ext cx="8705513" cy="685800"/>
          </a:xfrm>
        </p:spPr>
        <p:txBody>
          <a:bodyPr lIns="0" tIns="0" rIns="0" bIns="0">
            <a:normAutofit/>
          </a:bodyPr>
          <a:lstStyle/>
          <a:p>
            <a:r>
              <a:rPr lang="en-US" b="1" i="1" kern="1200">
                <a:latin typeface="+mj-lt"/>
                <a:ea typeface="ヒラギノ角ゴ Pro W3" charset="-128"/>
                <a:cs typeface="ヒラギノ角ゴ Pro W3" charset="-128"/>
              </a:rPr>
              <a:t>HPMR CDR</a:t>
            </a:r>
            <a:r>
              <a:rPr lang="en-US"/>
              <a:t>: Transient Description</a:t>
            </a:r>
            <a:endParaRPr lang="en-US" b="1" i="1" kern="1200">
              <a:latin typeface="+mj-lt"/>
              <a:ea typeface="ヒラギノ角ゴ Pro W3" charset="-128"/>
              <a:cs typeface="ヒラギノ角ゴ Pro W3" charset="-128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74CE897-C86C-09AF-4648-CE5C4582511E}"/>
              </a:ext>
            </a:extLst>
          </p:cNvPr>
          <p:cNvGrpSpPr/>
          <p:nvPr/>
        </p:nvGrpSpPr>
        <p:grpSpPr>
          <a:xfrm>
            <a:off x="7801584" y="1371601"/>
            <a:ext cx="3629025" cy="4718648"/>
            <a:chOff x="8018875" y="1235375"/>
            <a:chExt cx="3766726" cy="4890789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93EA19B5-31A3-EA6D-55BF-35DD9E4ACE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875" y="1235375"/>
              <a:ext cx="3766726" cy="45914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FDAA92-F7E7-09ED-D9DB-3DDE118DFBD0}"/>
                </a:ext>
              </a:extLst>
            </p:cNvPr>
            <p:cNvSpPr txBox="1"/>
            <p:nvPr/>
          </p:nvSpPr>
          <p:spPr>
            <a:xfrm>
              <a:off x="8331949" y="5849165"/>
              <a:ext cx="31405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MultiApp</a:t>
              </a: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 Hierarchy of the HPMR Model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819E62C-CA7E-49F4-EE21-580A22DF4814}"/>
              </a:ext>
            </a:extLst>
          </p:cNvPr>
          <p:cNvSpPr txBox="1"/>
          <p:nvPr/>
        </p:nvSpPr>
        <p:spPr>
          <a:xfrm>
            <a:off x="406398" y="3091960"/>
            <a:ext cx="7208839" cy="281602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Arial" charset="0"/>
              <a:ea typeface="ヒラギノ角ゴ Pro W3" charset="-128"/>
            </a:endParaRPr>
          </a:p>
          <a:p>
            <a:pPr marL="285750" lvl="1" indent="-28575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latin typeface="+mj-lt"/>
                <a:ea typeface="ヒラギノ角ゴ Pro W3"/>
              </a:rPr>
              <a:t>Two scenarios simulate accidental motion of one Control Drum, initially inserted at 40° </a:t>
            </a:r>
            <a:br>
              <a:rPr lang="en-US" sz="2000" b="1">
                <a:latin typeface="+mj-lt"/>
                <a:ea typeface="ヒラギノ角ゴ Pro W3"/>
              </a:rPr>
            </a:br>
            <a:r>
              <a:rPr lang="en-US" sz="2000" b="1">
                <a:latin typeface="+mj-lt"/>
                <a:ea typeface="ヒラギノ角ゴ Pro W3"/>
              </a:rPr>
              <a:t>to maintain core criticality.</a:t>
            </a:r>
          </a:p>
          <a:p>
            <a:pPr indent="-4572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sz="2000">
              <a:latin typeface="+mj-lt"/>
              <a:ea typeface="ヒラギノ角ゴ Pro W3"/>
            </a:endParaRPr>
          </a:p>
          <a:p>
            <a:pPr indent="-457200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>
                <a:latin typeface="+mj-lt"/>
                <a:ea typeface="ヒラギノ角ゴ Pro W3"/>
              </a:rPr>
              <a:t>(6 out of 12 CDs due to symmetry)</a:t>
            </a:r>
          </a:p>
          <a:p>
            <a:pPr indent="-45720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latin typeface="+mj-lt"/>
                <a:ea typeface="ヒラギノ角ゴ Pro W3"/>
              </a:rPr>
              <a:t>Scenario I: 5°/s outward (1s) → 5°/s inward (2s)</a:t>
            </a:r>
          </a:p>
          <a:p>
            <a:pPr indent="-457200" defTabSz="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>
                <a:latin typeface="+mj-lt"/>
                <a:ea typeface="ヒラギノ角ゴ Pro W3"/>
              </a:rPr>
              <a:t>Scenario II: 20°/s outward (1s) → 20°/s inward (2s)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127143E7-8780-F9D2-7B6A-B8833A46EF90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91812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175FBE-6E50-225F-9749-F1AD0F7FB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CE2C9-4F5E-7A21-C4E8-6BDBCBD71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HPMR CDR: Single Physics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673C36-9140-3A6D-62E6-3453B8FA5328}"/>
              </a:ext>
            </a:extLst>
          </p:cNvPr>
          <p:cNvSpPr txBox="1"/>
          <p:nvPr/>
        </p:nvSpPr>
        <p:spPr>
          <a:xfrm>
            <a:off x="0" y="880782"/>
            <a:ext cx="5300663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57200" marR="0" lvl="1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  <a:p>
            <a:pPr marL="0" marR="0" lvl="1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Single physics simulation of control</a:t>
            </a:r>
            <a:b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</a:b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</a:t>
            </a:r>
            <a:r>
              <a:rPr lang="en-US" sz="2000" b="1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drum rotation (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Griffin-only)</a:t>
            </a:r>
          </a:p>
          <a:p>
            <a:pPr marL="3429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As control drums rotate outward, they</a:t>
            </a:r>
            <a:b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</a:b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 insert reactivity, causing core power </a:t>
            </a:r>
            <a:b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</a:b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to rise.</a:t>
            </a:r>
          </a:p>
          <a:p>
            <a:pPr marL="342900" lvl="1" indent="-342900" defTabSz="4572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 Faster rotation leads to a sharper power</a:t>
            </a:r>
            <a:b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</a:b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 spike, followed by a power drop when the </a:t>
            </a:r>
            <a:b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</a:br>
            <a:r>
              <a:rPr lang="en-US" sz="2000">
                <a:solidFill>
                  <a:prstClr val="black"/>
                </a:solidFill>
                <a:latin typeface="Arial" charset="0"/>
                <a:ea typeface="ヒラギノ角ゴ Pro W3" charset="-128"/>
              </a:rPr>
              <a:t>drums rotate back inward.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5286E06-EFE6-73C2-8BCA-EFFFC4854A77}"/>
              </a:ext>
            </a:extLst>
          </p:cNvPr>
          <p:cNvGrpSpPr/>
          <p:nvPr/>
        </p:nvGrpSpPr>
        <p:grpSpPr>
          <a:xfrm>
            <a:off x="240525" y="4050881"/>
            <a:ext cx="4617226" cy="2207043"/>
            <a:chOff x="205151" y="3425514"/>
            <a:chExt cx="4619591" cy="2356617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F0ECA2D-BA42-835C-7207-ABD1BFD930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5151" y="3425514"/>
              <a:ext cx="4619591" cy="203963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FF2A10F-9542-20CA-9132-6071A6EE81B3}"/>
                </a:ext>
              </a:extLst>
            </p:cNvPr>
            <p:cNvSpPr txBox="1"/>
            <p:nvPr/>
          </p:nvSpPr>
          <p:spPr>
            <a:xfrm>
              <a:off x="902046" y="5505132"/>
              <a:ext cx="322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Investigated Control Drums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A5D6CF-88FA-8ACA-F1CB-8689D7E6231E}"/>
              </a:ext>
            </a:extLst>
          </p:cNvPr>
          <p:cNvGrpSpPr/>
          <p:nvPr/>
        </p:nvGrpSpPr>
        <p:grpSpPr>
          <a:xfrm>
            <a:off x="5300663" y="1448499"/>
            <a:ext cx="6828004" cy="4809425"/>
            <a:chOff x="5228269" y="1585942"/>
            <a:chExt cx="6963731" cy="4537184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7BC177-295C-380A-D352-AA06D05C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8269" y="1585942"/>
              <a:ext cx="3388682" cy="2010007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B8366BF-886B-145C-2D9D-DFD05D1CAD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8269" y="3595949"/>
              <a:ext cx="3429214" cy="198270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F24FECB-224D-3DA5-BEC5-85A2D1C5AE11}"/>
                </a:ext>
              </a:extLst>
            </p:cNvPr>
            <p:cNvSpPr txBox="1"/>
            <p:nvPr/>
          </p:nvSpPr>
          <p:spPr>
            <a:xfrm>
              <a:off x="7004051" y="5846127"/>
              <a:ext cx="3225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Neutronics Sing</a:t>
              </a: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le-Physics Results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  <p:pic>
          <p:nvPicPr>
            <p:cNvPr id="9" name="Picture 8" descr="A picture containing chart&#10;&#10;AI-generated content may be incorrect.">
              <a:extLst>
                <a:ext uri="{FF2B5EF4-FFF2-40B4-BE49-F238E27FC236}">
                  <a16:creationId xmlns:a16="http://schemas.microsoft.com/office/drawing/2014/main" id="{1FE45E1D-4784-687B-9AB8-09178919C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425781" y="1822834"/>
              <a:ext cx="3766219" cy="3737687"/>
            </a:xfrm>
            <a:prstGeom prst="rect">
              <a:avLst/>
            </a:prstGeom>
          </p:spPr>
        </p:pic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57BC56A7-D2CA-30C6-DFB8-72D975149BE2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97204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860B03-B3C8-10E2-B9CE-032A9D04A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79F8B-5247-2449-B3AB-6D8A8F52A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HPMR CDR: Multi-Physics Results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737ADD-212D-1552-4446-1BA4969BD9A9}"/>
              </a:ext>
            </a:extLst>
          </p:cNvPr>
          <p:cNvSpPr txBox="1"/>
          <p:nvPr/>
        </p:nvSpPr>
        <p:spPr>
          <a:xfrm>
            <a:off x="75209" y="921410"/>
            <a:ext cx="12040591" cy="1661993"/>
          </a:xfrm>
          <a:prstGeom prst="rect">
            <a:avLst/>
          </a:prstGeom>
        </p:spPr>
        <p:txBody>
          <a:bodyPr vert="horz" lIns="0" tIns="0" rIns="0" bIns="0">
            <a:normAutofit lnSpcReduction="10000"/>
          </a:bodyPr>
          <a:lstStyle>
            <a:defPPr>
              <a:defRPr lang="en-US"/>
            </a:defPPr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lvl="2" indent="-279400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1400"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lvl="1"/>
            <a:endParaRPr lang="en-US" dirty="0"/>
          </a:p>
          <a:p>
            <a:r>
              <a:rPr lang="en-US" u="sng" dirty="0"/>
              <a:t>Multiphysics</a:t>
            </a:r>
            <a:r>
              <a:rPr lang="en-US" dirty="0"/>
              <a:t> simulation </a:t>
            </a:r>
            <a:r>
              <a:rPr lang="en-US" b="1" dirty="0"/>
              <a:t>of inadvertent control drum rotation (Griffin-BISON-Sockeye)</a:t>
            </a:r>
          </a:p>
          <a:p>
            <a:pPr lvl="1"/>
            <a:r>
              <a:rPr lang="en-US" dirty="0"/>
              <a:t>Captures the coupled effects of neutronic reactivity changes and thermal feedback</a:t>
            </a:r>
          </a:p>
          <a:p>
            <a:pPr lvl="1"/>
            <a:r>
              <a:rPr lang="en-US" dirty="0"/>
              <a:t>Significant differences observed between single-physics and multi-physics simulations</a:t>
            </a:r>
          </a:p>
          <a:p>
            <a:pPr lvl="1"/>
            <a:r>
              <a:rPr lang="en-US" dirty="0"/>
              <a:t>Multiphysics approach is essential to accurately capture kinetics during CDR</a:t>
            </a: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D3F217A7-6223-670E-89AF-124C4404CF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8810" y="331722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DFFED8-A469-401F-A5BD-F106602824DF}"/>
              </a:ext>
            </a:extLst>
          </p:cNvPr>
          <p:cNvSpPr txBox="1"/>
          <p:nvPr/>
        </p:nvSpPr>
        <p:spPr>
          <a:xfrm>
            <a:off x="1926058" y="2697567"/>
            <a:ext cx="45091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5°/s outward (1s) → 5°/s inward (2s)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68D29F-000A-CBDA-9338-409F76DA8C8A}"/>
              </a:ext>
            </a:extLst>
          </p:cNvPr>
          <p:cNvSpPr txBox="1"/>
          <p:nvPr/>
        </p:nvSpPr>
        <p:spPr>
          <a:xfrm>
            <a:off x="717848" y="5977332"/>
            <a:ext cx="6925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Multiphysics HPMR CDR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Results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11" name="Picture 10" descr="A picture containing chart&#10;&#10;AI-generated content may be incorrect.">
            <a:extLst>
              <a:ext uri="{FF2B5EF4-FFF2-40B4-BE49-F238E27FC236}">
                <a16:creationId xmlns:a16="http://schemas.microsoft.com/office/drawing/2014/main" id="{06D4B077-209F-AE74-155F-FE18528BFA1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60946" y="2768040"/>
            <a:ext cx="3512312" cy="3485704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2E66B226-209E-695B-2C54-74DC59037D91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13</a:t>
            </a:fld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11FB86-8234-4E9C-3489-438682EC9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698" y="3069357"/>
            <a:ext cx="3589925" cy="28498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BAD107-B170-BEB0-5388-68C41A23F2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1837" y="3066899"/>
            <a:ext cx="3589925" cy="284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800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616555-A3A1-E93B-4240-090174EBD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28EA-36A0-63A8-32C4-FB9D2C4840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2284" y="332508"/>
            <a:ext cx="10790206" cy="2563091"/>
          </a:xfrm>
        </p:spPr>
        <p:txBody>
          <a:bodyPr lIns="91440" tIns="45720" rIns="91440" bIns="45720" anchor="b">
            <a:noAutofit/>
          </a:bodyPr>
          <a:lstStyle/>
          <a:p>
            <a:br>
              <a:rPr lang="en-US" sz="4400"/>
            </a:br>
            <a:r>
              <a:rPr lang="en-US" sz="5000">
                <a:latin typeface="STIX Two Text"/>
                <a:ea typeface="ヒラギノ角ゴ Pro W3"/>
              </a:rPr>
              <a:t>Multiphysics Simulation of KRUSTY Reactivity Insertion Tests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D8C18D-9344-9B14-F22A-A7C07463D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330273"/>
            <a:ext cx="9144000" cy="2133589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en-US" sz="2200" dirty="0"/>
              <a:t>Yan Cao</a:t>
            </a:r>
          </a:p>
          <a:p>
            <a:r>
              <a:rPr lang="en-US" sz="2200" b="0" i="1" dirty="0"/>
              <a:t>Argonne National Laboratory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C39A61A-46D8-4A35-099A-DAF4A86B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1" y="5735369"/>
            <a:ext cx="2806701" cy="12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68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D159E-A110-4D19-A55C-23D205630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8647D-6C09-5CA8-2A6B-8EE2E5656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KRUSTY Critical Experiments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8A96A4-1F62-8734-1D03-12D33F7319C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79990" y="1287891"/>
            <a:ext cx="6858366" cy="4876800"/>
          </a:xfrm>
        </p:spPr>
        <p:txBody>
          <a:bodyPr vert="horz" lIns="0" tIns="0" rIns="0" bIns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Motivation: Perform multiphysics NEAMS code validation using unique microreactor critical experiments data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KRUSTY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NASA/NNSA </a:t>
            </a:r>
            <a:r>
              <a:rPr lang="en-US" sz="1800" err="1">
                <a:solidFill>
                  <a:schemeClr val="tx1"/>
                </a:solidFill>
              </a:rPr>
              <a:t>Kilopower</a:t>
            </a:r>
            <a:r>
              <a:rPr lang="en-US" sz="1800">
                <a:solidFill>
                  <a:schemeClr val="tx1"/>
                </a:solidFill>
              </a:rPr>
              <a:t> project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HP-cooled fast spectrum reactor (up to 5kWth)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Critical experiments at NCERC (COMET) 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Unique data for NEAMS tool validation 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Reactivity insertion tests (15 Ȼ, 30 Ȼ and 60 Ȼ, warm critical experiments with power increasing to  a few </a:t>
            </a:r>
            <a:r>
              <a:rPr lang="en-US" sz="1800" err="1">
                <a:solidFill>
                  <a:schemeClr val="tx1"/>
                </a:solidFill>
              </a:rPr>
              <a:t>kWs</a:t>
            </a:r>
            <a:r>
              <a:rPr lang="en-US" sz="1800">
                <a:solidFill>
                  <a:schemeClr val="tx1"/>
                </a:solidFill>
              </a:rPr>
              <a:t>). 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26-h Nuclear system tests (start-up tests, steady state tests, load-following tests, safety transients).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5C6571-5968-14A3-3511-01531D31F006}"/>
              </a:ext>
            </a:extLst>
          </p:cNvPr>
          <p:cNvSpPr txBox="1"/>
          <p:nvPr/>
        </p:nvSpPr>
        <p:spPr>
          <a:xfrm>
            <a:off x="-1" y="6306370"/>
            <a:ext cx="9020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>
                <a:latin typeface="CMCSC10"/>
              </a:rPr>
              <a:t>[1] </a:t>
            </a:r>
            <a:r>
              <a:rPr lang="en-US" sz="1100" b="0" i="0" u="none" strike="noStrike" baseline="0">
                <a:latin typeface="CMCSC10"/>
              </a:rPr>
              <a:t>T. Grove</a:t>
            </a:r>
            <a:r>
              <a:rPr lang="en-US" sz="1100" b="0" i="0" u="none" strike="noStrike" baseline="0">
                <a:latin typeface="CMR10"/>
              </a:rPr>
              <a:t> et al., “Kilowatt reactor using </a:t>
            </a:r>
            <a:r>
              <a:rPr lang="en-US" sz="1100" b="0" i="0" u="none" strike="noStrike" baseline="0" err="1">
                <a:latin typeface="CMR10"/>
              </a:rPr>
              <a:t>stirling</a:t>
            </a:r>
            <a:r>
              <a:rPr lang="en-US" sz="1100" b="0" i="0" u="none" strike="noStrike" baseline="0">
                <a:latin typeface="CMR10"/>
              </a:rPr>
              <a:t> </a:t>
            </a:r>
            <a:r>
              <a:rPr lang="en-US" sz="1100" b="0" i="0" u="none" strike="noStrike" baseline="0" err="1">
                <a:latin typeface="CMR10"/>
              </a:rPr>
              <a:t>TechnologY</a:t>
            </a:r>
            <a:r>
              <a:rPr lang="en-US" sz="1100" b="0" i="0" u="none" strike="noStrike" baseline="0">
                <a:latin typeface="CMR10"/>
              </a:rPr>
              <a:t> (KRUSTY) cold critical measurements,” </a:t>
            </a:r>
            <a:r>
              <a:rPr lang="en-US" sz="1100" b="0" i="0" u="none" strike="noStrike" baseline="0" err="1">
                <a:latin typeface="CMTI10"/>
              </a:rPr>
              <a:t>Nucl</a:t>
            </a:r>
            <a:r>
              <a:rPr lang="en-US" sz="1100" b="0" i="0" u="none" strike="noStrike" baseline="0">
                <a:latin typeface="CMTI10"/>
              </a:rPr>
              <a:t>. Technol.</a:t>
            </a:r>
            <a:r>
              <a:rPr lang="en-US" sz="1100" b="0" i="0" u="none" strike="noStrike" baseline="0">
                <a:latin typeface="CMR10"/>
              </a:rPr>
              <a:t>, </a:t>
            </a:r>
            <a:r>
              <a:rPr lang="en-US" sz="1100" b="0" i="0" u="none" strike="noStrike" baseline="0">
                <a:latin typeface="CMBX10"/>
              </a:rPr>
              <a:t>206</a:t>
            </a:r>
            <a:r>
              <a:rPr lang="en-US" sz="1100" b="0" i="0" u="none" strike="noStrike" baseline="0">
                <a:latin typeface="CMR10"/>
              </a:rPr>
              <a:t>, </a:t>
            </a:r>
            <a:r>
              <a:rPr lang="en-US" sz="1100" b="0" i="0" u="none" strike="noStrike" baseline="0">
                <a:latin typeface="CMTI10"/>
              </a:rPr>
              <a:t>sup1</a:t>
            </a:r>
            <a:r>
              <a:rPr lang="en-US" sz="1100" b="0" i="0" u="none" strike="noStrike" baseline="0">
                <a:latin typeface="CMR10"/>
              </a:rPr>
              <a:t>, S68 (2020).</a:t>
            </a:r>
          </a:p>
          <a:p>
            <a:pPr algn="l"/>
            <a:r>
              <a:rPr lang="en-US" sz="1100">
                <a:latin typeface="CMCSC10"/>
              </a:rPr>
              <a:t>[2] </a:t>
            </a:r>
            <a:r>
              <a:rPr lang="en-US" sz="1100" b="0" i="0" u="none" strike="noStrike" baseline="0">
                <a:latin typeface="CMCSC10"/>
              </a:rPr>
              <a:t>R. G. S. David et al.</a:t>
            </a:r>
            <a:r>
              <a:rPr lang="en-US" sz="1100" b="0" i="0" u="none" strike="noStrike" baseline="0">
                <a:latin typeface="CMR10"/>
              </a:rPr>
              <a:t>, “Results of the KRUSTY Nuclear System Test,” </a:t>
            </a:r>
            <a:r>
              <a:rPr lang="en-US" sz="1100" b="0" i="0" u="none" strike="noStrike" baseline="0" err="1">
                <a:latin typeface="CMTI10"/>
              </a:rPr>
              <a:t>Nucl</a:t>
            </a:r>
            <a:r>
              <a:rPr lang="en-US" sz="1100" b="0" i="0" u="none" strike="noStrike" baseline="0">
                <a:latin typeface="CMTI10"/>
              </a:rPr>
              <a:t>, Technol.</a:t>
            </a:r>
            <a:r>
              <a:rPr lang="en-US" sz="1100" b="0" i="0" u="none" strike="noStrike" baseline="0">
                <a:latin typeface="CMR10"/>
              </a:rPr>
              <a:t>, </a:t>
            </a:r>
            <a:r>
              <a:rPr lang="en-US" sz="1100" b="0" i="0" u="none" strike="noStrike" baseline="0">
                <a:latin typeface="CMBX10"/>
              </a:rPr>
              <a:t>206</a:t>
            </a:r>
            <a:r>
              <a:rPr lang="en-US" sz="1100" b="0" i="0" u="none" strike="noStrike" baseline="0">
                <a:latin typeface="CMR10"/>
              </a:rPr>
              <a:t>, </a:t>
            </a:r>
            <a:r>
              <a:rPr lang="en-US" sz="1100" b="0" i="0" u="none" strike="noStrike" baseline="0">
                <a:latin typeface="CMTI10"/>
              </a:rPr>
              <a:t>sup1</a:t>
            </a:r>
            <a:r>
              <a:rPr lang="en-US" sz="1100" b="0" i="0" u="none" strike="noStrike" baseline="0">
                <a:latin typeface="CMR10"/>
              </a:rPr>
              <a:t>, S89 (2020).</a:t>
            </a:r>
            <a:endParaRPr lang="en-US" sz="11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A34D7BE-E7DB-E40A-317D-03EC0C929783}"/>
              </a:ext>
            </a:extLst>
          </p:cNvPr>
          <p:cNvGrpSpPr/>
          <p:nvPr/>
        </p:nvGrpSpPr>
        <p:grpSpPr>
          <a:xfrm>
            <a:off x="7157261" y="1412623"/>
            <a:ext cx="4657622" cy="4627335"/>
            <a:chOff x="7534378" y="1253832"/>
            <a:chExt cx="4657622" cy="46273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68C1B8-9D21-5144-B542-9BE3F5825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64782" y="1716649"/>
              <a:ext cx="2527218" cy="342900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F8D322E-2291-07C3-4C1C-5C71D08EBC7B}"/>
                </a:ext>
              </a:extLst>
            </p:cNvPr>
            <p:cNvSpPr txBox="1"/>
            <p:nvPr/>
          </p:nvSpPr>
          <p:spPr>
            <a:xfrm>
              <a:off x="10077221" y="5270274"/>
              <a:ext cx="191157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KRUSTY on COMET [1]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54D4782-3ECE-DD98-2743-5138406DDE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1883" y="1253832"/>
              <a:ext cx="1828800" cy="13594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3D0192D-289B-54D1-6077-C5802FFF89E6}"/>
                </a:ext>
              </a:extLst>
            </p:cNvPr>
            <p:cNvSpPr txBox="1"/>
            <p:nvPr/>
          </p:nvSpPr>
          <p:spPr>
            <a:xfrm>
              <a:off x="7762978" y="2599527"/>
              <a:ext cx="18288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KRUSTY </a:t>
              </a:r>
              <a:r>
                <a:rPr lang="en-US" sz="1200" b="1" err="1"/>
                <a:t>UMo</a:t>
              </a:r>
              <a:r>
                <a:rPr lang="en-US" sz="1200" b="1"/>
                <a:t> Fuel [1]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0F75B97-4673-708B-4FA5-39E08B74B4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534378" y="2912932"/>
              <a:ext cx="2286000" cy="27589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CF2162-BF87-3D41-CF1B-155171EFD8BB}"/>
                </a:ext>
              </a:extLst>
            </p:cNvPr>
            <p:cNvSpPr txBox="1"/>
            <p:nvPr/>
          </p:nvSpPr>
          <p:spPr>
            <a:xfrm>
              <a:off x="7621143" y="5604168"/>
              <a:ext cx="21502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KRUSTY core with HPs [2]</a:t>
              </a:r>
            </a:p>
          </p:txBody>
        </p:sp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E53EF3F-6DA3-CEAC-2D45-7AB9B2205C99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91052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D625035-DF49-1C32-B80D-6E44FED62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>
                <a:ea typeface="ヒラギノ角ゴ Pro W3"/>
              </a:rPr>
              <a:t>Single- and Multi-Physics Models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C3C778-92A1-05E0-B4A8-47CC422AB07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2400" y="1361024"/>
            <a:ext cx="7053484" cy="4876800"/>
          </a:xfrm>
        </p:spPr>
        <p:txBody>
          <a:bodyPr vert="horz" lIns="0" tIns="0" rIns="0" bIns="0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Neutronic models based on ICSBEP benchmark models: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Hybrid multigroup cross section generation approach: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MC</a:t>
            </a:r>
            <a:r>
              <a:rPr lang="en-US" sz="1800" baseline="30000">
                <a:solidFill>
                  <a:schemeClr val="tx1"/>
                </a:solidFill>
              </a:rPr>
              <a:t>2</a:t>
            </a:r>
            <a:r>
              <a:rPr lang="en-US" sz="1800">
                <a:solidFill>
                  <a:schemeClr val="tx1"/>
                </a:solidFill>
              </a:rPr>
              <a:t>-3 generated cross sections for reflectors (high-order anisotropic scattering)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Serpent generated cross sections for all other regions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Griffin neutronics model: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Mesh model + 22-g cross sections.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DFEM-SN + CMFD acceleration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sz="180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01830588-6314-563D-F255-DCB083BE7F4C}"/>
              </a:ext>
            </a:extLst>
          </p:cNvPr>
          <p:cNvSpPr txBox="1">
            <a:spLocks/>
          </p:cNvSpPr>
          <p:nvPr/>
        </p:nvSpPr>
        <p:spPr>
          <a:xfrm>
            <a:off x="7189142" y="1233054"/>
            <a:ext cx="4889477" cy="2843183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indent="-279400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>
                <a:solidFill>
                  <a:srgbClr val="595959"/>
                </a:solidFill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/>
              <a:t>Heat transfer model:</a:t>
            </a:r>
          </a:p>
          <a:p>
            <a:pPr lvl="1"/>
            <a:r>
              <a:rPr lang="en-US"/>
              <a:t>BISON + MOOSE heat transfer module. </a:t>
            </a:r>
          </a:p>
          <a:p>
            <a:r>
              <a:rPr lang="en-US"/>
              <a:t>Solid mechanics model:</a:t>
            </a:r>
          </a:p>
          <a:p>
            <a:pPr lvl="1"/>
            <a:r>
              <a:rPr lang="en-US"/>
              <a:t>Simplified model to capture key mechanical features impacting neutronics. </a:t>
            </a:r>
          </a:p>
          <a:p>
            <a:r>
              <a:rPr lang="en-US"/>
              <a:t>Multiphysics coupling model:</a:t>
            </a:r>
          </a:p>
          <a:p>
            <a:pPr lvl="1"/>
            <a:r>
              <a:rPr lang="en-US"/>
              <a:t>Two-level MOOSE MultiApp hierarchy (No heat pipes)  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AF69696-1459-D51E-BD9C-84F29933C42D}"/>
              </a:ext>
            </a:extLst>
          </p:cNvPr>
          <p:cNvGrpSpPr/>
          <p:nvPr/>
        </p:nvGrpSpPr>
        <p:grpSpPr>
          <a:xfrm>
            <a:off x="152400" y="1664162"/>
            <a:ext cx="6862699" cy="2145791"/>
            <a:chOff x="152400" y="1664162"/>
            <a:chExt cx="6862699" cy="214579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532CCB1-CBD0-6C41-233F-417E1A5DE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4189"/>
            <a:stretch/>
          </p:blipFill>
          <p:spPr>
            <a:xfrm>
              <a:off x="152400" y="1664162"/>
              <a:ext cx="2895887" cy="1833556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03AC181D-FC3A-DB55-5821-05236C54E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1" r="33841" b="1491"/>
            <a:stretch/>
          </p:blipFill>
          <p:spPr>
            <a:xfrm>
              <a:off x="3314387" y="1776268"/>
              <a:ext cx="3700712" cy="162138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60EBFA7-9C4B-20FF-0E7E-4796C110B653}"/>
                </a:ext>
              </a:extLst>
            </p:cNvPr>
            <p:cNvSpPr txBox="1"/>
            <p:nvPr/>
          </p:nvSpPr>
          <p:spPr>
            <a:xfrm>
              <a:off x="152401" y="3522425"/>
              <a:ext cx="28958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Simplified Monte Carlo Model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EFEFDA0-3A64-EA40-C1B1-81AD4C1A3FA0}"/>
                </a:ext>
              </a:extLst>
            </p:cNvPr>
            <p:cNvSpPr txBox="1"/>
            <p:nvPr/>
          </p:nvSpPr>
          <p:spPr>
            <a:xfrm>
              <a:off x="3314387" y="3532954"/>
              <a:ext cx="37007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/>
                <a:t>MOOSE Mesh Model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2ED30A41-DA9C-351A-FB61-DF2BDA347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610" y="4049557"/>
            <a:ext cx="2846773" cy="2186533"/>
          </a:xfrm>
          <a:prstGeom prst="rect">
            <a:avLst/>
          </a:prstGeom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350544F-E662-126C-0A80-CB35A93478DD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6320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881C6B7-8A7F-1589-4DBC-809154932B35}"/>
              </a:ext>
            </a:extLst>
          </p:cNvPr>
          <p:cNvSpPr txBox="1">
            <a:spLocks/>
          </p:cNvSpPr>
          <p:nvPr/>
        </p:nvSpPr>
        <p:spPr>
          <a:xfrm>
            <a:off x="7085777" y="1267835"/>
            <a:ext cx="4887501" cy="233172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indent="-279400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>
                <a:solidFill>
                  <a:srgbClr val="595959"/>
                </a:solidFill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30 Ȼ insertion tests [3]:</a:t>
            </a:r>
          </a:p>
          <a:p>
            <a:pPr lvl="1"/>
            <a:r>
              <a:rPr lang="en-US" dirty="0"/>
              <a:t>Repeated the first 15 Ȼ  insertion</a:t>
            </a:r>
          </a:p>
          <a:p>
            <a:pPr lvl="1"/>
            <a:r>
              <a:rPr lang="en-US" dirty="0"/>
              <a:t>The second 15 Ȼ reactivity was inserted in multiple steps to maintain core power at about 3 kW  </a:t>
            </a:r>
          </a:p>
          <a:p>
            <a:pPr lvl="1"/>
            <a:r>
              <a:rPr lang="en-US" dirty="0"/>
              <a:t>Held constant power ~ 2.5 minutes.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5" name="Content Placeholder 4">
            <a:extLst>
              <a:ext uri="{FF2B5EF4-FFF2-40B4-BE49-F238E27FC236}">
                <a16:creationId xmlns:a16="http://schemas.microsoft.com/office/drawing/2014/main" id="{6A2202D4-712C-9301-2B0A-0DCB6CFE9360}"/>
              </a:ext>
            </a:extLst>
          </p:cNvPr>
          <p:cNvSpPr txBox="1">
            <a:spLocks/>
          </p:cNvSpPr>
          <p:nvPr/>
        </p:nvSpPr>
        <p:spPr>
          <a:xfrm>
            <a:off x="187475" y="1244376"/>
            <a:ext cx="5476620" cy="4876800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indent="-279400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>
                <a:solidFill>
                  <a:srgbClr val="595959"/>
                </a:solidFill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dirty="0"/>
              <a:t>15 Ȼ insertion tests [3]:</a:t>
            </a:r>
          </a:p>
          <a:p>
            <a:pPr lvl="1"/>
            <a:r>
              <a:rPr lang="en-US" dirty="0"/>
              <a:t>External reactivity inserted by pushing radial reflectors on the platen upward to cover more fuel region (reducing neutron leakage)</a:t>
            </a:r>
          </a:p>
          <a:p>
            <a:pPr lvl="1"/>
            <a:r>
              <a:rPr lang="en-US" dirty="0"/>
              <a:t>Radial reflector pushed once for ~15 Ȼ insertion</a:t>
            </a:r>
          </a:p>
          <a:p>
            <a:pPr lvl="1"/>
            <a:r>
              <a:rPr lang="en-US" dirty="0"/>
              <a:t>Power peaked around 3.75 kW; measured fuel disk surface temperatures lagged the reactor power </a:t>
            </a:r>
          </a:p>
          <a:p>
            <a:pPr lvl="1"/>
            <a:endParaRPr lang="en-US" dirty="0"/>
          </a:p>
          <a:p>
            <a:pPr marL="287338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283E0-22D1-4B5D-D134-A0074789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>
                <a:ea typeface="ヒラギノ角ゴ Pro W3"/>
              </a:rPr>
              <a:t>Warm Critical Experiments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59A3772-9847-7D0D-B6F5-B379EC90192F}"/>
              </a:ext>
            </a:extLst>
          </p:cNvPr>
          <p:cNvGrpSpPr/>
          <p:nvPr/>
        </p:nvGrpSpPr>
        <p:grpSpPr>
          <a:xfrm>
            <a:off x="4457322" y="3876791"/>
            <a:ext cx="3105914" cy="2331720"/>
            <a:chOff x="325365" y="2193368"/>
            <a:chExt cx="3105914" cy="2286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79E0856-51CD-C6DF-C88B-25FE24584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10700"/>
            <a:stretch/>
          </p:blipFill>
          <p:spPr>
            <a:xfrm>
              <a:off x="325365" y="2193368"/>
              <a:ext cx="3105914" cy="22860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31A134-427F-0746-B539-3F4A0E654D9F}"/>
                </a:ext>
              </a:extLst>
            </p:cNvPr>
            <p:cNvSpPr txBox="1"/>
            <p:nvPr/>
          </p:nvSpPr>
          <p:spPr>
            <a:xfrm>
              <a:off x="1753033" y="3535280"/>
              <a:ext cx="796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15 </a:t>
              </a:r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Ȼ</a:t>
              </a:r>
              <a:r>
                <a:rPr lang="en-US"/>
                <a:t> 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CA2C214-000E-0959-1DA6-536CB131E1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2109" y="3678278"/>
              <a:ext cx="810924" cy="51728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958DB4-62FD-FBCF-2D71-9355620D4469}"/>
              </a:ext>
            </a:extLst>
          </p:cNvPr>
          <p:cNvGrpSpPr/>
          <p:nvPr/>
        </p:nvGrpSpPr>
        <p:grpSpPr>
          <a:xfrm>
            <a:off x="1307591" y="4021128"/>
            <a:ext cx="2523348" cy="2043046"/>
            <a:chOff x="568157" y="4030542"/>
            <a:chExt cx="2523348" cy="20430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715319F-2A64-6683-995D-3B774E0D1F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-2" r="64039" b="8097"/>
            <a:stretch/>
          </p:blipFill>
          <p:spPr>
            <a:xfrm>
              <a:off x="568157" y="4030542"/>
              <a:ext cx="2523348" cy="189752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A4344F2-815C-49A9-E442-F694BDB51FE7}"/>
                </a:ext>
              </a:extLst>
            </p:cNvPr>
            <p:cNvGrpSpPr/>
            <p:nvPr/>
          </p:nvGrpSpPr>
          <p:grpSpPr>
            <a:xfrm>
              <a:off x="1459521" y="5928061"/>
              <a:ext cx="731519" cy="145527"/>
              <a:chOff x="8090171" y="3440128"/>
              <a:chExt cx="731519" cy="357809"/>
            </a:xfrm>
          </p:grpSpPr>
          <p:sp>
            <p:nvSpPr>
              <p:cNvPr id="8" name="Arrow: Up 7">
                <a:extLst>
                  <a:ext uri="{FF2B5EF4-FFF2-40B4-BE49-F238E27FC236}">
                    <a16:creationId xmlns:a16="http://schemas.microsoft.com/office/drawing/2014/main" id="{A363A886-619B-27FE-5DF8-6812B3339F0D}"/>
                  </a:ext>
                </a:extLst>
              </p:cNvPr>
              <p:cNvSpPr/>
              <p:nvPr/>
            </p:nvSpPr>
            <p:spPr>
              <a:xfrm>
                <a:off x="8090171" y="3440129"/>
                <a:ext cx="95415" cy="349857"/>
              </a:xfrm>
              <a:prstGeom prst="upArrow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Arrow: Up 10">
                <a:extLst>
                  <a:ext uri="{FF2B5EF4-FFF2-40B4-BE49-F238E27FC236}">
                    <a16:creationId xmlns:a16="http://schemas.microsoft.com/office/drawing/2014/main" id="{9957D399-9DE4-C01D-7A54-B8E1FEC3C651}"/>
                  </a:ext>
                </a:extLst>
              </p:cNvPr>
              <p:cNvSpPr/>
              <p:nvPr/>
            </p:nvSpPr>
            <p:spPr>
              <a:xfrm>
                <a:off x="8435014" y="3448080"/>
                <a:ext cx="95415" cy="349857"/>
              </a:xfrm>
              <a:prstGeom prst="upArrow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Arrow: Up 15">
                <a:extLst>
                  <a:ext uri="{FF2B5EF4-FFF2-40B4-BE49-F238E27FC236}">
                    <a16:creationId xmlns:a16="http://schemas.microsoft.com/office/drawing/2014/main" id="{CC35574A-1EED-14EF-2EDC-C994868F91A2}"/>
                  </a:ext>
                </a:extLst>
              </p:cNvPr>
              <p:cNvSpPr/>
              <p:nvPr/>
            </p:nvSpPr>
            <p:spPr>
              <a:xfrm>
                <a:off x="8726275" y="3440128"/>
                <a:ext cx="95415" cy="349857"/>
              </a:xfrm>
              <a:prstGeom prst="upArrow">
                <a:avLst/>
              </a:prstGeom>
              <a:solidFill>
                <a:schemeClr val="accent1"/>
              </a:soli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A8880A2-6C5F-3319-3963-3958F8BEA350}"/>
              </a:ext>
            </a:extLst>
          </p:cNvPr>
          <p:cNvGrpSpPr>
            <a:grpSpLocks noChangeAspect="1"/>
          </p:cNvGrpSpPr>
          <p:nvPr/>
        </p:nvGrpSpPr>
        <p:grpSpPr>
          <a:xfrm>
            <a:off x="8189620" y="3876791"/>
            <a:ext cx="3352454" cy="2331720"/>
            <a:chOff x="3913910" y="2267483"/>
            <a:chExt cx="2992740" cy="226563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B4BAE3-F37F-C34F-E490-B563CC230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3544"/>
            <a:stretch/>
          </p:blipFill>
          <p:spPr>
            <a:xfrm>
              <a:off x="3913910" y="2267483"/>
              <a:ext cx="2992740" cy="226563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4BDC96-DE9E-548D-EDEE-2FB081604390}"/>
                </a:ext>
              </a:extLst>
            </p:cNvPr>
            <p:cNvSpPr txBox="1"/>
            <p:nvPr/>
          </p:nvSpPr>
          <p:spPr>
            <a:xfrm>
              <a:off x="4305732" y="3336368"/>
              <a:ext cx="796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15 </a:t>
              </a:r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Ȼ</a:t>
              </a:r>
              <a:r>
                <a:rPr lang="en-US"/>
                <a:t> 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90D992E-C8D3-A564-80D8-2CE4E24FF08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55127" y="3719946"/>
              <a:ext cx="97849" cy="475612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A754651-FECF-5DB5-E3B7-14A6A1242351}"/>
                </a:ext>
              </a:extLst>
            </p:cNvPr>
            <p:cNvSpPr txBox="1"/>
            <p:nvPr/>
          </p:nvSpPr>
          <p:spPr>
            <a:xfrm>
              <a:off x="4903109" y="2267483"/>
              <a:ext cx="7966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/>
                <a:t>15 </a:t>
              </a:r>
              <a:r>
                <a:rPr lang="en-US">
                  <a:latin typeface="Calibri" panose="020F0502020204030204" pitchFamily="34" charset="0"/>
                  <a:cs typeface="Calibri" panose="020F0502020204030204" pitchFamily="34" charset="0"/>
                </a:rPr>
                <a:t>Ȼ</a:t>
              </a:r>
              <a:r>
                <a:rPr lang="en-US"/>
                <a:t> </a:t>
              </a:r>
            </a:p>
          </p:txBody>
        </p:sp>
        <p:sp>
          <p:nvSpPr>
            <p:cNvPr id="21" name="Right Brace 20">
              <a:extLst>
                <a:ext uri="{FF2B5EF4-FFF2-40B4-BE49-F238E27FC236}">
                  <a16:creationId xmlns:a16="http://schemas.microsoft.com/office/drawing/2014/main" id="{C3DA74E8-2F96-EB06-1FDD-761DB0D8F938}"/>
                </a:ext>
              </a:extLst>
            </p:cNvPr>
            <p:cNvSpPr/>
            <p:nvPr/>
          </p:nvSpPr>
          <p:spPr>
            <a:xfrm rot="16200000">
              <a:off x="5012691" y="2694978"/>
              <a:ext cx="349393" cy="154680"/>
            </a:xfrm>
            <a:prstGeom prst="rightBrac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80BA770-4AE2-41E2-485A-F6C13ADD8D58}"/>
              </a:ext>
            </a:extLst>
          </p:cNvPr>
          <p:cNvSpPr txBox="1"/>
          <p:nvPr/>
        </p:nvSpPr>
        <p:spPr>
          <a:xfrm>
            <a:off x="0" y="6294823"/>
            <a:ext cx="902017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100" dirty="0">
                <a:latin typeface="CMCSC10"/>
              </a:rPr>
              <a:t>[3] D. Poston, </a:t>
            </a:r>
            <a:r>
              <a:rPr lang="en-US" sz="1100" b="0" i="0" u="none" strike="noStrike" baseline="0" dirty="0">
                <a:latin typeface="CMR10"/>
              </a:rPr>
              <a:t>et al., “Results of the KRUSTY Warm Critical Experiments,” </a:t>
            </a:r>
            <a:r>
              <a:rPr lang="en-US" sz="1100" b="0" i="0" u="none" strike="noStrike" baseline="0" dirty="0" err="1">
                <a:latin typeface="CMTI10"/>
              </a:rPr>
              <a:t>Nucl</a:t>
            </a:r>
            <a:r>
              <a:rPr lang="en-US" sz="1100" b="0" i="0" u="none" strike="noStrike" baseline="0" dirty="0">
                <a:latin typeface="CMTI10"/>
              </a:rPr>
              <a:t>. Technol.</a:t>
            </a:r>
            <a:r>
              <a:rPr lang="en-US" sz="1100" b="0" i="0" u="none" strike="noStrike" baseline="0" dirty="0">
                <a:latin typeface="CMR10"/>
              </a:rPr>
              <a:t>, </a:t>
            </a:r>
            <a:r>
              <a:rPr lang="en-US" sz="1100" b="0" i="0" u="none" strike="noStrike" baseline="0" dirty="0">
                <a:latin typeface="CMBX10"/>
              </a:rPr>
              <a:t>206</a:t>
            </a:r>
            <a:r>
              <a:rPr lang="en-US" sz="1100" b="0" i="0" u="none" strike="noStrike" baseline="0" dirty="0">
                <a:latin typeface="CMR10"/>
              </a:rPr>
              <a:t>, </a:t>
            </a:r>
            <a:r>
              <a:rPr lang="en-US" sz="1100" b="0" i="0" u="none" strike="noStrike" baseline="0" dirty="0">
                <a:latin typeface="CMTI10"/>
              </a:rPr>
              <a:t>sup1</a:t>
            </a:r>
            <a:r>
              <a:rPr lang="en-US" sz="1100" b="0" i="0" u="none" strike="noStrike" baseline="0" dirty="0">
                <a:latin typeface="CMR10"/>
              </a:rPr>
              <a:t>, S78-88 (2020).</a:t>
            </a:r>
          </a:p>
          <a:p>
            <a:pPr algn="l"/>
            <a:endParaRPr lang="en-US" sz="1100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B065003-71E5-21BE-BCC6-64A1945AAC4E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202973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1FD49-30BB-7F8D-BA97-3F678D52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r>
              <a:rPr lang="en-US">
                <a:ea typeface="ヒラギノ角ゴ Pro W3"/>
              </a:rPr>
              <a:t>Reactivity Insertion Model</a:t>
            </a:r>
            <a:endParaRPr lang="en-US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1A15DF55-24A6-D66D-7622-6E27EB37BC97}"/>
              </a:ext>
            </a:extLst>
          </p:cNvPr>
          <p:cNvSpPr>
            <a:spLocks noGrp="1"/>
          </p:cNvSpPr>
          <p:nvPr/>
        </p:nvSpPr>
        <p:spPr>
          <a:xfrm>
            <a:off x="304800" y="1298855"/>
            <a:ext cx="4973538" cy="5559145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Reactivity insertion was modeled by displacing the radial reflectors mesh block.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The displacement is calculated by forcing a Dirichlet boundary condition on the bottom of the BISON solid mechanics model.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solidFill>
                  <a:schemeClr val="tx1"/>
                </a:solidFill>
              </a:rPr>
              <a:t>Automatic control for inserting the second part of 15 Ȼ in the 30 Ȼ tests:</a:t>
            </a:r>
          </a:p>
          <a:p>
            <a:pPr lvl="2"/>
            <a:r>
              <a:rPr lang="en-US" sz="2000" dirty="0">
                <a:solidFill>
                  <a:schemeClr val="tx1"/>
                </a:solidFill>
              </a:rPr>
              <a:t>Reflector shifted upward by 0.126 mm every step when Power &lt; 3 kW (total 150 seconds)  </a:t>
            </a: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 lvl="1">
              <a:spcAft>
                <a:spcPts val="600"/>
              </a:spcAft>
            </a:pPr>
            <a:endParaRPr lang="en-US" dirty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179E57D-EDCC-C51E-AF55-0E845A61728D}"/>
              </a:ext>
            </a:extLst>
          </p:cNvPr>
          <p:cNvGrpSpPr>
            <a:grpSpLocks noChangeAspect="1"/>
          </p:cNvGrpSpPr>
          <p:nvPr/>
        </p:nvGrpSpPr>
        <p:grpSpPr>
          <a:xfrm>
            <a:off x="5567082" y="1769668"/>
            <a:ext cx="6079012" cy="3657600"/>
            <a:chOff x="6146800" y="2735233"/>
            <a:chExt cx="4295674" cy="25846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4B9F5BF-D929-FC83-2115-3D43379E2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46800" y="2735233"/>
              <a:ext cx="4295674" cy="22651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8B5A7EA-3861-D6C0-ED98-457D70BB6242}"/>
                </a:ext>
              </a:extLst>
            </p:cNvPr>
            <p:cNvSpPr txBox="1"/>
            <p:nvPr/>
          </p:nvSpPr>
          <p:spPr>
            <a:xfrm>
              <a:off x="6876180" y="5042841"/>
              <a:ext cx="8882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No shift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2F9A122-74BD-B682-F05B-FB65E0467883}"/>
                </a:ext>
              </a:extLst>
            </p:cNvPr>
            <p:cNvSpPr txBox="1"/>
            <p:nvPr/>
          </p:nvSpPr>
          <p:spPr>
            <a:xfrm>
              <a:off x="7826189" y="5042841"/>
              <a:ext cx="12012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15 </a:t>
              </a:r>
              <a:r>
                <a:rPr lang="en-US" sz="1200">
                  <a:cs typeface="Calibri" panose="020F0502020204030204" pitchFamily="34" charset="0"/>
                </a:rPr>
                <a:t>Ȼ </a:t>
              </a:r>
              <a:r>
                <a:rPr lang="en-US" sz="1200"/>
                <a:t>insertion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246CBC7-5327-B636-9E76-67F4C888335A}"/>
                </a:ext>
              </a:extLst>
            </p:cNvPr>
            <p:cNvSpPr txBox="1"/>
            <p:nvPr/>
          </p:nvSpPr>
          <p:spPr>
            <a:xfrm>
              <a:off x="9067551" y="5042841"/>
              <a:ext cx="12828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30 </a:t>
              </a:r>
              <a:r>
                <a:rPr lang="en-US" sz="1200">
                  <a:cs typeface="Calibri" panose="020F0502020204030204" pitchFamily="34" charset="0"/>
                </a:rPr>
                <a:t>Ȼ </a:t>
              </a:r>
              <a:r>
                <a:rPr lang="en-US" sz="1200"/>
                <a:t>insertion</a:t>
              </a:r>
            </a:p>
          </p:txBody>
        </p:sp>
      </p:grp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571BFAB2-0D8C-2D91-F1F7-5EA770DF2F84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7220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C4B01-F059-A79A-3261-FE6D230B3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Multiphysics Results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A9E887-D06A-CCCC-BCB4-5CAC59C247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87351"/>
            <a:ext cx="3422469" cy="2065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9D2622-3B7B-2D06-070A-743756519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169" y="1495017"/>
            <a:ext cx="3085824" cy="23075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E194-40DD-630D-EADC-F90864E46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57" y="3854029"/>
            <a:ext cx="3458183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D4443B4-64F8-05B1-C17E-856DE17B6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357" y="3854029"/>
            <a:ext cx="2987449" cy="23687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EC2AC36-7148-F70A-1D75-B40CB023500C}"/>
              </a:ext>
            </a:extLst>
          </p:cNvPr>
          <p:cNvSpPr txBox="1"/>
          <p:nvPr/>
        </p:nvSpPr>
        <p:spPr>
          <a:xfrm>
            <a:off x="1267097" y="1356518"/>
            <a:ext cx="170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15 </a:t>
            </a:r>
            <a:r>
              <a:rPr lang="en-US" sz="1200">
                <a:cs typeface="Calibri" panose="020F0502020204030204" pitchFamily="34" charset="0"/>
              </a:rPr>
              <a:t>Ȼ tests power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8EFEB2-714B-8758-FF06-2616BC6C7B99}"/>
              </a:ext>
            </a:extLst>
          </p:cNvPr>
          <p:cNvSpPr txBox="1"/>
          <p:nvPr/>
        </p:nvSpPr>
        <p:spPr>
          <a:xfrm>
            <a:off x="4444273" y="1329096"/>
            <a:ext cx="194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15 </a:t>
            </a:r>
            <a:r>
              <a:rPr lang="en-US" sz="1200">
                <a:cs typeface="Calibri" panose="020F0502020204030204" pitchFamily="34" charset="0"/>
              </a:rPr>
              <a:t>Ȼ tests temperature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9B4146-9552-A49E-CAA1-B335C70FC989}"/>
              </a:ext>
            </a:extLst>
          </p:cNvPr>
          <p:cNvSpPr txBox="1"/>
          <p:nvPr/>
        </p:nvSpPr>
        <p:spPr>
          <a:xfrm>
            <a:off x="1295400" y="3749618"/>
            <a:ext cx="17025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30 </a:t>
            </a:r>
            <a:r>
              <a:rPr lang="en-US" sz="1200">
                <a:cs typeface="Calibri" panose="020F0502020204030204" pitchFamily="34" charset="0"/>
              </a:rPr>
              <a:t>Ȼ tests power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EF45D-6B2E-1457-0273-A6ACCD628E03}"/>
              </a:ext>
            </a:extLst>
          </p:cNvPr>
          <p:cNvSpPr txBox="1"/>
          <p:nvPr/>
        </p:nvSpPr>
        <p:spPr>
          <a:xfrm>
            <a:off x="4472576" y="3722196"/>
            <a:ext cx="19434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/>
              <a:t>30 </a:t>
            </a:r>
            <a:r>
              <a:rPr lang="en-US" sz="1200">
                <a:cs typeface="Calibri" panose="020F0502020204030204" pitchFamily="34" charset="0"/>
              </a:rPr>
              <a:t>Ȼ tests temperature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40DFFD4F-2789-82A4-31DF-5F71BAD24652}"/>
              </a:ext>
            </a:extLst>
          </p:cNvPr>
          <p:cNvSpPr txBox="1">
            <a:spLocks/>
          </p:cNvSpPr>
          <p:nvPr/>
        </p:nvSpPr>
        <p:spPr>
          <a:xfrm>
            <a:off x="7113691" y="1234404"/>
            <a:ext cx="4948187" cy="3029459"/>
          </a:xfrm>
          <a:prstGeom prst="rect">
            <a:avLst/>
          </a:prstGeom>
        </p:spPr>
        <p:txBody>
          <a:bodyPr vert="horz" lIns="0" tIns="0" rIns="0" bIns="0" anchor="t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020" indent="-287020"/>
            <a:r>
              <a:rPr lang="en-US" sz="1800" dirty="0">
                <a:solidFill>
                  <a:schemeClr val="tx1"/>
                </a:solidFill>
                <a:ea typeface="ヒラギノ角ゴ Pro W3"/>
              </a:rPr>
              <a:t>Satisfactory match of the power distributions/evolutions with measurements.</a:t>
            </a:r>
            <a:endParaRPr lang="en-US" sz="1800" dirty="0">
              <a:solidFill>
                <a:schemeClr val="tx1"/>
              </a:solidFill>
              <a:ea typeface="ヒラギノ角ゴ Pro W3"/>
              <a:cs typeface="Arial"/>
            </a:endParaRPr>
          </a:p>
          <a:p>
            <a:pPr marL="287020" indent="-287020"/>
            <a:r>
              <a:rPr lang="en-US" sz="1800" dirty="0">
                <a:solidFill>
                  <a:schemeClr val="tx1"/>
                </a:solidFill>
                <a:ea typeface="ヒラギノ角ゴ Pro W3"/>
                <a:cs typeface="Arial"/>
              </a:rPr>
              <a:t>Comparable fuel temperatures calculated by NEAMS tools with experiments despite known issues on delayed responses of the thermal couples </a:t>
            </a:r>
          </a:p>
          <a:p>
            <a:pPr marL="287020" indent="-287020"/>
            <a:r>
              <a:rPr lang="en-US" sz="1800" dirty="0">
                <a:solidFill>
                  <a:schemeClr val="tx1"/>
                </a:solidFill>
                <a:ea typeface="ヒラギノ角ゴ Pro W3"/>
              </a:rPr>
              <a:t>Good agreements on the estimated total reactivity insertions to experiment values.</a:t>
            </a:r>
          </a:p>
          <a:p>
            <a:pPr marL="287020" indent="-287020"/>
            <a:r>
              <a:rPr lang="en-US" sz="1800" b="1" dirty="0">
                <a:solidFill>
                  <a:schemeClr val="tx1"/>
                </a:solidFill>
                <a:ea typeface="ヒラギノ角ゴ Pro W3"/>
              </a:rPr>
              <a:t>Demonstrated NEAMS multiphysics modeling capabilities for predicting reactor dynamic responses</a:t>
            </a:r>
            <a:r>
              <a:rPr lang="en-US" sz="1800" dirty="0">
                <a:solidFill>
                  <a:schemeClr val="tx1"/>
                </a:solidFill>
                <a:ea typeface="ヒラギノ角ゴ Pro W3"/>
              </a:rPr>
              <a:t>.  </a:t>
            </a:r>
            <a:endParaRPr lang="en-US" sz="1800" dirty="0">
              <a:solidFill>
                <a:schemeClr val="tx1"/>
              </a:solidFill>
              <a:ea typeface="ヒラギノ角ゴ Pro W3"/>
              <a:cs typeface="Arial"/>
            </a:endParaRPr>
          </a:p>
          <a:p>
            <a:pPr marL="287020" indent="-287020"/>
            <a:endParaRPr lang="en-US" sz="1600" dirty="0"/>
          </a:p>
          <a:p>
            <a:pPr marL="0" indent="0">
              <a:buNone/>
            </a:pPr>
            <a:endParaRPr lang="en-US" sz="1600" dirty="0"/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F747F230-A780-7E94-33AE-DCF47F47B0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1402696"/>
              </p:ext>
            </p:extLst>
          </p:nvPr>
        </p:nvGraphicFramePr>
        <p:xfrm>
          <a:off x="7185239" y="4933720"/>
          <a:ext cx="4876639" cy="11749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0513">
                  <a:extLst>
                    <a:ext uri="{9D8B030D-6E8A-4147-A177-3AD203B41FA5}">
                      <a16:colId xmlns:a16="http://schemas.microsoft.com/office/drawing/2014/main" val="1917059593"/>
                    </a:ext>
                  </a:extLst>
                </a:gridCol>
                <a:gridCol w="1283063">
                  <a:extLst>
                    <a:ext uri="{9D8B030D-6E8A-4147-A177-3AD203B41FA5}">
                      <a16:colId xmlns:a16="http://schemas.microsoft.com/office/drawing/2014/main" val="2245266812"/>
                    </a:ext>
                  </a:extLst>
                </a:gridCol>
                <a:gridCol w="1283063">
                  <a:extLst>
                    <a:ext uri="{9D8B030D-6E8A-4147-A177-3AD203B41FA5}">
                      <a16:colId xmlns:a16="http://schemas.microsoft.com/office/drawing/2014/main" val="140842444"/>
                    </a:ext>
                  </a:extLst>
                </a:gridCol>
              </a:tblGrid>
              <a:tr h="391644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Total Inserted </a:t>
                      </a:r>
                      <a:r>
                        <a:rPr lang="el-GR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ρ</a:t>
                      </a:r>
                      <a:r>
                        <a:rPr lang="en-US" sz="160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</a:t>
                      </a:r>
                      <a:r>
                        <a:rPr lang="en-US" sz="1600">
                          <a:cs typeface="Calibri"/>
                        </a:rPr>
                        <a:t>Ȼ)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15 </a:t>
                      </a:r>
                      <a:r>
                        <a:rPr lang="en-US" sz="1600">
                          <a:cs typeface="Calibri"/>
                        </a:rPr>
                        <a:t>Ȼ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/>
                        <a:t>30 </a:t>
                      </a:r>
                      <a:r>
                        <a:rPr lang="en-US" sz="1600">
                          <a:cs typeface="Calibri"/>
                        </a:rPr>
                        <a:t>Ȼ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889027"/>
                  </a:ext>
                </a:extLst>
              </a:tr>
              <a:tr h="391644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Exp (</a:t>
                      </a:r>
                      <a:r>
                        <a:rPr lang="el-GR" sz="1600">
                          <a:latin typeface="Calibri"/>
                          <a:cs typeface="Calibri"/>
                        </a:rPr>
                        <a:t>β</a:t>
                      </a:r>
                      <a:r>
                        <a:rPr lang="en-US" sz="1600" baseline="-25000">
                          <a:latin typeface="Calibri"/>
                          <a:cs typeface="Calibri"/>
                        </a:rPr>
                        <a:t>eff</a:t>
                      </a:r>
                      <a:r>
                        <a:rPr lang="en-US" sz="1600">
                          <a:latin typeface="Calibri"/>
                          <a:cs typeface="Calibri"/>
                        </a:rPr>
                        <a:t> = 650 pcm)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15.7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29.9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34345137"/>
                  </a:ext>
                </a:extLst>
              </a:tr>
              <a:tr h="391644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Cal(</a:t>
                      </a:r>
                      <a:r>
                        <a:rPr lang="el-GR" sz="1600">
                          <a:latin typeface="Calibri"/>
                          <a:cs typeface="Calibri"/>
                        </a:rPr>
                        <a:t>β</a:t>
                      </a:r>
                      <a:r>
                        <a:rPr lang="en-US" sz="1600" kern="1200" baseline="-25000">
                          <a:solidFill>
                            <a:schemeClr val="dk1"/>
                          </a:solidFill>
                          <a:latin typeface="Calibri"/>
                          <a:ea typeface="+mn-ea"/>
                          <a:cs typeface="Calibri"/>
                        </a:rPr>
                        <a:t>eff</a:t>
                      </a:r>
                      <a:r>
                        <a:rPr lang="en-US" sz="1600">
                          <a:latin typeface="Calibri"/>
                          <a:cs typeface="Calibri"/>
                        </a:rPr>
                        <a:t> = 690 pcm)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14.3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/>
                        <a:t>29.7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8029550"/>
                  </a:ext>
                </a:extLst>
              </a:tr>
            </a:tbl>
          </a:graphicData>
        </a:graphic>
      </p:graphicFrame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E3A10A8C-335F-84EF-C7F2-7AA95330E900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19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6068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69DBC9-0344-B287-1859-183F639E2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4479B-C085-2C32-BCB9-F3476A4BB882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45703" y="1246787"/>
            <a:ext cx="6889659" cy="5051376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Objectives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Evaluate/demonstrate NEAMS tools’ capabilities in </a:t>
            </a:r>
            <a:r>
              <a:rPr lang="en-US" sz="1800" err="1">
                <a:solidFill>
                  <a:schemeClr val="tx1"/>
                </a:solidFill>
              </a:rPr>
              <a:t>multiphysics</a:t>
            </a:r>
            <a:r>
              <a:rPr lang="en-US" sz="1800">
                <a:solidFill>
                  <a:schemeClr val="tx1"/>
                </a:solidFill>
              </a:rPr>
              <a:t> (MP) microreactor modeling &amp; simulations.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Give feedback to developers/experiences to stakeholders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Investigated microreactors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Gas-Cooled Microreactor (GCMR)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Heat-Pipe Microreactor (HPMR)</a:t>
            </a:r>
          </a:p>
          <a:p>
            <a:pPr lvl="1">
              <a:spcAft>
                <a:spcPts val="600"/>
              </a:spcAft>
            </a:pPr>
            <a:r>
              <a:rPr lang="en-US" sz="1600" u="sng">
                <a:solidFill>
                  <a:schemeClr val="tx1"/>
                </a:solidFill>
              </a:rPr>
              <a:t>KRUSTY (Topical Presentation)</a:t>
            </a:r>
          </a:p>
          <a:p>
            <a:pPr lvl="1">
              <a:spcAft>
                <a:spcPts val="600"/>
              </a:spcAft>
            </a:pPr>
            <a:r>
              <a:rPr lang="en-US" sz="1600" u="sng">
                <a:solidFill>
                  <a:schemeClr val="tx1"/>
                </a:solidFill>
              </a:rPr>
              <a:t>MARVEL (MRP) (Topical Presentation in TF Session)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Physics (MOOSE Apps)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Meshing (MOOSE Reactor Module)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Neutronics (Griffin)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Heat conduction / solid mechanics (BISON)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Heat pipe performance (Sockeye)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Coolant channel (SAM/THM)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Hydride moderator (SWIFT)</a:t>
            </a:r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40340FF-7C8A-318A-39BD-3A6D256DCF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4817" y="1246787"/>
            <a:ext cx="5747396" cy="27248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21C7E8-CDE9-3DBD-220B-1455C92D4296}"/>
              </a:ext>
            </a:extLst>
          </p:cNvPr>
          <p:cNvSpPr txBox="1"/>
          <p:nvPr/>
        </p:nvSpPr>
        <p:spPr>
          <a:xfrm>
            <a:off x="9797966" y="1447800"/>
            <a:ext cx="2314247" cy="65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A Typical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MultiApps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Hierarchy for Microreactor Simulations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365702B-B0DF-DF10-E66D-39BCBCAB8575}"/>
              </a:ext>
            </a:extLst>
          </p:cNvPr>
          <p:cNvGrpSpPr/>
          <p:nvPr/>
        </p:nvGrpSpPr>
        <p:grpSpPr>
          <a:xfrm>
            <a:off x="5562521" y="4070826"/>
            <a:ext cx="1723813" cy="2066217"/>
            <a:chOff x="5368969" y="3836913"/>
            <a:chExt cx="1723813" cy="20662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0F1FF19-ED2C-682F-EEBD-FEB847B048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52576E"/>
                </a:clrFrom>
                <a:clrTo>
                  <a:srgbClr val="52576E">
                    <a:alpha val="0"/>
                  </a:srgbClr>
                </a:clrTo>
              </a:clrChange>
            </a:blip>
            <a:srcRect r="22002"/>
            <a:stretch/>
          </p:blipFill>
          <p:spPr>
            <a:xfrm>
              <a:off x="5507468" y="3836913"/>
              <a:ext cx="1585314" cy="2066217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C65393-28CD-3584-0691-CFC7CD38C766}"/>
                </a:ext>
              </a:extLst>
            </p:cNvPr>
            <p:cNvSpPr txBox="1"/>
            <p:nvPr/>
          </p:nvSpPr>
          <p:spPr>
            <a:xfrm rot="16200000">
              <a:off x="4783228" y="4585822"/>
              <a:ext cx="1448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KRUSTY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1E7E29B-FAEB-9120-F99D-512A1B4559A8}"/>
              </a:ext>
            </a:extLst>
          </p:cNvPr>
          <p:cNvGrpSpPr/>
          <p:nvPr/>
        </p:nvGrpSpPr>
        <p:grpSpPr>
          <a:xfrm>
            <a:off x="7979453" y="4189286"/>
            <a:ext cx="1395495" cy="1829299"/>
            <a:chOff x="7524208" y="4000083"/>
            <a:chExt cx="1395495" cy="182929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AE82AB-D896-A048-978A-682ACCF5B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5180" y="4000083"/>
              <a:ext cx="1244523" cy="182929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0CEB588-7BA0-D939-CFA5-5D4505324D58}"/>
                </a:ext>
              </a:extLst>
            </p:cNvPr>
            <p:cNvSpPr txBox="1"/>
            <p:nvPr/>
          </p:nvSpPr>
          <p:spPr>
            <a:xfrm rot="16200000">
              <a:off x="6938467" y="4690124"/>
              <a:ext cx="1448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HPMR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EE00B21-8DC9-EFA0-2B66-BE51437E9629}"/>
              </a:ext>
            </a:extLst>
          </p:cNvPr>
          <p:cNvGrpSpPr/>
          <p:nvPr/>
        </p:nvGrpSpPr>
        <p:grpSpPr>
          <a:xfrm>
            <a:off x="10219039" y="4111880"/>
            <a:ext cx="1213269" cy="1918719"/>
            <a:chOff x="9238061" y="3910663"/>
            <a:chExt cx="1213269" cy="191871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9FF9F74-481F-02F2-999C-E6E7992F66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52576E"/>
                </a:clrFrom>
                <a:clrTo>
                  <a:srgbClr val="52576E">
                    <a:alpha val="0"/>
                  </a:srgbClr>
                </a:clrTo>
              </a:clrChange>
            </a:blip>
            <a:srcRect l="34798" t="17186" r="39532" b="15687"/>
            <a:stretch/>
          </p:blipFill>
          <p:spPr>
            <a:xfrm>
              <a:off x="9451998" y="3910663"/>
              <a:ext cx="999332" cy="191871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2057264-97A5-5067-DBF5-C7729777A9E5}"/>
                </a:ext>
              </a:extLst>
            </p:cNvPr>
            <p:cNvSpPr txBox="1"/>
            <p:nvPr/>
          </p:nvSpPr>
          <p:spPr>
            <a:xfrm rot="16200000">
              <a:off x="8652320" y="4686812"/>
              <a:ext cx="14484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GCMR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3EF8EA-873E-8E25-9AD9-DE3126627DA3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965269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C0CB3-240B-F0F5-C507-0C018731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19739-6A06-B7AE-A6EE-DFF896994CE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06400" y="1228725"/>
            <a:ext cx="11379200" cy="498157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chemeClr val="tx1"/>
                </a:solidFill>
              </a:rPr>
              <a:t>Demonstration and validation achievements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GCMR: full-core multiphysics model for steady-state &amp; transients (</a:t>
            </a:r>
            <a:r>
              <a:rPr lang="en-US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VTB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HPMR: full-core multiphysics model for steady-state &amp; transients (</a:t>
            </a:r>
            <a:r>
              <a:rPr lang="en-US" dirty="0">
                <a:solidFill>
                  <a:srgbClr val="0070C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VTB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0070C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journal paper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KRUSTY: code validation using reactivity insertion warm critical tests (</a:t>
            </a:r>
            <a:r>
              <a:rPr lang="en-US" dirty="0">
                <a:solidFill>
                  <a:srgbClr val="0070C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VTB</a:t>
            </a:r>
            <a:r>
              <a:rPr lang="en-US" dirty="0">
                <a:solidFill>
                  <a:schemeClr val="tx1"/>
                </a:solidFill>
              </a:rPr>
              <a:t>, paper submitted)</a:t>
            </a:r>
          </a:p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tx1"/>
                </a:solidFill>
              </a:rPr>
              <a:t>Future work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GCMR/HPMR: Expand/enhance/demonstrate high-fidelity models using latest code features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Evaluation of online cross-section generation, depletion/burnup effects, shielding performance, etc.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Advanced thermomechanical model integration with corresponding reactor &amp; TRISO analyses.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Integration of secondary cooling system/BOP models to enhance transient analyses.</a:t>
            </a:r>
          </a:p>
          <a:p>
            <a:pPr lvl="1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KRUSTY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Code validation using the nuclear system test results</a:t>
            </a:r>
          </a:p>
          <a:p>
            <a:pPr lvl="2"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Integration of advanced heat pipe model is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3EA8B8-B059-437C-EFCE-12A165883CAD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20</a:t>
            </a:fld>
            <a:endParaRPr lang="en-US" sz="1600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612B3F8-F08C-88A8-AFE3-4500D5EC0DFF}"/>
              </a:ext>
            </a:extLst>
          </p:cNvPr>
          <p:cNvSpPr txBox="1">
            <a:spLocks/>
          </p:cNvSpPr>
          <p:nvPr/>
        </p:nvSpPr>
        <p:spPr>
          <a:xfrm>
            <a:off x="7300645" y="5078556"/>
            <a:ext cx="4811568" cy="110143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cap="rnd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6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3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/>
              <a:buChar char="•"/>
              <a:defRPr sz="22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chemeClr val="accent1"/>
              </a:buClr>
              <a:buFont typeface="Arial" charset="0"/>
              <a:buChar char="•"/>
              <a:defRPr sz="21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solidFill>
                  <a:schemeClr val="tx1"/>
                </a:solidFill>
              </a:rPr>
              <a:t>Contact Information</a:t>
            </a:r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Yinbin Miao</a:t>
            </a:r>
            <a:r>
              <a:rPr lang="en-US" sz="1600" dirty="0"/>
              <a:t>			</a:t>
            </a:r>
            <a:r>
              <a:rPr lang="en-US" sz="1600" dirty="0">
                <a:hlinkClick r:id="rId7"/>
              </a:rPr>
              <a:t>ymiao@anl.gov</a:t>
            </a: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Ahmed Abdelhameed</a:t>
            </a:r>
            <a:r>
              <a:rPr lang="en-US" sz="1600" dirty="0"/>
              <a:t>	</a:t>
            </a:r>
            <a:r>
              <a:rPr lang="en-US" sz="1600" dirty="0">
                <a:hlinkClick r:id="rId8"/>
              </a:rPr>
              <a:t>aabdelhameed@anl.gov</a:t>
            </a: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r>
              <a:rPr lang="en-US" sz="1600" dirty="0">
                <a:solidFill>
                  <a:schemeClr val="tx1"/>
                </a:solidFill>
              </a:rPr>
              <a:t>Yan Cao</a:t>
            </a:r>
            <a:r>
              <a:rPr lang="en-US" sz="1600" dirty="0"/>
              <a:t>				</a:t>
            </a:r>
            <a:r>
              <a:rPr lang="en-US" sz="1600" dirty="0">
                <a:hlinkClick r:id="rId9"/>
              </a:rPr>
              <a:t>ycao@anl.gov</a:t>
            </a:r>
            <a:endParaRPr lang="en-US" sz="1600" dirty="0"/>
          </a:p>
          <a:p>
            <a:pPr marL="0" indent="0">
              <a:spcAft>
                <a:spcPts val="0"/>
              </a:spcAft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19007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7438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487D02-64CF-17C0-DE3D-D31482826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F0902-5235-C273-AAE5-87C4419A8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Gas-Cooled Microreactor (GCMR)</a:t>
            </a:r>
          </a:p>
        </p:txBody>
      </p:sp>
      <p:sp>
        <p:nvSpPr>
          <p:cNvPr id="8" name="Content Placeholder 24">
            <a:extLst>
              <a:ext uri="{FF2B5EF4-FFF2-40B4-BE49-F238E27FC236}">
                <a16:creationId xmlns:a16="http://schemas.microsoft.com/office/drawing/2014/main" id="{6CD04033-DD59-06F5-9864-99C3D5A33D2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7607" y="1366488"/>
            <a:ext cx="7761097" cy="5186712"/>
          </a:xfrm>
        </p:spPr>
        <p:txBody>
          <a:bodyPr vert="horz" lIns="0" tIns="0" rIns="0" bIns="0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Developed full-core </a:t>
            </a:r>
            <a:r>
              <a:rPr lang="en-US" b="1" err="1">
                <a:solidFill>
                  <a:schemeClr val="tx1"/>
                </a:solidFill>
              </a:rPr>
              <a:t>multiphysics</a:t>
            </a:r>
            <a:r>
              <a:rPr lang="en-US" b="1">
                <a:solidFill>
                  <a:schemeClr val="tx1"/>
                </a:solidFill>
              </a:rPr>
              <a:t> models using Griffin-BISON-SAM-SWIFT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High-fidelity steady-state model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Transient scenarios w/ localized &amp; global effects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Hydrogen evolution in hydride moderators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Multiphysics model-informed TRISO failure assessment</a:t>
            </a:r>
          </a:p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Ongoing work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Modeling of extended set of transient scenarios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Heterogeneous TRISO modeling approach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Fission products poisoning effects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Balance-of-plant (BOP) implementation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E9A965-5FF9-04C2-90F8-D7EC6AE5546D}"/>
              </a:ext>
            </a:extLst>
          </p:cNvPr>
          <p:cNvSpPr txBox="1"/>
          <p:nvPr/>
        </p:nvSpPr>
        <p:spPr>
          <a:xfrm>
            <a:off x="8438596" y="5911976"/>
            <a:ext cx="23850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GCMR Core Design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12AC4025-1405-0D5C-9E3A-A0E571470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300892"/>
            <a:ext cx="3241188" cy="2611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7804D2F2-A347-D996-F259-93ED1F0C3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642" y="304800"/>
            <a:ext cx="3241188" cy="2996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C17594AF-D4D8-073D-3C43-6EEB6EABFB87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6961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F2DA-F60D-A6C7-A522-F7B46D321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55967-948B-E85A-88FE-6500BE84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GCMR Full-Core Transients</a:t>
            </a:r>
          </a:p>
        </p:txBody>
      </p:sp>
      <p:sp>
        <p:nvSpPr>
          <p:cNvPr id="4" name="Content Placeholder 24">
            <a:extLst>
              <a:ext uri="{FF2B5EF4-FFF2-40B4-BE49-F238E27FC236}">
                <a16:creationId xmlns:a16="http://schemas.microsoft.com/office/drawing/2014/main" id="{15455B16-BBC7-9B86-5AA3-5FC570CEB93C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3200" y="1355437"/>
            <a:ext cx="8625268" cy="4876800"/>
          </a:xfrm>
        </p:spPr>
        <p:txBody>
          <a:bodyPr vert="horz" lIns="0" tIns="0" rIns="0" bIns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200" b="1">
                <a:solidFill>
                  <a:schemeClr val="tx1"/>
                </a:solidFill>
              </a:rPr>
              <a:t>Modeled transient scenarios w/ localized &amp; global effects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Null Transient (steady-state confirmation)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Single Channel Blockage (SCB)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Coolant Depressurization (PV)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Coolant Loss of Velocity (VP)</a:t>
            </a:r>
          </a:p>
          <a:p>
            <a:pPr lvl="1">
              <a:spcAft>
                <a:spcPts val="600"/>
              </a:spcAft>
            </a:pPr>
            <a:r>
              <a:rPr lang="en-US" sz="1600">
                <a:solidFill>
                  <a:schemeClr val="tx1"/>
                </a:solidFill>
              </a:rPr>
              <a:t>Inlet Temperature Drop (DT)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B5BF74B-B55C-0934-8BFA-5B6EBD727670}"/>
              </a:ext>
            </a:extLst>
          </p:cNvPr>
          <p:cNvGrpSpPr/>
          <p:nvPr/>
        </p:nvGrpSpPr>
        <p:grpSpPr>
          <a:xfrm>
            <a:off x="452808" y="3332856"/>
            <a:ext cx="2680074" cy="2955922"/>
            <a:chOff x="304800" y="3276315"/>
            <a:chExt cx="2680074" cy="295592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108731E-B0C6-8476-1E53-769F0E893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6301" y="3276315"/>
              <a:ext cx="2617715" cy="23890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4388330-DFF7-81C1-75A2-47BC89688E77}"/>
                </a:ext>
              </a:extLst>
            </p:cNvPr>
            <p:cNvSpPr txBox="1"/>
            <p:nvPr/>
          </p:nvSpPr>
          <p:spPr>
            <a:xfrm>
              <a:off x="304800" y="5770572"/>
              <a:ext cx="2680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Power Evolution in Various Transient Cases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6031146-7F56-D0AA-1EF9-E171EB8B64A0}"/>
              </a:ext>
            </a:extLst>
          </p:cNvPr>
          <p:cNvGrpSpPr/>
          <p:nvPr/>
        </p:nvGrpSpPr>
        <p:grpSpPr>
          <a:xfrm>
            <a:off x="6567081" y="1914900"/>
            <a:ext cx="5538733" cy="4040338"/>
            <a:chOff x="6653267" y="1814769"/>
            <a:chExt cx="5538733" cy="4040338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D14442F-27CE-9D9D-A389-2D0B26ED936A}"/>
                </a:ext>
              </a:extLst>
            </p:cNvPr>
            <p:cNvSpPr txBox="1"/>
            <p:nvPr/>
          </p:nvSpPr>
          <p:spPr>
            <a:xfrm>
              <a:off x="6653267" y="5578108"/>
              <a:ext cx="55387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Multiphysics Predictions of a GCMR Coolant Depressurization Transient</a:t>
              </a:r>
            </a:p>
          </p:txBody>
        </p:sp>
        <p:pic>
          <p:nvPicPr>
            <p:cNvPr id="13" name="Picture 12" descr="Chart&#10;&#10;AI-generated content may be incorrect.">
              <a:extLst>
                <a:ext uri="{FF2B5EF4-FFF2-40B4-BE49-F238E27FC236}">
                  <a16:creationId xmlns:a16="http://schemas.microsoft.com/office/drawing/2014/main" id="{D9FC9709-B1A9-DA73-D8BF-05C4E93833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3267" y="1814769"/>
              <a:ext cx="5510946" cy="376333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140B274-9722-6719-A896-83138ECF3D49}"/>
              </a:ext>
            </a:extLst>
          </p:cNvPr>
          <p:cNvGrpSpPr/>
          <p:nvPr/>
        </p:nvGrpSpPr>
        <p:grpSpPr>
          <a:xfrm>
            <a:off x="3443648" y="3332856"/>
            <a:ext cx="2703152" cy="2899381"/>
            <a:chOff x="3443648" y="3332856"/>
            <a:chExt cx="2703152" cy="289938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58F251C-DA6E-E7EA-61A9-CBE39DE47F1A}"/>
                </a:ext>
              </a:extLst>
            </p:cNvPr>
            <p:cNvSpPr txBox="1"/>
            <p:nvPr/>
          </p:nvSpPr>
          <p:spPr>
            <a:xfrm>
              <a:off x="3443648" y="5955238"/>
              <a:ext cx="2703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</a:rPr>
                <a:t>Single Channel Blockage</a:t>
              </a:r>
            </a:p>
          </p:txBody>
        </p:sp>
        <p:pic>
          <p:nvPicPr>
            <p:cNvPr id="15" name="Picture 14" descr="A picture containing shape&#10;&#10;AI-generated content may be incorrect.">
              <a:extLst>
                <a:ext uri="{FF2B5EF4-FFF2-40B4-BE49-F238E27FC236}">
                  <a16:creationId xmlns:a16="http://schemas.microsoft.com/office/drawing/2014/main" id="{2F94F577-F1D8-F6C3-2C21-D4415F37F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43648" y="3332856"/>
              <a:ext cx="2652352" cy="2622382"/>
            </a:xfrm>
            <a:prstGeom prst="rect">
              <a:avLst/>
            </a:prstGeom>
          </p:spPr>
        </p:pic>
      </p:grp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7DC4672E-7E13-8203-6F00-00F00FF63A76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061092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CA0124-2DB3-3F0B-B686-AE45E6EC44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FFD78-9858-8077-4CAB-B706AA11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Integration of Hydride Moderator Performance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1AE7E6-BEC9-A7A5-8CA3-C1FF3086F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2762" y="2848960"/>
            <a:ext cx="3576485" cy="25874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8B1722-7014-421F-332D-CFB8B80927E9}"/>
              </a:ext>
            </a:extLst>
          </p:cNvPr>
          <p:cNvSpPr txBox="1"/>
          <p:nvPr/>
        </p:nvSpPr>
        <p:spPr>
          <a:xfrm>
            <a:off x="5452762" y="5436417"/>
            <a:ext cx="35764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GCMR Power Drop during Hydrogen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L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eak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Events of Different Severity</a:t>
            </a:r>
          </a:p>
        </p:txBody>
      </p:sp>
      <p:sp>
        <p:nvSpPr>
          <p:cNvPr id="3" name="Content Placeholder 24">
            <a:extLst>
              <a:ext uri="{FF2B5EF4-FFF2-40B4-BE49-F238E27FC236}">
                <a16:creationId xmlns:a16="http://schemas.microsoft.com/office/drawing/2014/main" id="{680CADE3-EFA8-F860-ADF3-3FE9CA30A6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203200" y="1355437"/>
            <a:ext cx="5157079" cy="4876800"/>
          </a:xfrm>
        </p:spPr>
        <p:txBody>
          <a:bodyPr vert="horz" lIns="0" tIns="0" rIns="0" bIns="0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Hydride moderators enhance microreactor compactness &amp; economics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Integrated hydride performance (SWIFT) with multiphysics microreactor models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Modeled hydrogen redistribution, permeation, and leaks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Studied steady-state and transient behaviors</a:t>
            </a:r>
          </a:p>
          <a:p>
            <a:pPr>
              <a:spcAft>
                <a:spcPts val="600"/>
              </a:spcAft>
            </a:pPr>
            <a:r>
              <a:rPr lang="en-US" sz="2000" b="1">
                <a:solidFill>
                  <a:schemeClr val="tx1"/>
                </a:solidFill>
              </a:rPr>
              <a:t>Insights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Hydrogen behaviors impact MR performance</a:t>
            </a:r>
          </a:p>
          <a:p>
            <a:pPr lvl="1">
              <a:spcAft>
                <a:spcPts val="600"/>
              </a:spcAft>
            </a:pPr>
            <a:r>
              <a:rPr lang="en-US" sz="1800">
                <a:solidFill>
                  <a:schemeClr val="tx1"/>
                </a:solidFill>
              </a:rPr>
              <a:t>Hydrogen kinetics is slower than neutronics</a:t>
            </a: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endParaRPr lang="en-US" sz="2000" b="1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97A39EA5-B7A1-821B-715E-6510A534E583}"/>
              </a:ext>
            </a:extLst>
          </p:cNvPr>
          <p:cNvGraphicFramePr>
            <a:graphicFrameLocks noGrp="1"/>
          </p:cNvGraphicFramePr>
          <p:nvPr/>
        </p:nvGraphicFramePr>
        <p:xfrm>
          <a:off x="5880609" y="1544415"/>
          <a:ext cx="6108191" cy="10138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2110">
                  <a:extLst>
                    <a:ext uri="{9D8B030D-6E8A-4147-A177-3AD203B41FA5}">
                      <a16:colId xmlns:a16="http://schemas.microsoft.com/office/drawing/2014/main" val="147158849"/>
                    </a:ext>
                  </a:extLst>
                </a:gridCol>
                <a:gridCol w="2035383">
                  <a:extLst>
                    <a:ext uri="{9D8B030D-6E8A-4147-A177-3AD203B41FA5}">
                      <a16:colId xmlns:a16="http://schemas.microsoft.com/office/drawing/2014/main" val="2165975889"/>
                    </a:ext>
                  </a:extLst>
                </a:gridCol>
                <a:gridCol w="2110698">
                  <a:extLst>
                    <a:ext uri="{9D8B030D-6E8A-4147-A177-3AD203B41FA5}">
                      <a16:colId xmlns:a16="http://schemas.microsoft.com/office/drawing/2014/main" val="901559695"/>
                    </a:ext>
                  </a:extLst>
                </a:gridCol>
              </a:tblGrid>
              <a:tr h="25345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</a:rPr>
                        <a:t>Parameter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</a:rPr>
                        <a:t>w/ SWIFT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>
                          <a:effectLst/>
                        </a:rPr>
                        <a:t>w/o SWIFT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2735361"/>
                  </a:ext>
                </a:extLst>
              </a:tr>
              <a:tr h="25345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 i="1" err="1">
                          <a:effectLst/>
                        </a:rPr>
                        <a:t>T</a:t>
                      </a:r>
                      <a:r>
                        <a:rPr lang="en-US" sz="1400" i="1" baseline="-25000" err="1">
                          <a:effectLst/>
                        </a:rPr>
                        <a:t>fuel</a:t>
                      </a:r>
                      <a:r>
                        <a:rPr lang="en-US" sz="1400" i="1">
                          <a:effectLst/>
                        </a:rPr>
                        <a:t> (K) (avg/max/min)</a:t>
                      </a:r>
                      <a:endParaRPr lang="en-US" sz="14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1090 / 1210 / 911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1089 / 1212 / 910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5151781"/>
                  </a:ext>
                </a:extLst>
              </a:tr>
              <a:tr h="253454"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 i="1" err="1">
                          <a:effectLst/>
                        </a:rPr>
                        <a:t>T</a:t>
                      </a:r>
                      <a:r>
                        <a:rPr lang="en-US" sz="1400" i="1" baseline="-25000" err="1">
                          <a:effectLst/>
                        </a:rPr>
                        <a:t>mod</a:t>
                      </a:r>
                      <a:r>
                        <a:rPr lang="en-US" sz="1400" i="1">
                          <a:effectLst/>
                        </a:rPr>
                        <a:t> (K) (avg/max/min)</a:t>
                      </a:r>
                      <a:endParaRPr lang="en-US" sz="1400" i="1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1070 / 1173 / 913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1069 / 1175 / 912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20748706"/>
                  </a:ext>
                </a:extLst>
              </a:tr>
              <a:tr h="253454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err="1">
                          <a:effectLst/>
                        </a:rPr>
                        <a:t>k</a:t>
                      </a:r>
                      <a:r>
                        <a:rPr lang="en-US" sz="1400" i="1" baseline="-25000" err="1">
                          <a:effectLst/>
                        </a:rPr>
                        <a:t>eff</a:t>
                      </a:r>
                      <a:endParaRPr lang="en-US" sz="1400" i="1" baseline="-25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1.02894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400">
                          <a:effectLst/>
                        </a:rPr>
                        <a:t>1.02926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0401352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77B8AC92-4B64-D058-66EA-F807D04A7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1730" y="2848960"/>
            <a:ext cx="3016718" cy="25456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C5EDD8-04A8-891E-8D04-51F8214D4B28}"/>
              </a:ext>
            </a:extLst>
          </p:cNvPr>
          <p:cNvSpPr txBox="1"/>
          <p:nvPr/>
        </p:nvSpPr>
        <p:spPr>
          <a:xfrm>
            <a:off x="7187548" y="1247677"/>
            <a:ext cx="3494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GC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MR Steady-State Results (w/ &amp; w/o SWIFT)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22D80-82FD-924A-47FF-EA2AFE712581}"/>
              </a:ext>
            </a:extLst>
          </p:cNvPr>
          <p:cNvSpPr txBox="1"/>
          <p:nvPr/>
        </p:nvSpPr>
        <p:spPr>
          <a:xfrm>
            <a:off x="8936613" y="5414338"/>
            <a:ext cx="3324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Hydrogen Concentration Evolution during the GCMR Coolant Depressurization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31708-DFFE-9470-97AA-3F2E02714DBD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5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0216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2FABF-AD40-85A1-3651-C1A5A1561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Heat-Pipe Microreactor (HPMR)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3ECB9A27-9AF8-E12A-4D82-4A64A6827CD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1941" y="1257300"/>
            <a:ext cx="6786644" cy="4988052"/>
          </a:xfrm>
        </p:spPr>
        <p:txBody>
          <a:bodyPr vert="horz" lIns="0" tIns="0" rIns="0" bIns="0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Developed full-core </a:t>
            </a:r>
            <a:r>
              <a:rPr lang="en-US" b="1" err="1">
                <a:solidFill>
                  <a:schemeClr val="tx1"/>
                </a:solidFill>
              </a:rPr>
              <a:t>multiphysics</a:t>
            </a:r>
            <a:r>
              <a:rPr lang="en-US" b="1">
                <a:solidFill>
                  <a:schemeClr val="tx1"/>
                </a:solidFill>
              </a:rPr>
              <a:t> models using Griffin-BISON-Sockeye-SWIFT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High-fidelity steady-state model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Transient scenarios</a:t>
            </a:r>
          </a:p>
          <a:p>
            <a:pPr lvl="2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Load following</a:t>
            </a:r>
          </a:p>
          <a:p>
            <a:pPr lvl="2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Heat pipe failure including cascade failure events</a:t>
            </a:r>
          </a:p>
          <a:p>
            <a:pPr lvl="2">
              <a:spcAft>
                <a:spcPts val="600"/>
              </a:spcAft>
            </a:pPr>
            <a:r>
              <a:rPr lang="en-US" u="sng">
                <a:solidFill>
                  <a:schemeClr val="tx1"/>
                </a:solidFill>
              </a:rPr>
              <a:t>Control drum rotation (Topical Presentation)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Hydrogen evolution in hydride moderators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Multiphysics model-informed TRISO failure assessment</a:t>
            </a:r>
          </a:p>
          <a:p>
            <a:pPr>
              <a:spcAft>
                <a:spcPts val="600"/>
              </a:spcAft>
            </a:pPr>
            <a:r>
              <a:rPr lang="en-US" b="1">
                <a:solidFill>
                  <a:schemeClr val="tx1"/>
                </a:solidFill>
              </a:rPr>
              <a:t>Ongoing work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Startup transient with advanced HP models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Improved solid mechanics integration</a:t>
            </a:r>
          </a:p>
          <a:p>
            <a:pPr lvl="1">
              <a:spcAft>
                <a:spcPts val="600"/>
              </a:spcAft>
            </a:pPr>
            <a:r>
              <a:rPr lang="en-US">
                <a:solidFill>
                  <a:schemeClr val="tx1"/>
                </a:solidFill>
              </a:rPr>
              <a:t>OECD/NEA Benchmark</a:t>
            </a:r>
          </a:p>
        </p:txBody>
      </p:sp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86D3E5B4-EAE5-383C-3421-07559EBD4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985" y="240167"/>
            <a:ext cx="4553081" cy="24950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89F56D-E2E4-8073-BF89-90738F94AF04}"/>
              </a:ext>
            </a:extLst>
          </p:cNvPr>
          <p:cNvSpPr txBox="1"/>
          <p:nvPr/>
        </p:nvSpPr>
        <p:spPr>
          <a:xfrm>
            <a:off x="7130985" y="2726035"/>
            <a:ext cx="4553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Normal Operation Status of the Full-Core HPMR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(from left to right: power density, temperature, hydrogen)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Arial" charset="0"/>
              <a:ea typeface="ヒラギノ角ゴ Pro W3" charset="-128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4F953EA-4E6D-CC5B-65DC-94D208A07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534" y="3162300"/>
            <a:ext cx="3937066" cy="26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67F215-ADF1-C534-CDAB-5AE24DC31E1A}"/>
              </a:ext>
            </a:extLst>
          </p:cNvPr>
          <p:cNvSpPr txBox="1"/>
          <p:nvPr/>
        </p:nvSpPr>
        <p:spPr>
          <a:xfrm>
            <a:off x="7258050" y="5783687"/>
            <a:ext cx="4260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Heat Pipe Cascade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F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ailure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Predicted by the Model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(</a:t>
            </a:r>
            <a:r>
              <a:rPr lang="en-US" sz="1200" b="1" i="1" u="sng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O</a:t>
            </a:r>
            <a:r>
              <a:rPr kumimoji="0" lang="en-US" sz="1200" b="1" i="1" u="sng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verpowered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HPMR + A Single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H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eat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P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ipe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 Failure </a:t>
            </a:r>
            <a:r>
              <a:rPr lang="en-US" sz="1200" b="1">
                <a:solidFill>
                  <a:prstClr val="black">
                    <a:lumMod val="65000"/>
                    <a:lumOff val="35000"/>
                  </a:prstClr>
                </a:solidFill>
                <a:latin typeface="Arial" charset="0"/>
                <a:ea typeface="ヒラギノ角ゴ Pro W3" charset="-128"/>
              </a:rPr>
              <a:t>E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rPr>
              <a:t>vent)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443990-B3A7-58D3-63E4-6E8CAA56239C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6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45030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49EB32-0DF6-FC11-1C16-59885395D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E5A5D-861C-574F-C1AA-99D67BDEB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HPMR: Multiphysics Startup Model</a:t>
            </a:r>
          </a:p>
        </p:txBody>
      </p:sp>
      <p:sp>
        <p:nvSpPr>
          <p:cNvPr id="4" name="Content Placeholder 24">
            <a:extLst>
              <a:ext uri="{FF2B5EF4-FFF2-40B4-BE49-F238E27FC236}">
                <a16:creationId xmlns:a16="http://schemas.microsoft.com/office/drawing/2014/main" id="{3AA7E5F4-7F94-F603-D4BA-8D5C85A141E6}"/>
              </a:ext>
            </a:extLst>
          </p:cNvPr>
          <p:cNvSpPr txBox="1">
            <a:spLocks/>
          </p:cNvSpPr>
          <p:nvPr/>
        </p:nvSpPr>
        <p:spPr>
          <a:xfrm>
            <a:off x="181427" y="1177740"/>
            <a:ext cx="6646862" cy="4714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HPMR heat </a:t>
            </a:r>
            <a:r>
              <a:rPr lang="en-US" sz="2400" b="1" dirty="0">
                <a:solidFill>
                  <a:prstClr val="black"/>
                </a:solidFill>
                <a:latin typeface="Arial"/>
              </a:rPr>
              <a:t>p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/>
              </a:rPr>
              <a:t>m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odeling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Core designs/models for both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/K HPs</a:t>
            </a:r>
          </a:p>
          <a:p>
            <a:pPr lvl="2" fontAlgn="base">
              <a:spcAft>
                <a:spcPct val="0"/>
              </a:spcAft>
              <a:buClr>
                <a:schemeClr val="accent4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Extensive validation for Na-HPs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"/>
              </a:rPr>
              <a:t>Effective conduction model/</a:t>
            </a:r>
            <a:r>
              <a:rPr lang="en-US" sz="2000" b="1" u="sng" dirty="0">
                <a:solidFill>
                  <a:prstClr val="black"/>
                </a:solidFill>
                <a:latin typeface="Arial"/>
              </a:rPr>
              <a:t>Advanced Model</a:t>
            </a:r>
          </a:p>
          <a:p>
            <a:pPr lvl="2" fontAlgn="base">
              <a:spcAft>
                <a:spcPct val="0"/>
              </a:spcAft>
              <a:buClr>
                <a:schemeClr val="accent4"/>
              </a:buClr>
              <a:defRPr/>
            </a:pPr>
            <a:r>
              <a:rPr lang="en-US" sz="1800" dirty="0">
                <a:solidFill>
                  <a:prstClr val="black"/>
                </a:solidFill>
                <a:latin typeface="Arial"/>
              </a:rPr>
              <a:t>Enables HPMR startup modeling</a:t>
            </a:r>
          </a:p>
          <a:p>
            <a:pPr marL="228600" marR="0" lvl="0" indent="-228600" algn="l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 status</a:t>
            </a:r>
          </a:p>
          <a:p>
            <a:pPr marL="685800" marR="0" lvl="1" indent="-22860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Established the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multiphysics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HPMR startup model</a:t>
            </a:r>
          </a:p>
          <a:p>
            <a:pPr fontAlgn="base">
              <a:spcBef>
                <a:spcPts val="500"/>
              </a:spcBef>
              <a:spcAft>
                <a:spcPct val="0"/>
              </a:spcAft>
              <a:buClr>
                <a:schemeClr val="accent4"/>
              </a:buClr>
              <a:defRPr/>
            </a:pPr>
            <a:r>
              <a:rPr lang="en-US" sz="2400" b="1" dirty="0">
                <a:solidFill>
                  <a:prstClr val="black"/>
                </a:solidFill>
                <a:latin typeface="Arial"/>
              </a:rPr>
              <a:t>Ongoing/future work</a:t>
            </a:r>
          </a:p>
          <a:p>
            <a:pPr lvl="1" fontAlgn="base">
              <a:spcAft>
                <a:spcPct val="0"/>
              </a:spcAft>
              <a:buClr>
                <a:schemeClr val="accent4"/>
              </a:buClr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investigate high-fidelity neutronics model implementation</a:t>
            </a:r>
          </a:p>
          <a:p>
            <a:pPr lvl="1" fontAlgn="base">
              <a:spcAft>
                <a:spcPct val="0"/>
              </a:spcAft>
              <a:buClr>
                <a:schemeClr val="accent4"/>
              </a:buClr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C296B2C-EBC4-B054-0630-2E4101EF7986}"/>
              </a:ext>
            </a:extLst>
          </p:cNvPr>
          <p:cNvGraphicFramePr>
            <a:graphicFrameLocks noGrp="1"/>
          </p:cNvGraphicFramePr>
          <p:nvPr/>
        </p:nvGraphicFramePr>
        <p:xfrm>
          <a:off x="505411" y="4705625"/>
          <a:ext cx="5239512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4197">
                  <a:extLst>
                    <a:ext uri="{9D8B030D-6E8A-4147-A177-3AD203B41FA5}">
                      <a16:colId xmlns:a16="http://schemas.microsoft.com/office/drawing/2014/main" val="150498398"/>
                    </a:ext>
                  </a:extLst>
                </a:gridCol>
                <a:gridCol w="1721188">
                  <a:extLst>
                    <a:ext uri="{9D8B030D-6E8A-4147-A177-3AD203B41FA5}">
                      <a16:colId xmlns:a16="http://schemas.microsoft.com/office/drawing/2014/main" val="4232890645"/>
                    </a:ext>
                  </a:extLst>
                </a:gridCol>
                <a:gridCol w="1804127">
                  <a:extLst>
                    <a:ext uri="{9D8B030D-6E8A-4147-A177-3AD203B41FA5}">
                      <a16:colId xmlns:a16="http://schemas.microsoft.com/office/drawing/2014/main" val="1027751977"/>
                    </a:ext>
                  </a:extLst>
                </a:gridCol>
              </a:tblGrid>
              <a:tr h="257175"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K-HPMR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Na-HPMR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4829225"/>
                  </a:ext>
                </a:extLst>
              </a:tr>
              <a:tr h="257175">
                <a:tc>
                  <a:txBody>
                    <a:bodyPr/>
                    <a:lstStyle/>
                    <a:p>
                      <a:pPr algn="ctr"/>
                      <a:r>
                        <a:rPr lang="en-US" sz="1200" i="1" err="1"/>
                        <a:t>k</a:t>
                      </a:r>
                      <a:r>
                        <a:rPr lang="en-US" sz="1200" i="1" baseline="-25000" err="1"/>
                        <a:t>eff</a:t>
                      </a:r>
                      <a:endParaRPr lang="en-US" sz="12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1.03269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1.05446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95396919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200" i="1" err="1"/>
                        <a:t>T</a:t>
                      </a:r>
                      <a:r>
                        <a:rPr lang="en-US" sz="1200" i="1" baseline="-25000" err="1"/>
                        <a:t>fuel</a:t>
                      </a:r>
                      <a:r>
                        <a:rPr lang="en-US" sz="1200"/>
                        <a:t> (K)</a:t>
                      </a:r>
                    </a:p>
                    <a:p>
                      <a:pPr algn="ctr"/>
                      <a:r>
                        <a:rPr lang="en-US" sz="1200"/>
                        <a:t>(max/min/avg)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866/814/844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/>
                        <a:t>1002/935/973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1692041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algn="ctr"/>
                      <a:r>
                        <a:rPr lang="en-US" sz="1200" i="1" err="1"/>
                        <a:t>T</a:t>
                      </a:r>
                      <a:r>
                        <a:rPr lang="en-US" sz="1200" i="1" baseline="-25000" err="1"/>
                        <a:t>mod</a:t>
                      </a:r>
                      <a:r>
                        <a:rPr lang="en-US" sz="1200"/>
                        <a:t> (K)</a:t>
                      </a:r>
                    </a:p>
                    <a:p>
                      <a:pPr algn="ctr"/>
                      <a:r>
                        <a:rPr lang="en-US" sz="1200"/>
                        <a:t>(max/min/avg)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862/815/842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998/938/972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66208141"/>
                  </a:ext>
                </a:extLst>
              </a:tr>
            </a:tbl>
          </a:graphicData>
        </a:graphic>
      </p:graphicFrame>
      <p:grpSp>
        <p:nvGrpSpPr>
          <p:cNvPr id="22" name="Group 21">
            <a:extLst>
              <a:ext uri="{FF2B5EF4-FFF2-40B4-BE49-F238E27FC236}">
                <a16:creationId xmlns:a16="http://schemas.microsoft.com/office/drawing/2014/main" id="{48F69FD2-40A5-B911-0D66-8571734204D1}"/>
              </a:ext>
            </a:extLst>
          </p:cNvPr>
          <p:cNvGrpSpPr/>
          <p:nvPr/>
        </p:nvGrpSpPr>
        <p:grpSpPr>
          <a:xfrm>
            <a:off x="6419689" y="1296153"/>
            <a:ext cx="5667234" cy="4996302"/>
            <a:chOff x="6419689" y="1296153"/>
            <a:chExt cx="5667234" cy="499630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1D789DB-4C69-5723-911A-B0EE934E03C9}"/>
                </a:ext>
              </a:extLst>
            </p:cNvPr>
            <p:cNvSpPr txBox="1"/>
            <p:nvPr/>
          </p:nvSpPr>
          <p:spPr>
            <a:xfrm>
              <a:off x="6684263" y="3326587"/>
              <a:ext cx="24849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HP heat removal rate evolution during HPMR Startup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994702-EA2B-F916-4A84-1D161933A78E}"/>
                </a:ext>
              </a:extLst>
            </p:cNvPr>
            <p:cNvSpPr txBox="1"/>
            <p:nvPr/>
          </p:nvSpPr>
          <p:spPr>
            <a:xfrm>
              <a:off x="9348932" y="3326587"/>
              <a:ext cx="26912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Temperature evolution during HPMR Startup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AE20BC8-B21D-DC4D-85AE-B995EFEB95FE}"/>
                </a:ext>
              </a:extLst>
            </p:cNvPr>
            <p:cNvSpPr txBox="1"/>
            <p:nvPr/>
          </p:nvSpPr>
          <p:spPr>
            <a:xfrm>
              <a:off x="9454665" y="5830790"/>
              <a:ext cx="24798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Reactivity evolution during HPMR Startup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2CE46C-9477-5700-6A1F-99E42D007445}"/>
                </a:ext>
              </a:extLst>
            </p:cNvPr>
            <p:cNvSpPr txBox="1"/>
            <p:nvPr/>
          </p:nvSpPr>
          <p:spPr>
            <a:xfrm>
              <a:off x="6763752" y="5921000"/>
              <a:ext cx="232596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HP Startup Front Movement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92264F7-7E9E-A464-4E7A-738EBA374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289" t="6994" r="7084" b="8651"/>
            <a:stretch/>
          </p:blipFill>
          <p:spPr>
            <a:xfrm>
              <a:off x="6522964" y="3760820"/>
              <a:ext cx="2659493" cy="199395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1AB712-4284-C454-03CA-FDF652EC4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141" t="8090" r="7141" b="8090"/>
            <a:stretch/>
          </p:blipFill>
          <p:spPr>
            <a:xfrm>
              <a:off x="9319283" y="1327930"/>
              <a:ext cx="2691290" cy="20106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4B80B8-CF75-95FB-C6CC-FFD2F4174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6888" t="9185" r="6381" b="8933"/>
            <a:stretch/>
          </p:blipFill>
          <p:spPr>
            <a:xfrm>
              <a:off x="9242932" y="3826760"/>
              <a:ext cx="2843991" cy="200403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FA597B-56DD-0445-F536-3A518EEEE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6295" t="7826" r="7434" b="9598"/>
            <a:stretch/>
          </p:blipFill>
          <p:spPr>
            <a:xfrm>
              <a:off x="6419689" y="1296153"/>
              <a:ext cx="2749521" cy="2010671"/>
            </a:xfrm>
            <a:prstGeom prst="rect">
              <a:avLst/>
            </a:prstGeom>
          </p:spPr>
        </p:pic>
      </p:grp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E50E8A2-BE5B-644C-29A9-F7B5FA92E6B8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7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912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B591D2-607D-E3D8-9BBF-2AFD00CD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4AE41-81EC-F8AF-886B-3C323342A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+mn-lt"/>
              </a:rPr>
              <a:t>HPMR: Integration of Solid Mechanics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369C083-BFC1-0544-F87B-E6C440796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3826" y="4651619"/>
            <a:ext cx="2317436" cy="1538123"/>
          </a:xfrm>
          <a:prstGeom prst="rect">
            <a:avLst/>
          </a:prstGeom>
        </p:spPr>
      </p:pic>
      <p:sp>
        <p:nvSpPr>
          <p:cNvPr id="5" name="Content Placeholder 24">
            <a:extLst>
              <a:ext uri="{FF2B5EF4-FFF2-40B4-BE49-F238E27FC236}">
                <a16:creationId xmlns:a16="http://schemas.microsoft.com/office/drawing/2014/main" id="{7C20E088-713F-5E36-3DFF-EA1B045DC722}"/>
              </a:ext>
            </a:extLst>
          </p:cNvPr>
          <p:cNvSpPr txBox="1">
            <a:spLocks/>
          </p:cNvSpPr>
          <p:nvPr/>
        </p:nvSpPr>
        <p:spPr>
          <a:xfrm>
            <a:off x="190571" y="1348158"/>
            <a:ext cx="6324530" cy="4714706"/>
          </a:xfrm>
          <a:prstGeom prst="rect">
            <a:avLst/>
          </a:prstGeom>
        </p:spPr>
        <p:txBody>
          <a:bodyPr vert="horz" lIns="0" tIns="0" rIns="0" bIns="0">
            <a:normAutofit/>
          </a:bodyPr>
          <a:lstStyle>
            <a:defPPr>
              <a:defRPr lang="en-US"/>
            </a:defPPr>
            <a:lvl1pPr marL="287338" indent="-287338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2000" b="1">
                <a:ea typeface="ヒラギノ角ゴ Pro W3" charset="-128"/>
                <a:cs typeface="ヒラギノ角ゴ Pro W3" charset="-128"/>
              </a:defRPr>
            </a:lvl1pPr>
            <a:lvl2pPr marL="576263" lvl="1" indent="-288925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/>
              <a:buChar char="•"/>
              <a:defRPr>
                <a:ea typeface="ヒラギノ角ゴ Pro W3" charset="-128"/>
              </a:defRPr>
            </a:lvl2pPr>
            <a:lvl3pPr marL="855663" lvl="2" indent="-279400" defTabSz="457200" fontAlgn="base">
              <a:spcBef>
                <a:spcPct val="0"/>
              </a:spcBef>
              <a:spcAft>
                <a:spcPts val="600"/>
              </a:spcAft>
              <a:buClr>
                <a:srgbClr val="213E9A"/>
              </a:buClr>
              <a:buFont typeface="Arial" charset="0"/>
              <a:buChar char="•"/>
              <a:defRPr sz="1400">
                <a:ea typeface="ヒラギノ角ゴ Pro W3" charset="-128"/>
              </a:defRPr>
            </a:lvl3pPr>
            <a:lvl4pPr marL="1143000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>
                <a:solidFill>
                  <a:srgbClr val="595959"/>
                </a:solidFill>
                <a:ea typeface="ヒラギノ角ゴ Pro W3" charset="-128"/>
              </a:defRPr>
            </a:lvl4pPr>
            <a:lvl5pPr marL="1430338" indent="-287338" defTabSz="457200" fontAlgn="base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>
                <a:solidFill>
                  <a:srgbClr val="595959"/>
                </a:solidFill>
                <a:ea typeface="ヒラギノ角ゴ Pro W3" charset="-128"/>
              </a:defRPr>
            </a:lvl5pPr>
            <a:lvl6pPr marL="2514600" indent="-228600" defTabSz="4572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 defTabSz="4572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 defTabSz="4572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 defTabSz="4572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r>
              <a:rPr lang="en-US" sz="2400" dirty="0"/>
              <a:t>Solid mechanics model was integrated</a:t>
            </a:r>
          </a:p>
          <a:p>
            <a:pPr lvl="1"/>
            <a:r>
              <a:rPr lang="en-US" sz="2000" dirty="0"/>
              <a:t>Capture thermal expansion effects on neutronics</a:t>
            </a:r>
          </a:p>
          <a:p>
            <a:pPr lvl="1"/>
            <a:r>
              <a:rPr lang="en-US" sz="2000" dirty="0"/>
              <a:t>Provide irradiation conditions for TRISO analyses</a:t>
            </a:r>
          </a:p>
          <a:p>
            <a:r>
              <a:rPr lang="en-US" sz="2400" dirty="0"/>
              <a:t>Current status</a:t>
            </a:r>
          </a:p>
          <a:p>
            <a:pPr lvl="1"/>
            <a:r>
              <a:rPr lang="en-US" sz="2000" dirty="0"/>
              <a:t>Full-core steady-state </a:t>
            </a:r>
            <a:r>
              <a:rPr lang="en-US" sz="2000" dirty="0" err="1"/>
              <a:t>multiphysics</a:t>
            </a:r>
            <a:r>
              <a:rPr lang="en-US" sz="2000" dirty="0"/>
              <a:t> model with solid mechanics</a:t>
            </a:r>
          </a:p>
          <a:p>
            <a:pPr lvl="2"/>
            <a:r>
              <a:rPr lang="en-US" sz="1800" dirty="0"/>
              <a:t>Thermal expansion and thermal stress</a:t>
            </a:r>
            <a:endParaRPr lang="en-US" sz="1800" dirty="0">
              <a:highlight>
                <a:srgbClr val="00FF00"/>
              </a:highlight>
            </a:endParaRPr>
          </a:p>
          <a:p>
            <a:r>
              <a:rPr lang="en-US" sz="2400" b="1" dirty="0">
                <a:solidFill>
                  <a:prstClr val="black"/>
                </a:solidFill>
                <a:latin typeface="Arial"/>
              </a:rPr>
              <a:t>Ongoing/future work</a:t>
            </a:r>
            <a:endParaRPr lang="en-US" sz="2400" dirty="0"/>
          </a:p>
          <a:p>
            <a:pPr lvl="1"/>
            <a:r>
              <a:rPr lang="en-US" sz="2000" dirty="0"/>
              <a:t>Solid mechanics integration under transient conditions</a:t>
            </a:r>
          </a:p>
          <a:p>
            <a:pPr lvl="1"/>
            <a:r>
              <a:rPr lang="en-US" sz="2000" dirty="0"/>
              <a:t>TRISO fuel performance analyses informed by the full-core </a:t>
            </a:r>
            <a:r>
              <a:rPr lang="en-US" sz="2000" dirty="0" err="1"/>
              <a:t>multiphysics</a:t>
            </a:r>
            <a:r>
              <a:rPr lang="en-US" sz="2000" dirty="0"/>
              <a:t> model with solid mechanics</a:t>
            </a:r>
          </a:p>
          <a:p>
            <a:endParaRPr lang="en-US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2A809AC-1B55-8986-A289-7485983B3ED6}"/>
              </a:ext>
            </a:extLst>
          </p:cNvPr>
          <p:cNvGraphicFramePr>
            <a:graphicFrameLocks noGrp="1"/>
          </p:cNvGraphicFramePr>
          <p:nvPr/>
        </p:nvGraphicFramePr>
        <p:xfrm>
          <a:off x="8783288" y="4856801"/>
          <a:ext cx="3322418" cy="112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7829">
                  <a:extLst>
                    <a:ext uri="{9D8B030D-6E8A-4147-A177-3AD203B41FA5}">
                      <a16:colId xmlns:a16="http://schemas.microsoft.com/office/drawing/2014/main" val="2079533655"/>
                    </a:ext>
                  </a:extLst>
                </a:gridCol>
                <a:gridCol w="1664589">
                  <a:extLst>
                    <a:ext uri="{9D8B030D-6E8A-4147-A177-3AD203B41FA5}">
                      <a16:colId xmlns:a16="http://schemas.microsoft.com/office/drawing/2014/main" val="3448752101"/>
                    </a:ext>
                  </a:extLst>
                </a:gridCol>
              </a:tblGrid>
              <a:tr h="12514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err="1"/>
                        <a:t>k</a:t>
                      </a:r>
                      <a:r>
                        <a:rPr lang="en-US" sz="1400" baseline="-25000" err="1"/>
                        <a:t>eff</a:t>
                      </a:r>
                      <a:endParaRPr lang="en-US" sz="1400" baseline="-25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545583"/>
                  </a:ext>
                </a:extLst>
              </a:tr>
              <a:tr h="125147">
                <a:tc>
                  <a:txBody>
                    <a:bodyPr/>
                    <a:lstStyle/>
                    <a:p>
                      <a:pPr algn="ctr"/>
                      <a:r>
                        <a:rPr lang="en-US" sz="1200" i="1"/>
                        <a:t>w/o Solid Mechanics</a:t>
                      </a:r>
                      <a:endParaRPr lang="en-US" sz="1200" i="1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1.048531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39889485"/>
                  </a:ext>
                </a:extLst>
              </a:tr>
              <a:tr h="208578">
                <a:tc>
                  <a:txBody>
                    <a:bodyPr/>
                    <a:lstStyle/>
                    <a:p>
                      <a:pPr algn="ctr"/>
                      <a:r>
                        <a:rPr lang="en-US" sz="1200" i="1"/>
                        <a:t>w/ Solid Mechanics</a:t>
                      </a:r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1.048486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3724753"/>
                  </a:ext>
                </a:extLst>
              </a:tr>
              <a:tr h="208578">
                <a:tc>
                  <a:txBody>
                    <a:bodyPr/>
                    <a:lstStyle/>
                    <a:p>
                      <a:pPr algn="ctr"/>
                      <a:r>
                        <a:rPr lang="el-GR" sz="1200">
                          <a:latin typeface="Aptos Narrow" panose="020B0004020202020204" pitchFamily="34" charset="0"/>
                        </a:rPr>
                        <a:t>Δ</a:t>
                      </a:r>
                      <a:r>
                        <a:rPr lang="en-US" sz="1200" err="1"/>
                        <a:t>k</a:t>
                      </a:r>
                      <a:r>
                        <a:rPr lang="en-US" sz="1200" baseline="-25000" err="1"/>
                        <a:t>eff</a:t>
                      </a:r>
                      <a:endParaRPr lang="en-US" sz="1200" baseline="-25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4.498 </a:t>
                      </a:r>
                      <a:r>
                        <a:rPr lang="en-US" sz="1200" err="1"/>
                        <a:t>pcm</a:t>
                      </a:r>
                      <a:endParaRPr lang="en-US" sz="1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06018943"/>
                  </a:ext>
                </a:extLst>
              </a:tr>
            </a:tbl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id="{CE41B834-3C2C-9688-5DEC-B2C96C201353}"/>
              </a:ext>
            </a:extLst>
          </p:cNvPr>
          <p:cNvGrpSpPr/>
          <p:nvPr/>
        </p:nvGrpSpPr>
        <p:grpSpPr>
          <a:xfrm>
            <a:off x="6685253" y="1218809"/>
            <a:ext cx="5176318" cy="3227629"/>
            <a:chOff x="6685253" y="1218809"/>
            <a:chExt cx="5176318" cy="322762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C413D5-C830-450A-3458-6A0CC3D09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54308" y="1218809"/>
              <a:ext cx="2119104" cy="2874963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79122F0-4FB3-9DC7-2277-63A13CA8C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35086" y="1218809"/>
              <a:ext cx="2324912" cy="28763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D9CB491-6D25-FE5A-4286-300B0C436031}"/>
                </a:ext>
              </a:extLst>
            </p:cNvPr>
            <p:cNvSpPr txBox="1"/>
            <p:nvPr/>
          </p:nvSpPr>
          <p:spPr>
            <a:xfrm>
              <a:off x="6685253" y="4169439"/>
              <a:ext cx="517631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Steady-state </a:t>
              </a:r>
              <a:r>
                <a:rPr lang="en-US" sz="1200" b="1" err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multiphysics</a:t>
              </a:r>
              <a:r>
                <a:rPr lang="en-US" sz="1200" b="1">
                  <a:solidFill>
                    <a:prstClr val="black">
                      <a:lumMod val="65000"/>
                      <a:lumOff val="35000"/>
                    </a:prstClr>
                  </a:solidFill>
                  <a:latin typeface="Arial" charset="0"/>
                  <a:ea typeface="ヒラギノ角ゴ Pro W3" charset="-128"/>
                </a:rPr>
                <a:t> results with solid mechanics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charset="0"/>
                <a:ea typeface="ヒラギノ角ゴ Pro W3" charset="-128"/>
              </a:endParaRPr>
            </a:p>
          </p:txBody>
        </p:sp>
      </p:grp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B201BA06-3BBE-C759-925A-F5943D15DFFD}"/>
              </a:ext>
            </a:extLst>
          </p:cNvPr>
          <p:cNvSpPr txBox="1">
            <a:spLocks/>
          </p:cNvSpPr>
          <p:nvPr/>
        </p:nvSpPr>
        <p:spPr>
          <a:xfrm>
            <a:off x="11766550" y="6366669"/>
            <a:ext cx="345663" cy="296862"/>
          </a:xfrm>
          <a:prstGeom prst="rect">
            <a:avLst/>
          </a:prstGeom>
        </p:spPr>
        <p:txBody>
          <a:bodyPr vert="horz" lIns="0" tIns="0" rIns="0" bIns="0"/>
          <a:lstStyle>
            <a:lvl1pPr marL="287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2400" kern="1200">
                <a:solidFill>
                  <a:srgbClr val="595959"/>
                </a:solidFill>
                <a:latin typeface="+mn-lt"/>
                <a:ea typeface="ヒラギノ角ゴ Pro W3" charset="-128"/>
                <a:cs typeface="ヒラギノ角ゴ Pro W3" charset="-128"/>
              </a:defRPr>
            </a:lvl1pPr>
            <a:lvl2pPr marL="576263" indent="-288925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20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2pPr>
            <a:lvl3pPr marL="855663" indent="-279400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8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3pPr>
            <a:lvl4pPr marL="1143000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/>
              <a:buChar char="•"/>
              <a:defRPr sz="16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4pPr>
            <a:lvl5pPr marL="1430338" indent="-287338" algn="l" defTabSz="457200" rtl="0" eaLnBrk="1" fontAlgn="base" hangingPunct="1">
              <a:spcBef>
                <a:spcPct val="0"/>
              </a:spcBef>
              <a:spcAft>
                <a:spcPts val="1200"/>
              </a:spcAft>
              <a:buClr>
                <a:srgbClr val="213E9A"/>
              </a:buClr>
              <a:buFont typeface="Arial" charset="0"/>
              <a:buChar char="•"/>
              <a:defRPr sz="1500" kern="1200">
                <a:solidFill>
                  <a:srgbClr val="595959"/>
                </a:solidFill>
                <a:latin typeface="+mn-lt"/>
                <a:ea typeface="ヒラギノ角ゴ Pro W3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  <a:defRPr/>
            </a:pPr>
            <a:fld id="{AAEF7C3B-FCB8-5943-85B6-3DDD62F379F7}" type="slidenum">
              <a:rPr lang="en-US" sz="1600" smtClean="0"/>
              <a:pPr marL="0" indent="0" algn="r">
                <a:buNone/>
                <a:defRPr/>
              </a:pPr>
              <a:t>8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93033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41B23E-F9A1-CB36-87B9-A2FB9D942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1A9F8F-BA90-8ECC-5E63-CFEC877086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81000"/>
            <a:ext cx="9144000" cy="2514600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5000">
                <a:latin typeface="STIX Two Text"/>
                <a:ea typeface="ヒラギノ角ゴ Pro W3"/>
              </a:rPr>
              <a:t>Multiphysics Simulation of Control Drum Rotation in HP-MR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8EFEC4-0055-82BB-5102-4443D14978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Aft>
                <a:spcPts val="0"/>
              </a:spcAft>
            </a:pPr>
            <a:endParaRPr lang="en-US" sz="2200"/>
          </a:p>
          <a:p>
            <a:pPr>
              <a:spcAft>
                <a:spcPts val="0"/>
              </a:spcAft>
            </a:pPr>
            <a:r>
              <a:rPr lang="en-US" sz="2200"/>
              <a:t>Ahmed Abdelhameed</a:t>
            </a:r>
          </a:p>
          <a:p>
            <a:r>
              <a:rPr lang="en-US" sz="2200" b="0" i="1"/>
              <a:t>Argonne National Laboratory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09CA620-4313-B53F-38D2-E8783CCF1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5729514"/>
            <a:ext cx="2806701" cy="120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88217"/>
      </p:ext>
    </p:extLst>
  </p:cSld>
  <p:clrMapOvr>
    <a:masterClrMapping/>
  </p:clrMapOvr>
</p:sld>
</file>

<file path=ppt/theme/theme1.xml><?xml version="1.0" encoding="utf-8"?>
<a:theme xmlns:a="http://schemas.openxmlformats.org/drawingml/2006/main" name="DOE Theme Colors">
  <a:themeElements>
    <a:clrScheme name="EITS Color Scheme">
      <a:dk1>
        <a:sysClr val="windowText" lastClr="000000"/>
      </a:dk1>
      <a:lt1>
        <a:sysClr val="window" lastClr="FFFFFF"/>
      </a:lt1>
      <a:dk2>
        <a:srgbClr val="121A1D"/>
      </a:dk2>
      <a:lt2>
        <a:srgbClr val="D2DBE0"/>
      </a:lt2>
      <a:accent1>
        <a:srgbClr val="003066"/>
      </a:accent1>
      <a:accent2>
        <a:srgbClr val="FFC416"/>
      </a:accent2>
      <a:accent3>
        <a:srgbClr val="004424"/>
      </a:accent3>
      <a:accent4>
        <a:srgbClr val="005496"/>
      </a:accent4>
      <a:accent5>
        <a:srgbClr val="90C853"/>
      </a:accent5>
      <a:accent6>
        <a:srgbClr val="466373"/>
      </a:accent6>
      <a:hlink>
        <a:srgbClr val="003279"/>
      </a:hlink>
      <a:folHlink>
        <a:srgbClr val="004BB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37E96EC989942900B54ACB2A29844" ma:contentTypeVersion="4" ma:contentTypeDescription="Create a new document." ma:contentTypeScope="" ma:versionID="cb8f55f89174a9f1761ff8fca4f75e74">
  <xsd:schema xmlns:xsd="http://www.w3.org/2001/XMLSchema" xmlns:xs="http://www.w3.org/2001/XMLSchema" xmlns:p="http://schemas.microsoft.com/office/2006/metadata/properties" xmlns:ns2="617f3ddb-f9e0-43cb-bd74-cf55aa24f2e1" targetNamespace="http://schemas.microsoft.com/office/2006/metadata/properties" ma:root="true" ma:fieldsID="4c47a9a4a89c2571f4b901b84c60da16" ns2:_="">
    <xsd:import namespace="617f3ddb-f9e0-43cb-bd74-cf55aa24f2e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7f3ddb-f9e0-43cb-bd74-cf55aa24f2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ECCC36-5AE6-4A73-B9D8-E82EBD246517}"/>
</file>

<file path=customXml/itemProps2.xml><?xml version="1.0" encoding="utf-8"?>
<ds:datastoreItem xmlns:ds="http://schemas.openxmlformats.org/officeDocument/2006/customXml" ds:itemID="{0DA9AF4A-DF35-45B0-A63C-E189572D1407}">
  <ds:schemaRefs>
    <ds:schemaRef ds:uri="http://purl.org/dc/terms/"/>
    <ds:schemaRef ds:uri="a3b00243-ae7a-4a62-b4b8-5517b61e6fa8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f3fe5a90-33ba-453c-8a02-044fd848949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02C4DCBB-7F96-40DA-921C-1681B9FAA2E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1821</Words>
  <Application>Microsoft Office PowerPoint</Application>
  <PresentationFormat>Widescreen</PresentationFormat>
  <Paragraphs>329</Paragraphs>
  <Slides>21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DOE Theme Colors</vt:lpstr>
      <vt:lpstr>Multiphysics Simulations for Microreactors</vt:lpstr>
      <vt:lpstr>Overview</vt:lpstr>
      <vt:lpstr>Gas-Cooled Microreactor (GCMR)</vt:lpstr>
      <vt:lpstr>GCMR Full-Core Transients</vt:lpstr>
      <vt:lpstr>Integration of Hydride Moderator Performance</vt:lpstr>
      <vt:lpstr>Heat-Pipe Microreactor (HPMR)</vt:lpstr>
      <vt:lpstr>HPMR: Multiphysics Startup Model</vt:lpstr>
      <vt:lpstr>HPMR: Integration of Solid Mechanics Model</vt:lpstr>
      <vt:lpstr>Multiphysics Simulation of Control Drum Rotation in HP-MR</vt:lpstr>
      <vt:lpstr>HPMR: Control Drum Rotation (CDR)</vt:lpstr>
      <vt:lpstr>HPMR CDR: Transient Description</vt:lpstr>
      <vt:lpstr>HPMR CDR: Single Physics Results</vt:lpstr>
      <vt:lpstr>HPMR CDR: Multi-Physics Results</vt:lpstr>
      <vt:lpstr> Multiphysics Simulation of KRUSTY Reactivity Insertion Tests</vt:lpstr>
      <vt:lpstr>KRUSTY Critical Experiments </vt:lpstr>
      <vt:lpstr>Single- and Multi-Physics Models</vt:lpstr>
      <vt:lpstr>Warm Critical Experiments</vt:lpstr>
      <vt:lpstr>Reactivity Insertion Model</vt:lpstr>
      <vt:lpstr>Multiphysics Results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Cortney Kreer</dc:creator>
  <cp:lastModifiedBy>Miao, Yinbin</cp:lastModifiedBy>
  <cp:revision>8</cp:revision>
  <dcterms:created xsi:type="dcterms:W3CDTF">2021-12-09T21:45:15Z</dcterms:created>
  <dcterms:modified xsi:type="dcterms:W3CDTF">2025-05-08T13:46:40Z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0x01010086A37E96EC989942900B54ACB2A29844</vt:lpwstr>
  </property>
  <property fmtid="{D5CDD505-2E9C-101B-9397-08002B2CF9AE}" pid="3" name="MediaServiceImageTags">
    <vt:lpwstr/>
  </property>
</Properties>
</file>