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9"/>
  </p:notesMasterIdLst>
  <p:handoutMasterIdLst>
    <p:handoutMasterId r:id="rId20"/>
  </p:handoutMasterIdLst>
  <p:sldIdLst>
    <p:sldId id="638" r:id="rId5"/>
    <p:sldId id="636" r:id="rId6"/>
    <p:sldId id="639" r:id="rId7"/>
    <p:sldId id="654" r:id="rId8"/>
    <p:sldId id="645" r:id="rId9"/>
    <p:sldId id="640" r:id="rId10"/>
    <p:sldId id="647" r:id="rId11"/>
    <p:sldId id="648" r:id="rId12"/>
    <p:sldId id="649" r:id="rId13"/>
    <p:sldId id="651" r:id="rId14"/>
    <p:sldId id="652" r:id="rId15"/>
    <p:sldId id="650" r:id="rId16"/>
    <p:sldId id="643" r:id="rId17"/>
    <p:sldId id="653" r:id="rId18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A1A1"/>
    <a:srgbClr val="0E1130"/>
    <a:srgbClr val="293340"/>
    <a:srgbClr val="213E9A"/>
    <a:srgbClr val="19204C"/>
    <a:srgbClr val="FEF5E8"/>
    <a:srgbClr val="595959"/>
    <a:srgbClr val="77933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1D648-BCB3-486D-A739-93AC763E517D}" v="11" dt="2025-04-21T19:19:11.610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7" autoAdjust="0"/>
    <p:restoredTop sz="94692" autoAdjust="0"/>
  </p:normalViewPr>
  <p:slideViewPr>
    <p:cSldViewPr snapToObjects="1">
      <p:cViewPr varScale="1">
        <p:scale>
          <a:sx n="116" d="100"/>
          <a:sy n="116" d="100"/>
        </p:scale>
        <p:origin x="114" y="396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4/21/2025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0480" y="5715001"/>
            <a:ext cx="1225296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73F01B-A89A-1F0D-EF4E-8EF523140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905029" y="381002"/>
            <a:ext cx="6381941" cy="472439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D945621-D360-691F-1F4B-404E0B9C7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67401"/>
            <a:ext cx="12192000" cy="990599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A1A1A1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2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  <p:sldLayoutId id="2147483705" r:id="rId3"/>
    <p:sldLayoutId id="2147483715" r:id="rId4"/>
    <p:sldLayoutId id="2147483731" r:id="rId5"/>
    <p:sldLayoutId id="2147483732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877A-5183-51FC-CCC8-95449396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8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57505-5A0B-DD66-5B77-B9A3D4065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CF38F4-07C6-7233-F59E-0C5CAF4D4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56190"/>
            <a:ext cx="9753600" cy="138701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Higher fidelity model: </a:t>
            </a:r>
            <a:r>
              <a:rPr lang="en-US" sz="18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Porous media model</a:t>
            </a:r>
          </a:p>
          <a:p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MOOSE N-S module + porous media closure models in SAM. T/H only (no neutronics). Longer running time.</a:t>
            </a:r>
          </a:p>
          <a:p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Purpose: Comparison with the SAM core-channel model.</a:t>
            </a:r>
          </a:p>
          <a:p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Excellent agreement during steady-state.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6A0D19-7919-EEF8-5122-17226AEE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0109200" cy="685800"/>
          </a:xfrm>
        </p:spPr>
        <p:txBody>
          <a:bodyPr/>
          <a:lstStyle/>
          <a:p>
            <a:r>
              <a:rPr lang="en-US" dirty="0"/>
              <a:t>Comparison with higher fidelity model: steady-state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0C396-0DCF-937A-82C4-4D6F54BF8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1723545"/>
            <a:ext cx="921921" cy="4463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6F685-8CF3-DC6F-E239-487D4FA81882}"/>
              </a:ext>
            </a:extLst>
          </p:cNvPr>
          <p:cNvSpPr txBox="1"/>
          <p:nvPr/>
        </p:nvSpPr>
        <p:spPr>
          <a:xfrm>
            <a:off x="9722192" y="1349341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Porous media model mesh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B2967-8EDF-02CD-47BE-D1182A894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406130"/>
            <a:ext cx="7391400" cy="3451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B4A65D-6B94-38ED-6CCF-AB970B49352F}"/>
              </a:ext>
            </a:extLst>
          </p:cNvPr>
          <p:cNvSpPr txBox="1"/>
          <p:nvPr/>
        </p:nvSpPr>
        <p:spPr>
          <a:xfrm>
            <a:off x="3048000" y="3252241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 temperature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5A4A8-A2CB-9E1C-EBB3-02018B366AEB}"/>
              </a:ext>
            </a:extLst>
          </p:cNvPr>
          <p:cNvSpPr txBox="1"/>
          <p:nvPr/>
        </p:nvSpPr>
        <p:spPr>
          <a:xfrm>
            <a:off x="6477000" y="3252241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Coolant temperature</a:t>
            </a:r>
          </a:p>
        </p:txBody>
      </p:sp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82CDCB78-8552-A346-900E-1B8ED0EA781F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5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A86E5-C0E2-8BA0-37FA-5F5B938C9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E590E6-3645-3B4E-A59F-5F40C3874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281780"/>
            <a:ext cx="11600664" cy="17380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De-pressurized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and </a:t>
            </a:r>
            <a:r>
              <a:rPr lang="en-US" sz="20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pressurized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loss-of-forced-cooling (DLOFC and PLOFC) transients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Smooth line: SAM porous media model. Marked line: SAM core-channel model.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Average fuel temperature comparison	 during DLOFC and PLOFC: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Excellent agreement during DLOFC.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Core channel model shows overpredictions during PLOFC</a:t>
            </a:r>
          </a:p>
          <a:p>
            <a:pPr lvl="1"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ED1F3E-846B-B747-6EFB-8238BE73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0109200" cy="685800"/>
          </a:xfrm>
        </p:spPr>
        <p:txBody>
          <a:bodyPr/>
          <a:lstStyle/>
          <a:p>
            <a:r>
              <a:rPr lang="en-US" dirty="0"/>
              <a:t>Comparison with higher fidelity model: transient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DE2E8D-4C59-FF6D-AC0D-DB8B9986D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5" y="3600264"/>
            <a:ext cx="5123665" cy="32517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1CA162-E12E-80EC-F0F7-591F7BBA237E}"/>
              </a:ext>
            </a:extLst>
          </p:cNvPr>
          <p:cNvSpPr txBox="1"/>
          <p:nvPr/>
        </p:nvSpPr>
        <p:spPr>
          <a:xfrm>
            <a:off x="3082761" y="340146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DLOFC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A4A183-653E-E01B-BF2D-F148B2F2C5A7}"/>
              </a:ext>
            </a:extLst>
          </p:cNvPr>
          <p:cNvGrpSpPr/>
          <p:nvPr/>
        </p:nvGrpSpPr>
        <p:grpSpPr>
          <a:xfrm>
            <a:off x="6629399" y="3401462"/>
            <a:ext cx="5123665" cy="3450544"/>
            <a:chOff x="6629399" y="3401462"/>
            <a:chExt cx="5123665" cy="34505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698901-2D64-91A8-03B8-EF1DE2873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399" y="3609913"/>
              <a:ext cx="5123665" cy="324209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DE578E-293C-61ED-0F53-3747D2DF71FB}"/>
                </a:ext>
              </a:extLst>
            </p:cNvPr>
            <p:cNvSpPr txBox="1"/>
            <p:nvPr/>
          </p:nvSpPr>
          <p:spPr>
            <a:xfrm>
              <a:off x="8610600" y="340146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PLOFC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5DDB58-989D-646B-F404-5E1B6B91E47E}"/>
                </a:ext>
              </a:extLst>
            </p:cNvPr>
            <p:cNvSpPr/>
            <p:nvPr/>
          </p:nvSpPr>
          <p:spPr>
            <a:xfrm>
              <a:off x="9753600" y="5715000"/>
              <a:ext cx="1773936" cy="630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FD30F1-1C19-5870-9D7A-F09F3464A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2066" y="5835563"/>
              <a:ext cx="1435470" cy="50893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EDB8D51-8D60-70C9-6820-2EB8C23FC91E}"/>
              </a:ext>
            </a:extLst>
          </p:cNvPr>
          <p:cNvSpPr txBox="1"/>
          <p:nvPr/>
        </p:nvSpPr>
        <p:spPr>
          <a:xfrm>
            <a:off x="5257800" y="3200400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fuel temperature</a:t>
            </a:r>
          </a:p>
        </p:txBody>
      </p:sp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D9A03BD6-3638-8126-BB54-FF8A3327DE7C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8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D15D-2221-046F-CB63-8FA971458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63A330-EA9D-B6C0-1CD1-4A84B0B9F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" y="1356190"/>
            <a:ext cx="12115801" cy="466361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Developed system-level model for the pebble-bed HTGR using SAM’s component system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Requires </a:t>
            </a:r>
            <a:r>
              <a:rPr lang="en-US" sz="20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fewer computational resources and is faster-running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Captures the </a:t>
            </a:r>
            <a:r>
              <a:rPr lang="en-US" sz="20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major T/H behaviors well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during steady-state and transients</a:t>
            </a:r>
          </a:p>
          <a:p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Close collaboration with INL team for neutronics modeling</a:t>
            </a:r>
          </a:p>
          <a:p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Ongoing and future work: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To improve the accuracy/physics of the model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To improve user experience by </a:t>
            </a:r>
            <a:r>
              <a:rPr lang="en-US" sz="20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packaging/automating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the building of the pebble bed into a single component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Further benchmark/comparison with other transients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06DB1C-B0E8-9D6C-0C97-11923D17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0109200" cy="6858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F430FF58-29E5-D1E8-EE7A-DD0D541A17AC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3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CE22A-B6E7-F339-3DE7-FBD0C33A1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2903A4-92FE-17D7-C73B-3C7C709E6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56190"/>
            <a:ext cx="5486400" cy="344441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Additional models to capture </a:t>
            </a:r>
            <a:r>
              <a:rPr lang="en-US" sz="200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pebble, moderator, and kernel temperature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Based on heat conduction equation</a:t>
            </a:r>
            <a:endParaRPr lang="en-US" sz="17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Also implemented an empirical model from TINTE for fuel kernel temperature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Only one kernel temperature per pebble layer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Based on empirical data and assumptions specific to the PMBR-400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C11BD7-31DF-E591-4F94-15BB8EC7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0109200" cy="685800"/>
          </a:xfrm>
        </p:spPr>
        <p:txBody>
          <a:bodyPr/>
          <a:lstStyle/>
          <a:p>
            <a:r>
              <a:rPr lang="en-US" dirty="0"/>
              <a:t>Model description – SAM core channel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9C8D1-346E-17B6-6F1C-32E75D48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356190"/>
            <a:ext cx="6248400" cy="4006550"/>
          </a:xfrm>
          <a:prstGeom prst="rect">
            <a:avLst/>
          </a:prstGeom>
        </p:spPr>
      </p:pic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01FCABE8-EF35-8C9B-6BF7-2D0CE55952C0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2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9764110" cy="1468430"/>
          </a:xfrm>
        </p:spPr>
        <p:txBody>
          <a:bodyPr/>
          <a:lstStyle/>
          <a:p>
            <a:r>
              <a:rPr lang="en-US" sz="3800" dirty="0">
                <a:effectLst/>
                <a:latin typeface="STIX Two Text"/>
                <a:cs typeface="Times New Roman" panose="02020603050405020304" pitchFamily="18" charset="0"/>
              </a:rPr>
              <a:t>Development of a system-level model for the pebble-bed gas-cooled reactor with SAM/Griffin</a:t>
            </a:r>
            <a:endParaRPr lang="en-US" sz="3800" dirty="0">
              <a:latin typeface="STIX Two Tex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6150"/>
            <a:ext cx="8305800" cy="2133589"/>
          </a:xfrm>
        </p:spPr>
        <p:txBody>
          <a:bodyPr/>
          <a:lstStyle/>
          <a:p>
            <a:r>
              <a:rPr lang="en-US" b="1" i="1" dirty="0" err="1">
                <a:cs typeface="Times New Roman" panose="02020603050405020304" pitchFamily="18" charset="0"/>
              </a:rPr>
              <a:t>Zhiee</a:t>
            </a:r>
            <a:r>
              <a:rPr lang="en-US" b="1" i="1" dirty="0">
                <a:cs typeface="Times New Roman" panose="02020603050405020304" pitchFamily="18" charset="0"/>
              </a:rPr>
              <a:t> Jhia Ooi</a:t>
            </a:r>
            <a:r>
              <a:rPr lang="en-US" dirty="0">
                <a:cs typeface="Times New Roman" panose="02020603050405020304" pitchFamily="18" charset="0"/>
              </a:rPr>
              <a:t>, Ling Zou, Thanh Hua, Jun Fang, Rui Hu</a:t>
            </a:r>
          </a:p>
          <a:p>
            <a:r>
              <a:rPr lang="en-US" dirty="0">
                <a:cs typeface="Times New Roman" panose="02020603050405020304" pitchFamily="18" charset="0"/>
              </a:rPr>
              <a:t>Argonne National Laboratory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80A9B-6CDE-E459-F470-1902BBEA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224" y="100706"/>
            <a:ext cx="2857500" cy="824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8C6F6-BCD3-FC72-6607-08B3A259F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710" y="937917"/>
            <a:ext cx="1600200" cy="46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A00-AAA7-5925-98B6-A82768BD13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1295400"/>
            <a:ext cx="11379200" cy="4876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NEAMS HTGR applications focus: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Develop models of HTGR phenomena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Demonstrate code applicability to challenging HTGR problems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Drive code development through user assessment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Perform code verification and validation</a:t>
            </a:r>
          </a:p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Activities:</a:t>
            </a:r>
          </a:p>
          <a:p>
            <a:pPr lvl="1"/>
            <a:r>
              <a:rPr lang="en-US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System-level modeling of pebble bed HTGRs with SAM/Griffin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Modeling of the prismatic High Temperature Test Facility (HTTF):</a:t>
            </a:r>
          </a:p>
          <a:p>
            <a:pPr lvl="2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System level with SAM</a:t>
            </a:r>
          </a:p>
          <a:p>
            <a:pPr lvl="2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CFD modeling of lower-plenum mixing with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nekRS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16">
            <a:extLst>
              <a:ext uri="{FF2B5EF4-FFF2-40B4-BE49-F238E27FC236}">
                <a16:creationId xmlns:a16="http://schemas.microsoft.com/office/drawing/2014/main" id="{57E57A6A-CD3B-197F-D49E-EE754F13F2E3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DD57D-6898-D1B8-7F27-A52AA7A6F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9E9C-FFE7-D5C2-2714-7DC41676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E2E44-F5FF-30B0-5476-74EB34ADAB3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1295400"/>
            <a:ext cx="11379200" cy="4876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Development of a </a:t>
            </a:r>
            <a:r>
              <a:rPr lang="en-US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system-level modeling methodology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for the pebble-bed gas-cooled reactor using SAM</a:t>
            </a:r>
          </a:p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Motivation:</a:t>
            </a:r>
          </a:p>
          <a:p>
            <a:pPr lvl="1"/>
            <a:r>
              <a:rPr lang="en-US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Capture important features/trends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of the reactor during transient scenarios</a:t>
            </a:r>
          </a:p>
          <a:p>
            <a:pPr lvl="1"/>
            <a:r>
              <a:rPr lang="en-US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Improve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usability and user experience </a:t>
            </a:r>
          </a:p>
          <a:p>
            <a:pPr lvl="1"/>
            <a:r>
              <a:rPr lang="en-US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Minimize computational resources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with minimal compromise to the accuracy </a:t>
            </a:r>
          </a:p>
          <a:p>
            <a:pPr lvl="2"/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Minutes vs. hours/days in higher fidelity simulations</a:t>
            </a:r>
          </a:p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Leverage </a:t>
            </a:r>
            <a:r>
              <a:rPr lang="en-US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SAM’s 0-D/1-D component system</a:t>
            </a:r>
          </a:p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Two-prong approach of model development and SAM code capability development when necessary </a:t>
            </a:r>
          </a:p>
        </p:txBody>
      </p:sp>
      <p:sp>
        <p:nvSpPr>
          <p:cNvPr id="4" name="Slide Number Placeholder 16">
            <a:extLst>
              <a:ext uri="{FF2B5EF4-FFF2-40B4-BE49-F238E27FC236}">
                <a16:creationId xmlns:a16="http://schemas.microsoft.com/office/drawing/2014/main" id="{5DD031B8-7DC6-8252-318F-F4B8DFB13B90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4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548FD-69E1-2B64-DE9C-2E26DBBCD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698C-9DDD-659F-DF11-D6C6CB0B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Reactor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92FDD-F09C-7525-2904-74EF447007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2400" y="1345503"/>
            <a:ext cx="6146800" cy="487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Generic design: 200 MW general gas-cooled reactor (GPBR200)</a:t>
            </a:r>
          </a:p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Power: 200 MW-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th</a:t>
            </a:r>
            <a:r>
              <a:rPr 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Pressure = 6 MPa</a:t>
            </a:r>
          </a:p>
          <a:p>
            <a:r>
              <a:rPr lang="en-US" u="sng" dirty="0">
                <a:solidFill>
                  <a:schemeClr val="tx1"/>
                </a:solidFill>
                <a:cs typeface="Times New Roman" panose="02020603050405020304" pitchFamily="18" charset="0"/>
              </a:rPr>
              <a:t>Helium-cooled 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at 78.6 kg/s under steady-state (T</a:t>
            </a:r>
            <a:r>
              <a:rPr 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in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533 K)</a:t>
            </a:r>
          </a:p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Roughly </a:t>
            </a:r>
            <a:r>
              <a:rPr lang="en-US" u="sng" dirty="0">
                <a:solidFill>
                  <a:schemeClr val="tx1"/>
                </a:solidFill>
                <a:cs typeface="Times New Roman" panose="02020603050405020304" pitchFamily="18" charset="0"/>
              </a:rPr>
              <a:t>223,000 pebbles 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(6 cm diameter) with an average packing factor of 0.61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23E1E-F1D2-F215-B6FB-6682D2FA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351" y="1219200"/>
            <a:ext cx="1755649" cy="487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DB834F-0019-7DA4-4769-8BB68F9A3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015" y="1345503"/>
            <a:ext cx="4028674" cy="2643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A119A-190B-6C79-AE31-D3FBEB138F85}"/>
              </a:ext>
            </a:extLst>
          </p:cNvPr>
          <p:cNvSpPr txBox="1"/>
          <p:nvPr/>
        </p:nvSpPr>
        <p:spPr>
          <a:xfrm>
            <a:off x="10454786" y="5995972"/>
            <a:ext cx="1330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Source: Stewart et al. (2021)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F6F2E24D-CF23-B55D-19D6-3538F5E6F1E4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4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D121F-C1FF-ACB0-B81C-8F2ABDFC2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59" y="1347683"/>
            <a:ext cx="7730492" cy="22174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Utilizes SAM </a:t>
            </a:r>
            <a:r>
              <a:rPr lang="en-US" sz="1600" b="1" i="1" u="sng" dirty="0" err="1">
                <a:solidFill>
                  <a:schemeClr val="tx1"/>
                </a:solidFill>
                <a:cs typeface="Times New Roman" panose="02020603050405020304" pitchFamily="18" charset="0"/>
              </a:rPr>
              <a:t>PbCoreChannel</a:t>
            </a:r>
            <a:r>
              <a:rPr lang="en-US" sz="16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components with </a:t>
            </a:r>
            <a:r>
              <a:rPr lang="en-US" sz="16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PebbleBed</a:t>
            </a:r>
            <a:r>
              <a:rPr lang="en-US" sz="16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heat structures: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1-D </a:t>
            </a:r>
            <a:r>
              <a:rPr lang="en-US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fluid component 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with built-in </a:t>
            </a:r>
            <a:r>
              <a:rPr lang="en-US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spherical heat structures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In every channel, each axial node is represented by </a:t>
            </a:r>
            <a:r>
              <a:rPr lang="en-US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one representative pebble</a:t>
            </a:r>
            <a:endParaRPr 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Five across the radial direction: to capture radial heat transfer 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Captures different heat transfer mechanisms: convective, conductive, radiative heat transfers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Additional models to capture </a:t>
            </a:r>
            <a:r>
              <a:rPr lang="en-US" sz="16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pebble, moderator, and kernel temperature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95CAFE-40D0-A930-909B-5B8EBA4A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0109200" cy="685800"/>
          </a:xfrm>
        </p:spPr>
        <p:txBody>
          <a:bodyPr/>
          <a:lstStyle/>
          <a:p>
            <a:r>
              <a:rPr lang="en-US" dirty="0"/>
              <a:t>Model description – SAM core channel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ECA1D-9E06-4F7C-E068-4DB312DA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751" y="1232894"/>
            <a:ext cx="4339941" cy="2799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1021D-BA81-B72B-5F81-CC5CC835B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999" y="3733800"/>
            <a:ext cx="4070024" cy="2635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6B7494-B6A3-B629-32DF-AD7FA869F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53" y="3733800"/>
            <a:ext cx="3883526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39B4AD0E-B0DD-7871-3A17-9E23E9F76204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7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1A001-7841-C702-7F2A-02CF49385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8A4D5E-0D7D-F0D4-713F-860C71D9F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56190"/>
            <a:ext cx="11658600" cy="3444410"/>
          </a:xfrm>
        </p:spPr>
        <p:txBody>
          <a:bodyPr/>
          <a:lstStyle/>
          <a:p>
            <a:r>
              <a:rPr lang="en-US" sz="22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Two approaches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to model the neutronics side of the reactor: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SAM </a:t>
            </a:r>
            <a:r>
              <a:rPr lang="en-US" sz="18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standalone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model with </a:t>
            </a:r>
            <a:r>
              <a:rPr lang="en-US" sz="18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SAM’s internal PKE capability:</a:t>
            </a:r>
          </a:p>
          <a:p>
            <a:pPr marL="966787" lvl="2" indent="-400050">
              <a:buFont typeface="+mj-lt"/>
              <a:buAutoNum type="romanLcPeriod"/>
            </a:pP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Reliance on PKE information (decay constant, prompt neutron generation time, reactivity feedback coefficients) from Griffin model developed by INL (Stewart et al. 2021)</a:t>
            </a:r>
          </a:p>
          <a:p>
            <a:pPr marL="966787" lvl="2" indent="-400050">
              <a:buFont typeface="+mj-lt"/>
              <a:buAutoNum type="romanLcPeriod"/>
            </a:pP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Reactivity feedback coefficients in the SAM model based on the </a:t>
            </a:r>
            <a:r>
              <a:rPr lang="en-US" sz="18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distributions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in the Griffin model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SAM/Griffin </a:t>
            </a:r>
            <a:r>
              <a:rPr lang="en-US" sz="18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coupled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model:</a:t>
            </a:r>
          </a:p>
          <a:p>
            <a:pPr marL="976313" lvl="2" indent="-400050">
              <a:buFont typeface="+mj-lt"/>
              <a:buAutoNum type="romanLcPeriod"/>
            </a:pP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SAM models the T/H; Griffin models the neutronics (developed by INL from Stewart et al. 2021)</a:t>
            </a:r>
          </a:p>
          <a:p>
            <a:pPr marL="976313" lvl="2" indent="-400050">
              <a:buFont typeface="+mj-lt"/>
              <a:buAutoNum type="romanLcPeriod"/>
            </a:pP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Uses MOOSE’s </a:t>
            </a:r>
            <a:r>
              <a:rPr lang="en-US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MultiApp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system to transfer information between SAM and Griffin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428FF5-2E9E-3757-7324-A5C8F050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0109200" cy="685800"/>
          </a:xfrm>
        </p:spPr>
        <p:txBody>
          <a:bodyPr/>
          <a:lstStyle/>
          <a:p>
            <a:r>
              <a:rPr lang="en-US" dirty="0"/>
              <a:t>Model description – Neutronics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5DF0FD-198B-E4D2-749E-9B5FCB38052F}"/>
              </a:ext>
            </a:extLst>
          </p:cNvPr>
          <p:cNvGrpSpPr/>
          <p:nvPr/>
        </p:nvGrpSpPr>
        <p:grpSpPr>
          <a:xfrm>
            <a:off x="3048000" y="4800600"/>
            <a:ext cx="5029200" cy="1181221"/>
            <a:chOff x="2895600" y="4743390"/>
            <a:chExt cx="5029200" cy="11812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3AC606-CF89-D62C-C30B-ABFB553308F2}"/>
                </a:ext>
              </a:extLst>
            </p:cNvPr>
            <p:cNvSpPr txBox="1"/>
            <p:nvPr/>
          </p:nvSpPr>
          <p:spPr>
            <a:xfrm>
              <a:off x="2895600" y="5099516"/>
              <a:ext cx="1752600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7685BB-01CD-3BFD-2C87-512FF1214891}"/>
                </a:ext>
              </a:extLst>
            </p:cNvPr>
            <p:cNvSpPr txBox="1"/>
            <p:nvPr/>
          </p:nvSpPr>
          <p:spPr>
            <a:xfrm>
              <a:off x="6172200" y="5092612"/>
              <a:ext cx="1752600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Griffin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BC58983-4471-BABC-BF6B-8AF9A9C78DDA}"/>
                </a:ext>
              </a:extLst>
            </p:cNvPr>
            <p:cNvCxnSpPr/>
            <p:nvPr/>
          </p:nvCxnSpPr>
          <p:spPr>
            <a:xfrm>
              <a:off x="4803597" y="5181600"/>
              <a:ext cx="1219200" cy="0"/>
            </a:xfrm>
            <a:prstGeom prst="straightConnector1">
              <a:avLst/>
            </a:prstGeom>
            <a:ln w="381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C9BD9DB-0583-1B0E-9532-0CBC01684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0600" y="5486400"/>
              <a:ext cx="1222197" cy="0"/>
            </a:xfrm>
            <a:prstGeom prst="straightConnector1">
              <a:avLst/>
            </a:prstGeom>
            <a:ln w="381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314665-67F3-A6B6-2B16-E510BC001A85}"/>
                </a:ext>
              </a:extLst>
            </p:cNvPr>
            <p:cNvSpPr txBox="1"/>
            <p:nvPr/>
          </p:nvSpPr>
          <p:spPr>
            <a:xfrm>
              <a:off x="4572000" y="4743390"/>
              <a:ext cx="17526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Temperature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935F8-82E9-1B63-92BE-E3C6F915BCD8}"/>
                </a:ext>
              </a:extLst>
            </p:cNvPr>
            <p:cNvSpPr txBox="1"/>
            <p:nvPr/>
          </p:nvSpPr>
          <p:spPr>
            <a:xfrm>
              <a:off x="4535398" y="5524501"/>
              <a:ext cx="17526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density</a:t>
              </a:r>
            </a:p>
          </p:txBody>
        </p:sp>
      </p:grpSp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E1B4A8F8-3407-3C85-3B3E-0906F1500022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1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5BA73-EBE8-766D-C3C4-B997D360F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1D9596-ED6B-32F0-7225-E5B77C7A5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56190"/>
            <a:ext cx="12192000" cy="138701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Steady-state comparison between the SAM standalone (PKE) and the SAM/Griffin coupled model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Solid line: SAM/Griffin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Dashed line: SAM standalone PKE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AABF0A-5411-9A5B-3113-D9F1D128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0109200" cy="685800"/>
          </a:xfrm>
        </p:spPr>
        <p:txBody>
          <a:bodyPr/>
          <a:lstStyle/>
          <a:p>
            <a:r>
              <a:rPr lang="en-US" dirty="0"/>
              <a:t>Results and discussions: Steady-state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F1299-5173-FE04-86C2-62848A1F1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895600"/>
            <a:ext cx="7772400" cy="3833275"/>
          </a:xfrm>
          <a:prstGeom prst="rect">
            <a:avLst/>
          </a:prstGeom>
        </p:spPr>
      </p:pic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7E8E6541-B08C-3B57-0216-4C95426AEDE7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0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8BABF-BE30-E7ED-F715-F48DFC58A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73E195-14E4-15D4-8052-144CF8828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" y="1356189"/>
            <a:ext cx="7222179" cy="265695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Compares SAM standalone (PKE) and the SAM/Griffin coupled model during transient</a:t>
            </a:r>
          </a:p>
          <a:p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Changes in system mass flow rate results in changes in temperature and power due to reactivity feedbacks.</a:t>
            </a:r>
          </a:p>
          <a:p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Good agreement in power level changes</a:t>
            </a:r>
          </a:p>
          <a:p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Differences in the average fuel temperature due to differences in power density</a:t>
            </a:r>
          </a:p>
          <a:p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19D41-7152-778D-96E4-BD0F50F5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0109200" cy="685800"/>
          </a:xfrm>
        </p:spPr>
        <p:txBody>
          <a:bodyPr/>
          <a:lstStyle/>
          <a:p>
            <a:r>
              <a:rPr lang="en-US" dirty="0"/>
              <a:t>Results and discussions: Load-following transient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10E57-ADEC-6A31-2820-FCA2853138F4}"/>
              </a:ext>
            </a:extLst>
          </p:cNvPr>
          <p:cNvSpPr txBox="1"/>
          <p:nvPr/>
        </p:nvSpPr>
        <p:spPr>
          <a:xfrm>
            <a:off x="9390424" y="1151603"/>
            <a:ext cx="125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flow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446F9-D9CC-AFB0-DDB5-1A9DCB63359A}"/>
              </a:ext>
            </a:extLst>
          </p:cNvPr>
          <p:cNvSpPr txBox="1"/>
          <p:nvPr/>
        </p:nvSpPr>
        <p:spPr>
          <a:xfrm>
            <a:off x="4403232" y="4010751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power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88C811-1F90-B3A1-D4AD-4D40BE133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182" y="1403198"/>
            <a:ext cx="4312355" cy="2609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1EB4D2-58D4-6EF3-98A4-6C7F9529F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54" y="4273069"/>
            <a:ext cx="4411025" cy="2457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7F65A0-CF71-DD9D-A36A-23F4B68B70B4}"/>
              </a:ext>
            </a:extLst>
          </p:cNvPr>
          <p:cNvSpPr txBox="1"/>
          <p:nvPr/>
        </p:nvSpPr>
        <p:spPr>
          <a:xfrm>
            <a:off x="9036964" y="3924461"/>
            <a:ext cx="196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 temperature change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684EF-E63C-5599-A7DC-2D5EDAE0C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368" y="4208557"/>
            <a:ext cx="4500399" cy="2586506"/>
          </a:xfrm>
          <a:prstGeom prst="rect">
            <a:avLst/>
          </a:prstGeom>
        </p:spPr>
      </p:pic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4BB42A5B-E7DC-E305-DA73-799F37981B82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06697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77A1CE-FF88-4AE1-A4F7-B6F49438031C}"/>
</file>

<file path=customXml/itemProps3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32810</TotalTime>
  <Words>767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STIX Two Text</vt:lpstr>
      <vt:lpstr>Arial</vt:lpstr>
      <vt:lpstr>Calibri</vt:lpstr>
      <vt:lpstr>Times New Roman</vt:lpstr>
      <vt:lpstr>Wingdings</vt:lpstr>
      <vt:lpstr>DOE Theme Colors</vt:lpstr>
      <vt:lpstr>PowerPoint Presentation</vt:lpstr>
      <vt:lpstr>Development of a system-level model for the pebble-bed gas-cooled reactor with SAM/Griffin</vt:lpstr>
      <vt:lpstr>Introduction</vt:lpstr>
      <vt:lpstr>Introduction</vt:lpstr>
      <vt:lpstr>Reactor description</vt:lpstr>
      <vt:lpstr>Model description – SAM core channel model</vt:lpstr>
      <vt:lpstr>Model description – Neutronics</vt:lpstr>
      <vt:lpstr>Results and discussions: Steady-state</vt:lpstr>
      <vt:lpstr>Results and discussions: Load-following transient</vt:lpstr>
      <vt:lpstr>Comparison with higher fidelity model: steady-state</vt:lpstr>
      <vt:lpstr>Comparison with higher fidelity model: transient</vt:lpstr>
      <vt:lpstr>Summary</vt:lpstr>
      <vt:lpstr>PowerPoint Presentation</vt:lpstr>
      <vt:lpstr>Model description – SAM core channel model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Shemon, Emily R.</cp:lastModifiedBy>
  <cp:revision>1822</cp:revision>
  <cp:lastPrinted>2018-02-05T23:05:47Z</cp:lastPrinted>
  <dcterms:created xsi:type="dcterms:W3CDTF">2013-06-03T19:45:25Z</dcterms:created>
  <dcterms:modified xsi:type="dcterms:W3CDTF">2025-04-21T19:25:09Z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