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6" r:id="rId4"/>
  </p:sldMasterIdLst>
  <p:notesMasterIdLst>
    <p:notesMasterId r:id="rId10"/>
  </p:notesMasterIdLst>
  <p:handoutMasterIdLst>
    <p:handoutMasterId r:id="rId11"/>
  </p:handoutMasterIdLst>
  <p:sldIdLst>
    <p:sldId id="636" r:id="rId5"/>
    <p:sldId id="3898" r:id="rId6"/>
    <p:sldId id="3906" r:id="rId7"/>
    <p:sldId id="3891" r:id="rId8"/>
    <p:sldId id="643" r:id="rId9"/>
  </p:sldIdLst>
  <p:sldSz cx="12192000" cy="685800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2160" userDrawn="1">
          <p15:clr>
            <a:srgbClr val="A4A3A4"/>
          </p15:clr>
        </p15:guide>
        <p15:guide id="2" pos="25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brace" initials="k" lastIdx="7" clrIdx="0"/>
  <p:cmAuthor id="1" name="Fernandez, Ted [USA]" initials="FT[" lastIdx="1" clrIdx="1"/>
  <p:cmAuthor id="2" name="Penny.Mefford" initials="PLM" lastIdx="3" clrIdx="2"/>
  <p:cmAuthor id="3" name="johnsc" initials="csj" lastIdx="2" clrIdx="3"/>
  <p:cmAuthor id="4" name="Jenkins, Daniel (CONTR)" initials="JD("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A1A1"/>
    <a:srgbClr val="0E1130"/>
    <a:srgbClr val="293340"/>
    <a:srgbClr val="213E9A"/>
    <a:srgbClr val="19204C"/>
    <a:srgbClr val="FEF5E8"/>
    <a:srgbClr val="595959"/>
    <a:srgbClr val="77933C"/>
    <a:srgbClr val="4F81BD"/>
    <a:srgbClr val="4E61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7" autoAdjust="0"/>
    <p:restoredTop sz="78912" autoAdjust="0"/>
  </p:normalViewPr>
  <p:slideViewPr>
    <p:cSldViewPr snapToObjects="1">
      <p:cViewPr varScale="1">
        <p:scale>
          <a:sx n="95" d="100"/>
          <a:sy n="95" d="100"/>
        </p:scale>
        <p:origin x="1656" y="184"/>
      </p:cViewPr>
      <p:guideLst>
        <p:guide orient="horz" pos="2160"/>
        <p:guide pos="256"/>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130" d="100"/>
        <a:sy n="130" d="100"/>
      </p:scale>
      <p:origin x="0" y="-8418"/>
    </p:cViewPr>
  </p:sorterViewPr>
  <p:notesViewPr>
    <p:cSldViewPr snapToObjects="1">
      <p:cViewPr varScale="1">
        <p:scale>
          <a:sx n="118" d="100"/>
          <a:sy n="118" d="100"/>
        </p:scale>
        <p:origin x="4336" y="2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830" tIns="46415" rIns="92830" bIns="46415" rtlCol="0"/>
          <a:lstStyle>
            <a:lvl1pPr algn="r" fontAlgn="auto">
              <a:spcBef>
                <a:spcPts val="0"/>
              </a:spcBef>
              <a:spcAft>
                <a:spcPts val="0"/>
              </a:spcAft>
              <a:defRPr sz="1200" smtClean="0">
                <a:latin typeface="+mn-lt"/>
                <a:ea typeface="+mn-ea"/>
                <a:cs typeface="+mn-cs"/>
              </a:defRPr>
            </a:lvl1pPr>
          </a:lstStyle>
          <a:p>
            <a:pPr>
              <a:defRPr/>
            </a:pPr>
            <a:fld id="{DF602F7B-3C60-0340-8F65-5D706F0CD99D}" type="datetime1">
              <a:rPr lang="en-US"/>
              <a:pPr>
                <a:defRPr/>
              </a:pPr>
              <a:t>5/6/25</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2830" tIns="46415" rIns="92830" bIns="46415" rtlCol="0" anchor="b"/>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830" tIns="46415" rIns="92830" bIns="46415" rtlCol="0" anchor="b"/>
          <a:lstStyle>
            <a:lvl1pPr algn="r" fontAlgn="auto">
              <a:spcBef>
                <a:spcPts val="0"/>
              </a:spcBef>
              <a:spcAft>
                <a:spcPts val="0"/>
              </a:spcAft>
              <a:defRPr sz="1200" smtClean="0">
                <a:latin typeface="+mn-lt"/>
                <a:ea typeface="+mn-ea"/>
                <a:cs typeface="+mn-cs"/>
              </a:defRPr>
            </a:lvl1pPr>
          </a:lstStyle>
          <a:p>
            <a:pPr>
              <a:defRPr/>
            </a:pPr>
            <a:fld id="{C90FB65A-D16E-9F49-BD9B-8D220ECCC788}" type="slidenum">
              <a:rPr lang="en-US"/>
              <a:pPr>
                <a:defRPr/>
              </a:pPr>
              <a:t>‹#›</a:t>
            </a:fld>
            <a:endParaRPr lang="en-US" dirty="0"/>
          </a:p>
        </p:txBody>
      </p:sp>
    </p:spTree>
    <p:extLst>
      <p:ext uri="{BB962C8B-B14F-4D97-AF65-F5344CB8AC3E}">
        <p14:creationId xmlns:p14="http://schemas.microsoft.com/office/powerpoint/2010/main" val="22341071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fontAlgn="auto">
              <a:spcBef>
                <a:spcPts val="0"/>
              </a:spcBef>
              <a:spcAft>
                <a:spcPts val="0"/>
              </a:spcAft>
              <a:defRPr sz="1200" smtClean="0">
                <a:latin typeface="+mn-lt"/>
                <a:ea typeface="+mn-ea"/>
                <a:cs typeface="+mn-cs"/>
              </a:defRPr>
            </a:lvl1pPr>
          </a:lstStyle>
          <a:p>
            <a:pPr>
              <a:defRPr/>
            </a:pPr>
            <a:fld id="{251A9E42-4B87-E94B-8E06-D88E87E2D8B6}" type="datetime1">
              <a:rPr lang="en-US"/>
              <a:pPr>
                <a:defRPr/>
              </a:pPr>
              <a:t>5/6/25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fontAlgn="auto">
              <a:spcBef>
                <a:spcPts val="0"/>
              </a:spcBef>
              <a:spcAft>
                <a:spcPts val="0"/>
              </a:spcAft>
              <a:defRPr sz="1200" smtClean="0">
                <a:latin typeface="+mn-lt"/>
                <a:ea typeface="+mn-ea"/>
                <a:cs typeface="+mn-cs"/>
              </a:defRPr>
            </a:lvl1pPr>
          </a:lstStyle>
          <a:p>
            <a:pPr>
              <a:defRPr/>
            </a:pPr>
            <a:fld id="{62188366-2947-D844-B46D-D483AF8F9817}" type="slidenum">
              <a:rPr lang="en-US"/>
              <a:pPr>
                <a:defRPr/>
              </a:pPr>
              <a:t>‹#›</a:t>
            </a:fld>
            <a:endParaRPr lang="en-US" dirty="0"/>
          </a:p>
        </p:txBody>
      </p:sp>
    </p:spTree>
    <p:extLst>
      <p:ext uri="{BB962C8B-B14F-4D97-AF65-F5344CB8AC3E}">
        <p14:creationId xmlns:p14="http://schemas.microsoft.com/office/powerpoint/2010/main" val="425081589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fontAlgn="base">
      <a:spcBef>
        <a:spcPct val="30000"/>
      </a:spcBef>
      <a:spcAft>
        <a:spcPct val="0"/>
      </a:spcAft>
      <a:defRPr sz="1200" kern="1200">
        <a:solidFill>
          <a:schemeClr val="tx1"/>
        </a:solidFill>
        <a:latin typeface="+mn-lt"/>
        <a:ea typeface="ヒラギノ角ゴ Pro W3" charset="-128"/>
        <a:cs typeface="+mn-cs"/>
      </a:defRPr>
    </a:lvl2pPr>
    <a:lvl3pPr marL="914400" algn="l" defTabSz="457200" rtl="0" fontAlgn="base">
      <a:spcBef>
        <a:spcPct val="30000"/>
      </a:spcBef>
      <a:spcAft>
        <a:spcPct val="0"/>
      </a:spcAft>
      <a:defRPr sz="1200" kern="1200">
        <a:solidFill>
          <a:schemeClr val="tx1"/>
        </a:solidFill>
        <a:latin typeface="+mn-lt"/>
        <a:ea typeface="ヒラギノ角ゴ Pro W3" charset="-128"/>
        <a:cs typeface="+mn-cs"/>
      </a:defRPr>
    </a:lvl3pPr>
    <a:lvl4pPr marL="1371600" algn="l" defTabSz="457200" rtl="0" fontAlgn="base">
      <a:spcBef>
        <a:spcPct val="30000"/>
      </a:spcBef>
      <a:spcAft>
        <a:spcPct val="0"/>
      </a:spcAft>
      <a:defRPr sz="1200" kern="1200">
        <a:solidFill>
          <a:schemeClr val="tx1"/>
        </a:solidFill>
        <a:latin typeface="+mn-lt"/>
        <a:ea typeface="ヒラギノ角ゴ Pro W3" charset="-128"/>
        <a:cs typeface="+mn-cs"/>
      </a:defRPr>
    </a:lvl4pPr>
    <a:lvl5pPr marL="1828800" algn="l" defTabSz="457200" rtl="0" fontAlgn="base">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ooseframework.inl.gov/virtual_test_be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6C5F1-C3AC-E2A3-C065-C2B9AB474C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3C842-04F3-9500-EF51-17F4697879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2559FF-D828-CCBA-A728-883FEA8672B3}"/>
              </a:ext>
            </a:extLst>
          </p:cNvPr>
          <p:cNvSpPr>
            <a:spLocks noGrp="1"/>
          </p:cNvSpPr>
          <p:nvPr>
            <p:ph type="body" idx="1"/>
          </p:nvPr>
        </p:nvSpPr>
        <p:spPr/>
        <p:txBody>
          <a:bodyPr>
            <a:normAutofit fontScale="92500" lnSpcReduction="20000"/>
          </a:bodyPr>
          <a:lstStyle/>
          <a:p>
            <a:pPr marL="0" indent="0">
              <a:buNone/>
            </a:pPr>
            <a:r>
              <a:rPr lang="en-US" sz="2000" i="1" dirty="0">
                <a:solidFill>
                  <a:schemeClr val="accent1"/>
                </a:solidFill>
                <a:latin typeface="Calibri" panose="020F0502020204030204" pitchFamily="34" charset="0"/>
                <a:cs typeface="Calibri" panose="020F0502020204030204" pitchFamily="34" charset="0"/>
              </a:rPr>
              <a:t>What we do:</a:t>
            </a:r>
          </a:p>
          <a:p>
            <a:pPr marL="914400" lvl="1" indent="-457200">
              <a:buFont typeface="+mj-lt"/>
              <a:buAutoNum type="arabicPeriod"/>
            </a:pPr>
            <a:r>
              <a:rPr lang="en-US" sz="2000" b="1" dirty="0">
                <a:solidFill>
                  <a:schemeClr val="accent1"/>
                </a:solidFill>
                <a:latin typeface="Calibri" panose="020F0502020204030204" pitchFamily="34" charset="0"/>
                <a:cs typeface="Calibri" panose="020F0502020204030204" pitchFamily="34" charset="0"/>
              </a:rPr>
              <a:t>Reactor Applications </a:t>
            </a:r>
            <a:r>
              <a:rPr lang="en-US" sz="2000" dirty="0">
                <a:solidFill>
                  <a:schemeClr val="accent1"/>
                </a:solidFill>
                <a:latin typeface="Calibri" panose="020F0502020204030204" pitchFamily="34" charset="0"/>
                <a:cs typeface="Calibri" panose="020F0502020204030204" pitchFamily="34" charset="0"/>
              </a:rPr>
              <a:t>– Engage with stakeholders, apply tools to reactor technologies, identify gaps to drive code development, perform V&amp;V, share mature models via </a:t>
            </a:r>
            <a:r>
              <a:rPr lang="en-US" sz="2000" dirty="0">
                <a:solidFill>
                  <a:schemeClr val="accent1"/>
                </a:solidFill>
                <a:latin typeface="Calibri" panose="020F0502020204030204" pitchFamily="34" charset="0"/>
                <a:cs typeface="Calibri" panose="020F0502020204030204" pitchFamily="34" charset="0"/>
                <a:hlinkClick r:id="rId3"/>
              </a:rPr>
              <a:t>NRIC Virtual Test Bed (VTB)</a:t>
            </a:r>
            <a:r>
              <a:rPr lang="en-US" sz="2000" dirty="0">
                <a:solidFill>
                  <a:schemeClr val="accent1"/>
                </a:solidFill>
                <a:latin typeface="Calibri" panose="020F0502020204030204" pitchFamily="34" charset="0"/>
                <a:cs typeface="Calibri" panose="020F0502020204030204" pitchFamily="34" charset="0"/>
              </a:rPr>
              <a:t> and publications</a:t>
            </a:r>
            <a:endParaRPr lang="en-US" sz="2400" dirty="0">
              <a:solidFill>
                <a:schemeClr val="accent1"/>
              </a:solidFill>
              <a:latin typeface="Calibri" panose="020F0502020204030204" pitchFamily="34" charset="0"/>
              <a:cs typeface="Calibri" panose="020F0502020204030204" pitchFamily="34" charset="0"/>
            </a:endParaRPr>
          </a:p>
          <a:p>
            <a:pPr marL="914400" lvl="1" indent="-457200">
              <a:buFont typeface="+mj-lt"/>
              <a:buAutoNum type="arabicPeriod"/>
            </a:pPr>
            <a:r>
              <a:rPr lang="en-US" sz="2000" b="1" dirty="0">
                <a:solidFill>
                  <a:schemeClr val="accent1"/>
                </a:solidFill>
                <a:latin typeface="Calibri" panose="020F0502020204030204" pitchFamily="34" charset="0"/>
                <a:cs typeface="Calibri" panose="020F0502020204030204" pitchFamily="34" charset="0"/>
              </a:rPr>
              <a:t>MOOSE Development </a:t>
            </a:r>
            <a:r>
              <a:rPr lang="en-US" sz="2000" dirty="0">
                <a:solidFill>
                  <a:schemeClr val="accent1"/>
                </a:solidFill>
                <a:latin typeface="Calibri" panose="020F0502020204030204" pitchFamily="34" charset="0"/>
                <a:cs typeface="Calibri" panose="020F0502020204030204" pitchFamily="34" charset="0"/>
              </a:rPr>
              <a:t>– Support MOOSE-based applications, multiphysics coupling, meshing, deployment, and ensure framework is robust and performant</a:t>
            </a:r>
          </a:p>
          <a:p>
            <a:pPr marL="914400" lvl="1" indent="-457200">
              <a:buFont typeface="+mj-lt"/>
              <a:buAutoNum type="arabicPeriod"/>
            </a:pPr>
            <a:r>
              <a:rPr lang="en-US" sz="2000" b="1" dirty="0">
                <a:solidFill>
                  <a:schemeClr val="accent1"/>
                </a:solidFill>
                <a:latin typeface="Calibri" panose="020F0502020204030204" pitchFamily="34" charset="0"/>
                <a:cs typeface="Calibri" panose="020F0502020204030204" pitchFamily="34" charset="0"/>
              </a:rPr>
              <a:t>Workbench Development </a:t>
            </a:r>
            <a:r>
              <a:rPr lang="en-US" sz="2000" dirty="0">
                <a:solidFill>
                  <a:schemeClr val="accent1"/>
                </a:solidFill>
                <a:latin typeface="Calibri" panose="020F0502020204030204" pitchFamily="34" charset="0"/>
                <a:cs typeface="Calibri" panose="020F0502020204030204" pitchFamily="34" charset="0"/>
              </a:rPr>
              <a:t>– Provide GUI for input preparation, job submission &amp; output inspection, support application workshops, integrate with INL HPC</a:t>
            </a:r>
          </a:p>
          <a:p>
            <a:endParaRPr lang="en-US" dirty="0"/>
          </a:p>
        </p:txBody>
      </p:sp>
      <p:sp>
        <p:nvSpPr>
          <p:cNvPr id="4" name="Slide Number Placeholder 3">
            <a:extLst>
              <a:ext uri="{FF2B5EF4-FFF2-40B4-BE49-F238E27FC236}">
                <a16:creationId xmlns:a16="http://schemas.microsoft.com/office/drawing/2014/main" id="{8BD6420B-1851-C744-E299-6AC32F8C0FFA}"/>
              </a:ext>
            </a:extLst>
          </p:cNvPr>
          <p:cNvSpPr>
            <a:spLocks noGrp="1"/>
          </p:cNvSpPr>
          <p:nvPr>
            <p:ph type="sldNum" sz="quarter" idx="5"/>
          </p:nvPr>
        </p:nvSpPr>
        <p:spPr/>
        <p:txBody>
          <a:bodyPr/>
          <a:lstStyle/>
          <a:p>
            <a:fld id="{7521D2AB-9540-425A-AD45-1382840962EA}" type="slidenum">
              <a:rPr lang="en-US" smtClean="0"/>
              <a:t>2</a:t>
            </a:fld>
            <a:endParaRPr lang="en-US"/>
          </a:p>
        </p:txBody>
      </p:sp>
    </p:spTree>
    <p:extLst>
      <p:ext uri="{BB962C8B-B14F-4D97-AF65-F5344CB8AC3E}">
        <p14:creationId xmlns:p14="http://schemas.microsoft.com/office/powerpoint/2010/main" val="1161388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071BE-9EA6-5D66-AC43-0EBBF47A92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D1424-349B-E67E-1058-1BC8CF94F3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5268ED-69C2-8360-EBE9-E7607D2E1B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solidFill>
              <a:latin typeface="Calibri" panose="020F0502020204030204" pitchFamily="34" charset="0"/>
              <a:ea typeface="Calibri"/>
              <a:cs typeface="Calibri"/>
            </a:endParaRPr>
          </a:p>
          <a:p>
            <a:endParaRPr lang="en-US" dirty="0"/>
          </a:p>
        </p:txBody>
      </p:sp>
      <p:sp>
        <p:nvSpPr>
          <p:cNvPr id="4" name="Slide Number Placeholder 3">
            <a:extLst>
              <a:ext uri="{FF2B5EF4-FFF2-40B4-BE49-F238E27FC236}">
                <a16:creationId xmlns:a16="http://schemas.microsoft.com/office/drawing/2014/main" id="{8F9B9323-0B5E-6A1C-7170-245ADCCEC42F}"/>
              </a:ext>
            </a:extLst>
          </p:cNvPr>
          <p:cNvSpPr>
            <a:spLocks noGrp="1"/>
          </p:cNvSpPr>
          <p:nvPr>
            <p:ph type="sldNum" sz="quarter" idx="5"/>
          </p:nvPr>
        </p:nvSpPr>
        <p:spPr/>
        <p:txBody>
          <a:bodyPr/>
          <a:lstStyle/>
          <a:p>
            <a:fld id="{7521D2AB-9540-425A-AD45-1382840962EA}" type="slidenum">
              <a:rPr lang="en-US" smtClean="0"/>
              <a:t>3</a:t>
            </a:fld>
            <a:endParaRPr lang="en-US"/>
          </a:p>
        </p:txBody>
      </p:sp>
    </p:spTree>
    <p:extLst>
      <p:ext uri="{BB962C8B-B14F-4D97-AF65-F5344CB8AC3E}">
        <p14:creationId xmlns:p14="http://schemas.microsoft.com/office/powerpoint/2010/main" val="318444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industry interaction, I would also add "Participation in the bi-annual EPRI CRAFT meetings on FFRD and </a:t>
            </a:r>
            <a:r>
              <a:rPr lang="en-US" dirty="0" err="1"/>
              <a:t>TaT</a:t>
            </a:r>
            <a:r>
              <a:rPr lang="en-US" dirty="0"/>
              <a:t>".  Some additional points to make about the BWR modeling work... "-First of a kind high fidelity, high burnup BWR LOCA analysis", "-Working to identify critical parameters affecting burst susceptibility", "-VERA One Way used to pass high burnup depletion data into Bison", "-TRACE used for prediction of BWR LOCA behavior and for prescribing Bison boundary conditions".  Feel free to select as few or many of those as needed and let me know if you need anything else.</a:t>
            </a:r>
          </a:p>
        </p:txBody>
      </p:sp>
      <p:sp>
        <p:nvSpPr>
          <p:cNvPr id="4" name="Slide Number Placeholder 3"/>
          <p:cNvSpPr>
            <a:spLocks noGrp="1"/>
          </p:cNvSpPr>
          <p:nvPr>
            <p:ph type="sldNum" sz="quarter" idx="5"/>
          </p:nvPr>
        </p:nvSpPr>
        <p:spPr/>
        <p:txBody>
          <a:bodyPr/>
          <a:lstStyle/>
          <a:p>
            <a:fld id="{7521D2AB-9540-425A-AD45-1382840962EA}" type="slidenum">
              <a:rPr lang="en-US" smtClean="0"/>
              <a:t>4</a:t>
            </a:fld>
            <a:endParaRPr lang="en-US"/>
          </a:p>
        </p:txBody>
      </p:sp>
    </p:spTree>
    <p:extLst>
      <p:ext uri="{BB962C8B-B14F-4D97-AF65-F5344CB8AC3E}">
        <p14:creationId xmlns:p14="http://schemas.microsoft.com/office/powerpoint/2010/main" val="451139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with sub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1468430"/>
          </a:xfrm>
          <a:prstGeom prst="rect">
            <a:avLst/>
          </a:prstGeom>
        </p:spPr>
        <p:txBody>
          <a:bodyPr anchor="b"/>
          <a:lstStyle>
            <a:lvl1pPr algn="ctr">
              <a:defRPr sz="4500" b="1" i="0">
                <a:solidFill>
                  <a:srgbClr val="0E1130"/>
                </a:solidFill>
                <a:latin typeface="STIX Two Text" pitchFamily="2" charset="0"/>
              </a:defRPr>
            </a:lvl1pPr>
          </a:lstStyle>
          <a:p>
            <a:r>
              <a:rPr lang="en-US" dirty="0"/>
              <a:t>CLICK TO EDIT MASTER TITLE STYLE</a:t>
            </a:r>
          </a:p>
        </p:txBody>
      </p:sp>
      <p:sp>
        <p:nvSpPr>
          <p:cNvPr id="3" name="Subtitle 2"/>
          <p:cNvSpPr>
            <a:spLocks noGrp="1"/>
          </p:cNvSpPr>
          <p:nvPr>
            <p:ph type="subTitle" idx="1"/>
          </p:nvPr>
        </p:nvSpPr>
        <p:spPr>
          <a:xfrm>
            <a:off x="1524000" y="3124211"/>
            <a:ext cx="9144000" cy="2133589"/>
          </a:xfrm>
          <a:prstGeom prst="rect">
            <a:avLst/>
          </a:prstGeom>
        </p:spPr>
        <p:txBody>
          <a:bodyPr/>
          <a:lstStyle>
            <a:lvl1pPr marL="0" indent="0" algn="ctr">
              <a:buNone/>
              <a:defRPr sz="1800">
                <a:solidFill>
                  <a:srgbClr val="29334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Rectangle 8">
            <a:extLst>
              <a:ext uri="{FF2B5EF4-FFF2-40B4-BE49-F238E27FC236}">
                <a16:creationId xmlns:a16="http://schemas.microsoft.com/office/drawing/2014/main" id="{53EFCF92-EBE6-32A1-D990-38D7E6F22D4E}"/>
              </a:ext>
            </a:extLst>
          </p:cNvPr>
          <p:cNvSpPr/>
          <p:nvPr userDrawn="1"/>
        </p:nvSpPr>
        <p:spPr>
          <a:xfrm>
            <a:off x="-30480" y="5741239"/>
            <a:ext cx="12252960" cy="1192956"/>
          </a:xfrm>
          <a:prstGeom prst="rect">
            <a:avLst/>
          </a:prstGeom>
          <a:solidFill>
            <a:srgbClr val="0E11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ine 2">
            <a:extLst>
              <a:ext uri="{FF2B5EF4-FFF2-40B4-BE49-F238E27FC236}">
                <a16:creationId xmlns:a16="http://schemas.microsoft.com/office/drawing/2014/main" id="{05E38AC4-98C1-815B-7629-81B62C5926C9}"/>
              </a:ext>
            </a:extLst>
          </p:cNvPr>
          <p:cNvSpPr>
            <a:spLocks noChangeShapeType="1"/>
          </p:cNvSpPr>
          <p:nvPr userDrawn="1"/>
        </p:nvSpPr>
        <p:spPr bwMode="auto">
          <a:xfrm>
            <a:off x="1524000" y="2895600"/>
            <a:ext cx="9144000" cy="0"/>
          </a:xfrm>
          <a:prstGeom prst="line">
            <a:avLst/>
          </a:prstGeom>
          <a:noFill/>
          <a:ln w="12700">
            <a:solidFill>
              <a:schemeClr val="bg1">
                <a:lumMod val="65000"/>
              </a:schemeClr>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sp>
        <p:nvSpPr>
          <p:cNvPr id="13" name="Line 2">
            <a:extLst>
              <a:ext uri="{FF2B5EF4-FFF2-40B4-BE49-F238E27FC236}">
                <a16:creationId xmlns:a16="http://schemas.microsoft.com/office/drawing/2014/main" id="{AED6D91E-DE09-E4DD-FFE1-FE3558F5475E}"/>
              </a:ext>
            </a:extLst>
          </p:cNvPr>
          <p:cNvSpPr>
            <a:spLocks noChangeShapeType="1"/>
          </p:cNvSpPr>
          <p:nvPr userDrawn="1"/>
        </p:nvSpPr>
        <p:spPr bwMode="auto">
          <a:xfrm>
            <a:off x="-30480" y="5741239"/>
            <a:ext cx="12252960" cy="0"/>
          </a:xfrm>
          <a:prstGeom prst="line">
            <a:avLst/>
          </a:prstGeom>
          <a:noFill/>
          <a:ln w="85725">
            <a:solidFill>
              <a:srgbClr val="213E9A"/>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pic>
        <p:nvPicPr>
          <p:cNvPr id="14" name="Picture 13">
            <a:extLst>
              <a:ext uri="{FF2B5EF4-FFF2-40B4-BE49-F238E27FC236}">
                <a16:creationId xmlns:a16="http://schemas.microsoft.com/office/drawing/2014/main" id="{F8D551BE-F105-63E5-4C06-8E1FB4F51785}"/>
              </a:ext>
            </a:extLst>
          </p:cNvPr>
          <p:cNvPicPr>
            <a:picLocks noChangeAspect="1"/>
          </p:cNvPicPr>
          <p:nvPr userDrawn="1"/>
        </p:nvPicPr>
        <p:blipFill>
          <a:blip r:embed="rId2"/>
          <a:srcRect/>
          <a:stretch/>
        </p:blipFill>
        <p:spPr>
          <a:xfrm>
            <a:off x="7848600" y="6046047"/>
            <a:ext cx="3808115" cy="622202"/>
          </a:xfrm>
          <a:prstGeom prst="rect">
            <a:avLst/>
          </a:prstGeom>
        </p:spPr>
      </p:pic>
    </p:spTree>
    <p:extLst>
      <p:ext uri="{BB962C8B-B14F-4D97-AF65-F5344CB8AC3E}">
        <p14:creationId xmlns:p14="http://schemas.microsoft.com/office/powerpoint/2010/main" val="125348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Bar and Heavy Bullet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9D2714-32F1-2C75-6C7B-6B85ACA64B95}"/>
              </a:ext>
            </a:extLst>
          </p:cNvPr>
          <p:cNvSpPr/>
          <p:nvPr userDrawn="1"/>
        </p:nvSpPr>
        <p:spPr>
          <a:xfrm>
            <a:off x="-30480" y="0"/>
            <a:ext cx="12252960" cy="1139952"/>
          </a:xfrm>
          <a:prstGeom prst="rect">
            <a:avLst/>
          </a:prstGeom>
          <a:solidFill>
            <a:srgbClr val="0E11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Line 2">
            <a:extLst>
              <a:ext uri="{FF2B5EF4-FFF2-40B4-BE49-F238E27FC236}">
                <a16:creationId xmlns:a16="http://schemas.microsoft.com/office/drawing/2014/main" id="{C416BF7B-F06A-A578-776E-3959D80B7239}"/>
              </a:ext>
            </a:extLst>
          </p:cNvPr>
          <p:cNvSpPr>
            <a:spLocks noChangeShapeType="1"/>
          </p:cNvSpPr>
          <p:nvPr userDrawn="1"/>
        </p:nvSpPr>
        <p:spPr bwMode="auto">
          <a:xfrm>
            <a:off x="-30480" y="1139952"/>
            <a:ext cx="12252960" cy="0"/>
          </a:xfrm>
          <a:prstGeom prst="line">
            <a:avLst/>
          </a:prstGeom>
          <a:noFill/>
          <a:ln w="85725">
            <a:solidFill>
              <a:srgbClr val="213E9A"/>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sp>
        <p:nvSpPr>
          <p:cNvPr id="5" name="Line 2">
            <a:extLst>
              <a:ext uri="{FF2B5EF4-FFF2-40B4-BE49-F238E27FC236}">
                <a16:creationId xmlns:a16="http://schemas.microsoft.com/office/drawing/2014/main" id="{A8E532BE-093B-B577-CA70-D67C8F555A80}"/>
              </a:ext>
            </a:extLst>
          </p:cNvPr>
          <p:cNvSpPr>
            <a:spLocks noChangeShapeType="1"/>
          </p:cNvSpPr>
          <p:nvPr userDrawn="1"/>
        </p:nvSpPr>
        <p:spPr bwMode="auto">
          <a:xfrm flipV="1">
            <a:off x="-30480" y="6248400"/>
            <a:ext cx="12252960" cy="1"/>
          </a:xfrm>
          <a:prstGeom prst="line">
            <a:avLst/>
          </a:prstGeom>
          <a:noFill/>
          <a:ln w="12700">
            <a:solidFill>
              <a:srgbClr val="595959"/>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sp>
        <p:nvSpPr>
          <p:cNvPr id="2" name="Title 1"/>
          <p:cNvSpPr>
            <a:spLocks noGrp="1"/>
          </p:cNvSpPr>
          <p:nvPr>
            <p:ph type="title"/>
          </p:nvPr>
        </p:nvSpPr>
        <p:spPr>
          <a:xfrm>
            <a:off x="304800" y="304800"/>
            <a:ext cx="11684000" cy="685800"/>
          </a:xfrm>
          <a:prstGeom prst="rect">
            <a:avLst/>
          </a:prstGeom>
        </p:spPr>
        <p:txBody>
          <a:bodyPr lIns="0" tIns="0" rIns="0" bIns="0"/>
          <a:lstStyle>
            <a:lvl1pPr algn="l">
              <a:defRPr sz="3200" b="1" i="1">
                <a:solidFill>
                  <a:srgbClr val="FFFFFF"/>
                </a:solidFill>
              </a:defRPr>
            </a:lvl1pPr>
          </a:lstStyle>
          <a:p>
            <a:r>
              <a:rPr lang="en-US" dirty="0"/>
              <a:t>Click to edit Master title style</a:t>
            </a:r>
          </a:p>
        </p:txBody>
      </p:sp>
      <p:sp>
        <p:nvSpPr>
          <p:cNvPr id="12" name="Content Placeholder 11"/>
          <p:cNvSpPr>
            <a:spLocks noGrp="1"/>
          </p:cNvSpPr>
          <p:nvPr>
            <p:ph sz="quarter" idx="12"/>
          </p:nvPr>
        </p:nvSpPr>
        <p:spPr>
          <a:xfrm>
            <a:off x="406400" y="1447800"/>
            <a:ext cx="11379200" cy="4876800"/>
          </a:xfrm>
          <a:prstGeom prst="rect">
            <a:avLst/>
          </a:prstGeom>
        </p:spPr>
        <p:txBody>
          <a:bodyPr vert="horz" lIns="0" tIns="0" rIns="0" bIns="0"/>
          <a:lstStyle>
            <a:lvl1pPr>
              <a:buClr>
                <a:srgbClr val="213E9A"/>
              </a:buClr>
              <a:defRPr sz="2400"/>
            </a:lvl1pPr>
            <a:lvl2pPr>
              <a:buClr>
                <a:srgbClr val="213E9A"/>
              </a:buClr>
              <a:defRPr sz="2000"/>
            </a:lvl2pPr>
            <a:lvl3pPr>
              <a:buClr>
                <a:srgbClr val="213E9A"/>
              </a:buClr>
              <a:defRPr sz="1800"/>
            </a:lvl3pPr>
            <a:lvl4pPr>
              <a:buClr>
                <a:srgbClr val="213E9A"/>
              </a:buClr>
              <a:defRPr sz="1600"/>
            </a:lvl4pPr>
            <a:lvl5pPr>
              <a:buClr>
                <a:srgbClr val="213E9A"/>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4A32A62A-B62C-F6AC-0BAA-67E044C98ABF}"/>
              </a:ext>
            </a:extLst>
          </p:cNvPr>
          <p:cNvPicPr>
            <a:picLocks noChangeAspect="1"/>
          </p:cNvPicPr>
          <p:nvPr userDrawn="1"/>
        </p:nvPicPr>
        <p:blipFill>
          <a:blip r:embed="rId2"/>
          <a:srcRect/>
          <a:stretch/>
        </p:blipFill>
        <p:spPr>
          <a:xfrm>
            <a:off x="9296400" y="6324600"/>
            <a:ext cx="2530122" cy="4178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wo Bullet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7EADAE-8594-EC72-DE2A-4885274AA11B}"/>
              </a:ext>
            </a:extLst>
          </p:cNvPr>
          <p:cNvSpPr/>
          <p:nvPr userDrawn="1"/>
        </p:nvSpPr>
        <p:spPr>
          <a:xfrm>
            <a:off x="-30480" y="0"/>
            <a:ext cx="12252960" cy="1139952"/>
          </a:xfrm>
          <a:prstGeom prst="rect">
            <a:avLst/>
          </a:prstGeom>
          <a:solidFill>
            <a:srgbClr val="0E11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Line 2">
            <a:extLst>
              <a:ext uri="{FF2B5EF4-FFF2-40B4-BE49-F238E27FC236}">
                <a16:creationId xmlns:a16="http://schemas.microsoft.com/office/drawing/2014/main" id="{C7E97753-7AE7-61CD-C28E-CC4B727FC36F}"/>
              </a:ext>
            </a:extLst>
          </p:cNvPr>
          <p:cNvSpPr>
            <a:spLocks noChangeShapeType="1"/>
          </p:cNvSpPr>
          <p:nvPr userDrawn="1"/>
        </p:nvSpPr>
        <p:spPr bwMode="auto">
          <a:xfrm>
            <a:off x="-30480" y="1139952"/>
            <a:ext cx="12252960" cy="0"/>
          </a:xfrm>
          <a:prstGeom prst="line">
            <a:avLst/>
          </a:prstGeom>
          <a:noFill/>
          <a:ln w="85725">
            <a:solidFill>
              <a:srgbClr val="213E9A"/>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sp>
        <p:nvSpPr>
          <p:cNvPr id="3" name="Content Placeholder 2"/>
          <p:cNvSpPr>
            <a:spLocks noGrp="1"/>
          </p:cNvSpPr>
          <p:nvPr>
            <p:ph sz="half" idx="1"/>
          </p:nvPr>
        </p:nvSpPr>
        <p:spPr>
          <a:xfrm>
            <a:off x="406400" y="1371601"/>
            <a:ext cx="5181600" cy="4754563"/>
          </a:xfrm>
          <a:prstGeom prst="rect">
            <a:avLst/>
          </a:prstGeom>
        </p:spPr>
        <p:txBody>
          <a:bodyPr lIns="0" tIns="0" rIns="0" bIns="0"/>
          <a:lstStyle>
            <a:lvl1pPr marL="287338" marR="0" indent="-287338" algn="l" defTabSz="457200" rtl="0" eaLnBrk="1" fontAlgn="auto" latinLnBrk="0" hangingPunct="1">
              <a:lnSpc>
                <a:spcPct val="100000"/>
              </a:lnSpc>
              <a:spcBef>
                <a:spcPts val="0"/>
              </a:spcBef>
              <a:spcAft>
                <a:spcPts val="1200"/>
              </a:spcAft>
              <a:buClr>
                <a:schemeClr val="accent1"/>
              </a:buClr>
              <a:buSzTx/>
              <a:buFont typeface="Arial"/>
              <a:buChar char="•"/>
              <a:tabLst/>
              <a:defRPr sz="2600"/>
            </a:lvl1pPr>
            <a:lvl2pPr marL="576263" marR="0" indent="-288925" algn="l" defTabSz="457200" rtl="0" eaLnBrk="1" fontAlgn="auto" latinLnBrk="0" hangingPunct="1">
              <a:lnSpc>
                <a:spcPct val="100000"/>
              </a:lnSpc>
              <a:spcBef>
                <a:spcPts val="0"/>
              </a:spcBef>
              <a:spcAft>
                <a:spcPts val="1200"/>
              </a:spcAft>
              <a:buClr>
                <a:schemeClr val="accent1"/>
              </a:buClr>
              <a:buSzTx/>
              <a:buFont typeface="Arial"/>
              <a:buChar char="•"/>
              <a:tabLst/>
              <a:defRPr sz="2300"/>
            </a:lvl2pPr>
            <a:lvl3pPr marL="8048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2000"/>
            </a:lvl3pPr>
            <a:lvl4pPr marL="10334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4pPr>
            <a:lvl5pPr marL="12620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Content Placeholder 2"/>
          <p:cNvSpPr>
            <a:spLocks noGrp="1"/>
          </p:cNvSpPr>
          <p:nvPr>
            <p:ph sz="half" idx="12"/>
          </p:nvPr>
        </p:nvSpPr>
        <p:spPr>
          <a:xfrm>
            <a:off x="6604000" y="1371601"/>
            <a:ext cx="5181600" cy="4754563"/>
          </a:xfrm>
          <a:prstGeom prst="rect">
            <a:avLst/>
          </a:prstGeom>
        </p:spPr>
        <p:txBody>
          <a:bodyPr lIns="0" tIns="0" rIns="0" bIns="0"/>
          <a:lstStyle>
            <a:lvl1pPr marL="287338" marR="0" indent="-287338" algn="l" defTabSz="457200" rtl="0" eaLnBrk="1" fontAlgn="auto" latinLnBrk="0" hangingPunct="1">
              <a:lnSpc>
                <a:spcPct val="100000"/>
              </a:lnSpc>
              <a:spcBef>
                <a:spcPts val="0"/>
              </a:spcBef>
              <a:spcAft>
                <a:spcPts val="1200"/>
              </a:spcAft>
              <a:buClr>
                <a:schemeClr val="accent1"/>
              </a:buClr>
              <a:buSzTx/>
              <a:buFont typeface="Arial"/>
              <a:buChar char="•"/>
              <a:tabLst/>
              <a:defRPr sz="2600"/>
            </a:lvl1pPr>
            <a:lvl2pPr marL="576263" marR="0" indent="-288925" algn="l" defTabSz="457200" rtl="0" eaLnBrk="1" fontAlgn="auto" latinLnBrk="0" hangingPunct="1">
              <a:lnSpc>
                <a:spcPct val="100000"/>
              </a:lnSpc>
              <a:spcBef>
                <a:spcPts val="0"/>
              </a:spcBef>
              <a:spcAft>
                <a:spcPts val="1200"/>
              </a:spcAft>
              <a:buClr>
                <a:schemeClr val="accent1"/>
              </a:buClr>
              <a:buSzTx/>
              <a:buFont typeface="Arial"/>
              <a:buChar char="•"/>
              <a:tabLst/>
              <a:defRPr sz="2300"/>
            </a:lvl2pPr>
            <a:lvl3pPr marL="8048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2000"/>
            </a:lvl3pPr>
            <a:lvl4pPr marL="10334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4pPr>
            <a:lvl5pPr marL="12620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Line 2">
            <a:extLst>
              <a:ext uri="{FF2B5EF4-FFF2-40B4-BE49-F238E27FC236}">
                <a16:creationId xmlns:a16="http://schemas.microsoft.com/office/drawing/2014/main" id="{ADD3603B-CE0D-5A82-2851-F47C38B2B77D}"/>
              </a:ext>
            </a:extLst>
          </p:cNvPr>
          <p:cNvSpPr>
            <a:spLocks noChangeShapeType="1"/>
          </p:cNvSpPr>
          <p:nvPr userDrawn="1"/>
        </p:nvSpPr>
        <p:spPr bwMode="auto">
          <a:xfrm flipV="1">
            <a:off x="-30480" y="6248400"/>
            <a:ext cx="12252960" cy="1"/>
          </a:xfrm>
          <a:prstGeom prst="line">
            <a:avLst/>
          </a:prstGeom>
          <a:noFill/>
          <a:ln w="12700">
            <a:solidFill>
              <a:srgbClr val="595959"/>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sp>
        <p:nvSpPr>
          <p:cNvPr id="15" name="Title 1">
            <a:extLst>
              <a:ext uri="{FF2B5EF4-FFF2-40B4-BE49-F238E27FC236}">
                <a16:creationId xmlns:a16="http://schemas.microsoft.com/office/drawing/2014/main" id="{0C99B006-F632-9E65-CB2A-F169604EB6D8}"/>
              </a:ext>
            </a:extLst>
          </p:cNvPr>
          <p:cNvSpPr>
            <a:spLocks noGrp="1"/>
          </p:cNvSpPr>
          <p:nvPr>
            <p:ph type="title"/>
          </p:nvPr>
        </p:nvSpPr>
        <p:spPr>
          <a:xfrm>
            <a:off x="406400" y="378378"/>
            <a:ext cx="8705513" cy="685800"/>
          </a:xfrm>
          <a:prstGeom prst="rect">
            <a:avLst/>
          </a:prstGeom>
        </p:spPr>
        <p:txBody>
          <a:bodyPr lIns="0" tIns="0" rIns="0" bIns="0"/>
          <a:lstStyle>
            <a:lvl1pPr algn="l">
              <a:defRPr sz="3200" b="1" i="1">
                <a:solidFill>
                  <a:srgbClr val="FFFFFF"/>
                </a:solidFill>
              </a:defRPr>
            </a:lvl1pPr>
          </a:lstStyle>
          <a:p>
            <a:r>
              <a:rPr lang="en-US" dirty="0"/>
              <a:t>Click to edit Master title style</a:t>
            </a:r>
          </a:p>
        </p:txBody>
      </p:sp>
      <p:pic>
        <p:nvPicPr>
          <p:cNvPr id="4" name="Picture 3">
            <a:extLst>
              <a:ext uri="{FF2B5EF4-FFF2-40B4-BE49-F238E27FC236}">
                <a16:creationId xmlns:a16="http://schemas.microsoft.com/office/drawing/2014/main" id="{4E3C81A2-CC44-32F6-F1D4-77B0A8847881}"/>
              </a:ext>
            </a:extLst>
          </p:cNvPr>
          <p:cNvPicPr>
            <a:picLocks noChangeAspect="1"/>
          </p:cNvPicPr>
          <p:nvPr userDrawn="1"/>
        </p:nvPicPr>
        <p:blipFill>
          <a:blip r:embed="rId2"/>
          <a:srcRect/>
          <a:stretch/>
        </p:blipFill>
        <p:spPr>
          <a:xfrm>
            <a:off x="9296400" y="6324600"/>
            <a:ext cx="2530122" cy="41781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b="1" i="1">
                <a:solidFill>
                  <a:srgbClr val="213E9A"/>
                </a:solidFill>
                <a:latin typeface="STIX Two Text" pitchFamily="2"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1800">
                <a:solidFill>
                  <a:srgbClr val="29334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Line 2">
            <a:extLst>
              <a:ext uri="{FF2B5EF4-FFF2-40B4-BE49-F238E27FC236}">
                <a16:creationId xmlns:a16="http://schemas.microsoft.com/office/drawing/2014/main" id="{E5EC7BA6-D672-B8C9-9175-950211E07275}"/>
              </a:ext>
            </a:extLst>
          </p:cNvPr>
          <p:cNvSpPr>
            <a:spLocks noChangeShapeType="1"/>
          </p:cNvSpPr>
          <p:nvPr userDrawn="1"/>
        </p:nvSpPr>
        <p:spPr bwMode="auto">
          <a:xfrm flipV="1">
            <a:off x="-30480" y="6248400"/>
            <a:ext cx="12252960" cy="1"/>
          </a:xfrm>
          <a:prstGeom prst="line">
            <a:avLst/>
          </a:prstGeom>
          <a:noFill/>
          <a:ln w="12700">
            <a:solidFill>
              <a:srgbClr val="595959"/>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pic>
        <p:nvPicPr>
          <p:cNvPr id="5" name="Picture 4">
            <a:extLst>
              <a:ext uri="{FF2B5EF4-FFF2-40B4-BE49-F238E27FC236}">
                <a16:creationId xmlns:a16="http://schemas.microsoft.com/office/drawing/2014/main" id="{E9FB143E-FBDE-A66C-9ABC-EE4FFCA02C90}"/>
              </a:ext>
            </a:extLst>
          </p:cNvPr>
          <p:cNvPicPr>
            <a:picLocks noChangeAspect="1"/>
          </p:cNvPicPr>
          <p:nvPr userDrawn="1"/>
        </p:nvPicPr>
        <p:blipFill>
          <a:blip r:embed="rId2"/>
          <a:srcRect/>
          <a:stretch/>
        </p:blipFill>
        <p:spPr>
          <a:xfrm>
            <a:off x="9220200" y="6338331"/>
            <a:ext cx="2666978" cy="443469"/>
          </a:xfrm>
          <a:prstGeom prst="rect">
            <a:avLst/>
          </a:prstGeom>
        </p:spPr>
      </p:pic>
    </p:spTree>
    <p:extLst>
      <p:ext uri="{BB962C8B-B14F-4D97-AF65-F5344CB8AC3E}">
        <p14:creationId xmlns:p14="http://schemas.microsoft.com/office/powerpoint/2010/main" val="64417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31AE54-B5A4-3758-D0DB-69AFAAD6AB75}"/>
              </a:ext>
            </a:extLst>
          </p:cNvPr>
          <p:cNvSpPr/>
          <p:nvPr userDrawn="1"/>
        </p:nvSpPr>
        <p:spPr>
          <a:xfrm>
            <a:off x="0" y="0"/>
            <a:ext cx="12192000" cy="6858000"/>
          </a:xfrm>
          <a:prstGeom prst="rect">
            <a:avLst/>
          </a:prstGeom>
          <a:solidFill>
            <a:srgbClr val="0E11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Line 2">
            <a:extLst>
              <a:ext uri="{FF2B5EF4-FFF2-40B4-BE49-F238E27FC236}">
                <a16:creationId xmlns:a16="http://schemas.microsoft.com/office/drawing/2014/main" id="{AAB36105-C5D0-246E-1CE9-223BB52DAB62}"/>
              </a:ext>
            </a:extLst>
          </p:cNvPr>
          <p:cNvSpPr>
            <a:spLocks noChangeAspect="1" noChangeShapeType="1"/>
          </p:cNvSpPr>
          <p:nvPr userDrawn="1"/>
        </p:nvSpPr>
        <p:spPr bwMode="auto">
          <a:xfrm>
            <a:off x="-38100" y="5715001"/>
            <a:ext cx="12268200" cy="0"/>
          </a:xfrm>
          <a:prstGeom prst="line">
            <a:avLst/>
          </a:prstGeom>
          <a:noFill/>
          <a:ln w="12700">
            <a:solidFill>
              <a:schemeClr val="bg1"/>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pic>
        <p:nvPicPr>
          <p:cNvPr id="2" name="Picture 1">
            <a:extLst>
              <a:ext uri="{FF2B5EF4-FFF2-40B4-BE49-F238E27FC236}">
                <a16:creationId xmlns:a16="http://schemas.microsoft.com/office/drawing/2014/main" id="{B8BBB60C-10C0-3540-4CD4-A2A1937DFB7F}"/>
              </a:ext>
            </a:extLst>
          </p:cNvPr>
          <p:cNvPicPr>
            <a:picLocks noChangeAspect="1"/>
          </p:cNvPicPr>
          <p:nvPr userDrawn="1"/>
        </p:nvPicPr>
        <p:blipFill>
          <a:blip r:embed="rId2"/>
          <a:srcRect/>
          <a:stretch/>
        </p:blipFill>
        <p:spPr>
          <a:xfrm>
            <a:off x="1439632" y="2362203"/>
            <a:ext cx="9312735" cy="1521596"/>
          </a:xfrm>
          <a:prstGeom prst="rect">
            <a:avLst/>
          </a:prstGeom>
        </p:spPr>
      </p:pic>
    </p:spTree>
    <p:extLst>
      <p:ext uri="{BB962C8B-B14F-4D97-AF65-F5344CB8AC3E}">
        <p14:creationId xmlns:p14="http://schemas.microsoft.com/office/powerpoint/2010/main" val="1939356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8C1E8D-2BA2-8C4F-947F-4E015132E0E6}"/>
              </a:ext>
            </a:extLst>
          </p:cNvPr>
          <p:cNvSpPr/>
          <p:nvPr userDrawn="1"/>
        </p:nvSpPr>
        <p:spPr>
          <a:xfrm>
            <a:off x="0" y="0"/>
            <a:ext cx="12192000" cy="1191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03A76-A193-3045-8C06-C950172E8FB8}"/>
              </a:ext>
            </a:extLst>
          </p:cNvPr>
          <p:cNvSpPr>
            <a:spLocks noGrp="1"/>
          </p:cNvSpPr>
          <p:nvPr>
            <p:ph type="title"/>
          </p:nvPr>
        </p:nvSpPr>
        <p:spPr>
          <a:xfrm>
            <a:off x="190571" y="147782"/>
            <a:ext cx="6647550" cy="951345"/>
          </a:xfrm>
        </p:spPr>
        <p:txBody>
          <a:bodyPr anchor="ctr"/>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4FCE6B-B2CA-2048-B57E-49DD0E41F6E0}"/>
              </a:ext>
            </a:extLst>
          </p:cNvPr>
          <p:cNvSpPr>
            <a:spLocks noGrp="1"/>
          </p:cNvSpPr>
          <p:nvPr>
            <p:ph idx="1"/>
          </p:nvPr>
        </p:nvSpPr>
        <p:spPr>
          <a:xfrm>
            <a:off x="683491" y="1480589"/>
            <a:ext cx="5809673" cy="43804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45A701-558B-0644-AD45-EFD6F24784F8}"/>
              </a:ext>
            </a:extLst>
          </p:cNvPr>
          <p:cNvSpPr>
            <a:spLocks noGrp="1"/>
          </p:cNvSpPr>
          <p:nvPr>
            <p:ph type="body" sz="half" idx="2" hasCustomPrompt="1"/>
          </p:nvPr>
        </p:nvSpPr>
        <p:spPr>
          <a:xfrm>
            <a:off x="7028692" y="143501"/>
            <a:ext cx="4972737" cy="951346"/>
          </a:xfrm>
        </p:spPr>
        <p:txBody>
          <a:bodyPr anchor="ctr">
            <a:normAutofit/>
          </a:bodyPr>
          <a:lstStyle>
            <a:lvl1pPr marL="0" indent="0">
              <a:buNone/>
              <a:defRPr sz="1800">
                <a:solidFill>
                  <a:schemeClr val="accent1">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subtitle styles</a:t>
            </a:r>
          </a:p>
        </p:txBody>
      </p:sp>
      <p:sp>
        <p:nvSpPr>
          <p:cNvPr id="8" name="Rectangle 7">
            <a:extLst>
              <a:ext uri="{FF2B5EF4-FFF2-40B4-BE49-F238E27FC236}">
                <a16:creationId xmlns:a16="http://schemas.microsoft.com/office/drawing/2014/main" id="{EA235B58-5C7D-294D-A555-6548CE7C1FB9}"/>
              </a:ext>
            </a:extLst>
          </p:cNvPr>
          <p:cNvSpPr/>
          <p:nvPr userDrawn="1"/>
        </p:nvSpPr>
        <p:spPr>
          <a:xfrm>
            <a:off x="0" y="6033247"/>
            <a:ext cx="12192000" cy="824753"/>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7E462F93-FC14-B642-B10A-53179FAFC47B}"/>
              </a:ext>
            </a:extLst>
          </p:cNvPr>
          <p:cNvSpPr>
            <a:spLocks noGrp="1"/>
          </p:cNvSpPr>
          <p:nvPr>
            <p:ph type="dt" sz="half" idx="10"/>
          </p:nvPr>
        </p:nvSpPr>
        <p:spPr>
          <a:xfrm>
            <a:off x="1325217" y="6263061"/>
            <a:ext cx="1129748" cy="365125"/>
          </a:xfrm>
        </p:spPr>
        <p:txBody>
          <a:bodyPr/>
          <a:lstStyle>
            <a:lvl1pPr algn="ctr">
              <a:defRPr/>
            </a:lvl1pPr>
          </a:lstStyle>
          <a:p>
            <a:fld id="{2921F7C2-CB90-0E46-B9C1-9806C6DE7237}" type="datetimeFigureOut">
              <a:rPr lang="en-US" smtClean="0"/>
              <a:pPr/>
              <a:t>5/6/25</a:t>
            </a:fld>
            <a:endParaRPr lang="en-US"/>
          </a:p>
        </p:txBody>
      </p:sp>
      <p:sp>
        <p:nvSpPr>
          <p:cNvPr id="10" name="Footer Placeholder 4">
            <a:extLst>
              <a:ext uri="{FF2B5EF4-FFF2-40B4-BE49-F238E27FC236}">
                <a16:creationId xmlns:a16="http://schemas.microsoft.com/office/drawing/2014/main" id="{76C16379-F306-674F-BAB8-B829BF16B7B3}"/>
              </a:ext>
            </a:extLst>
          </p:cNvPr>
          <p:cNvSpPr>
            <a:spLocks noGrp="1"/>
          </p:cNvSpPr>
          <p:nvPr>
            <p:ph type="ftr" sz="quarter" idx="11"/>
          </p:nvPr>
        </p:nvSpPr>
        <p:spPr>
          <a:xfrm>
            <a:off x="2627243" y="6263061"/>
            <a:ext cx="4210878" cy="365125"/>
          </a:xfrm>
        </p:spPr>
        <p:txBody>
          <a:bodyPr/>
          <a:lstStyle>
            <a:lvl1pPr algn="ctr">
              <a:defRPr/>
            </a:lvl1pPr>
          </a:lstStyle>
          <a:p>
            <a:endParaRPr lang="en-US"/>
          </a:p>
        </p:txBody>
      </p:sp>
      <p:sp>
        <p:nvSpPr>
          <p:cNvPr id="11" name="Slide Number Placeholder 5">
            <a:extLst>
              <a:ext uri="{FF2B5EF4-FFF2-40B4-BE49-F238E27FC236}">
                <a16:creationId xmlns:a16="http://schemas.microsoft.com/office/drawing/2014/main" id="{39DF738D-1462-7E49-AAC9-939196F214C6}"/>
              </a:ext>
            </a:extLst>
          </p:cNvPr>
          <p:cNvSpPr>
            <a:spLocks noGrp="1"/>
          </p:cNvSpPr>
          <p:nvPr>
            <p:ph type="sldNum" sz="quarter" idx="12"/>
          </p:nvPr>
        </p:nvSpPr>
        <p:spPr>
          <a:xfrm>
            <a:off x="7015369" y="6263061"/>
            <a:ext cx="985631" cy="365125"/>
          </a:xfrm>
        </p:spPr>
        <p:txBody>
          <a:bodyPr/>
          <a:lstStyle>
            <a:lvl1pPr algn="ctr">
              <a:defRPr/>
            </a:lvl1pPr>
          </a:lstStyle>
          <a:p>
            <a:fld id="{797C032F-CD6F-4040-A6F8-55EF6F4FAEDE}" type="slidenum">
              <a:rPr lang="en-US" smtClean="0"/>
              <a:pPr/>
              <a:t>‹#›</a:t>
            </a:fld>
            <a:endParaRPr lang="en-US"/>
          </a:p>
        </p:txBody>
      </p:sp>
      <p:pic>
        <p:nvPicPr>
          <p:cNvPr id="12" name="Picture 11" descr="Text&#10;&#10;Description automatically generated">
            <a:extLst>
              <a:ext uri="{FF2B5EF4-FFF2-40B4-BE49-F238E27FC236}">
                <a16:creationId xmlns:a16="http://schemas.microsoft.com/office/drawing/2014/main" id="{7EF72F33-82E1-A843-90DB-32C6061261EB}"/>
              </a:ext>
            </a:extLst>
          </p:cNvPr>
          <p:cNvPicPr>
            <a:picLocks noChangeAspect="1"/>
          </p:cNvPicPr>
          <p:nvPr userDrawn="1"/>
        </p:nvPicPr>
        <p:blipFill>
          <a:blip r:embed="rId2"/>
          <a:stretch>
            <a:fillRect/>
          </a:stretch>
        </p:blipFill>
        <p:spPr>
          <a:xfrm>
            <a:off x="8267700" y="6176745"/>
            <a:ext cx="2788761" cy="537755"/>
          </a:xfrm>
          <a:prstGeom prst="rect">
            <a:avLst/>
          </a:prstGeom>
        </p:spPr>
      </p:pic>
    </p:spTree>
    <p:extLst>
      <p:ext uri="{BB962C8B-B14F-4D97-AF65-F5344CB8AC3E}">
        <p14:creationId xmlns:p14="http://schemas.microsoft.com/office/powerpoint/2010/main" val="21174205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477000"/>
            <a:ext cx="12192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lide Number Placeholder 5"/>
          <p:cNvSpPr>
            <a:spLocks noGrp="1"/>
          </p:cNvSpPr>
          <p:nvPr>
            <p:ph type="sldNum" sz="quarter" idx="4"/>
          </p:nvPr>
        </p:nvSpPr>
        <p:spPr>
          <a:xfrm>
            <a:off x="8737600" y="6477001"/>
            <a:ext cx="3048000" cy="244475"/>
          </a:xfrm>
          <a:prstGeom prst="rect">
            <a:avLst/>
          </a:prstGeom>
        </p:spPr>
        <p:txBody>
          <a:bodyPr lIns="0" tIns="0" rIns="0" bIns="0" anchor="b"/>
          <a:lstStyle>
            <a:lvl1pPr algn="r" fontAlgn="auto">
              <a:spcBef>
                <a:spcPts val="0"/>
              </a:spcBef>
              <a:spcAft>
                <a:spcPts val="0"/>
              </a:spcAft>
              <a:defRPr sz="900" smtClean="0">
                <a:solidFill>
                  <a:schemeClr val="bg1">
                    <a:lumMod val="75000"/>
                  </a:schemeClr>
                </a:solidFill>
                <a:latin typeface="+mn-lt"/>
                <a:ea typeface="+mn-ea"/>
                <a:cs typeface="+mn-cs"/>
              </a:defRPr>
            </a:lvl1pPr>
          </a:lstStyle>
          <a:p>
            <a:pPr>
              <a:defRPr/>
            </a:pPr>
            <a:fld id="{300230B3-7374-E847-8B17-66836C494C7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8" r:id="rId1"/>
    <p:sldLayoutId id="2147483705" r:id="rId2"/>
    <p:sldLayoutId id="2147483715" r:id="rId3"/>
    <p:sldLayoutId id="2147483731" r:id="rId4"/>
    <p:sldLayoutId id="2147483732" r:id="rId5"/>
    <p:sldLayoutId id="2147483733" r:id="rId6"/>
  </p:sldLayoutIdLst>
  <p:hf hdr="0" ftr="0" dt="0"/>
  <p:txStyles>
    <p:titleStyle>
      <a:lvl1pPr algn="l" defTabSz="457200" rtl="0" eaLnBrk="1" fontAlgn="base" hangingPunct="1">
        <a:spcBef>
          <a:spcPct val="0"/>
        </a:spcBef>
        <a:spcAft>
          <a:spcPct val="0"/>
        </a:spcAft>
        <a:defRPr sz="4000" kern="1200">
          <a:solidFill>
            <a:schemeClr val="accent1"/>
          </a:solidFill>
          <a:latin typeface="+mj-lt"/>
          <a:ea typeface="ヒラギノ角ゴ Pro W3" charset="-128"/>
          <a:cs typeface="ヒラギノ角ゴ Pro W3" charset="-128"/>
        </a:defRPr>
      </a:lvl1pPr>
      <a:lvl2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2pPr>
      <a:lvl3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3pPr>
      <a:lvl4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4pPr>
      <a:lvl5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5pPr>
      <a:lvl6pPr marL="4572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6pPr>
      <a:lvl7pPr marL="9144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7pPr>
      <a:lvl8pPr marL="13716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8pPr>
      <a:lvl9pPr marL="18288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9pPr>
    </p:titleStyle>
    <p:bodyStyle>
      <a:lvl1pPr marL="287338" indent="-287338" algn="l" defTabSz="457200" rtl="0" eaLnBrk="1" fontAlgn="base" hangingPunct="1">
        <a:spcBef>
          <a:spcPct val="0"/>
        </a:spcBef>
        <a:spcAft>
          <a:spcPts val="1200"/>
        </a:spcAft>
        <a:buClr>
          <a:schemeClr val="accent1"/>
        </a:buClr>
        <a:buFont typeface="Arial" charset="0"/>
        <a:buChar char="•"/>
        <a:defRPr sz="2600" kern="1200">
          <a:solidFill>
            <a:srgbClr val="595959"/>
          </a:solidFill>
          <a:latin typeface="+mn-lt"/>
          <a:ea typeface="ヒラギノ角ゴ Pro W3" charset="-128"/>
          <a:cs typeface="ヒラギノ角ゴ Pro W3" charset="-128"/>
        </a:defRPr>
      </a:lvl1pPr>
      <a:lvl2pPr marL="576263" indent="-288925" algn="l" defTabSz="457200" rtl="0" eaLnBrk="1" fontAlgn="base" hangingPunct="1">
        <a:spcBef>
          <a:spcPct val="0"/>
        </a:spcBef>
        <a:spcAft>
          <a:spcPts val="1200"/>
        </a:spcAft>
        <a:buClr>
          <a:schemeClr val="accent1"/>
        </a:buClr>
        <a:buFont typeface="Arial"/>
        <a:buChar char="•"/>
        <a:defRPr sz="2400" kern="1200">
          <a:solidFill>
            <a:srgbClr val="595959"/>
          </a:solidFill>
          <a:latin typeface="+mn-lt"/>
          <a:ea typeface="ヒラギノ角ゴ Pro W3" charset="-128"/>
          <a:cs typeface="+mn-cs"/>
        </a:defRPr>
      </a:lvl2pPr>
      <a:lvl3pPr marL="855663" indent="-279400" algn="l" defTabSz="457200" rtl="0" eaLnBrk="1" fontAlgn="base" hangingPunct="1">
        <a:spcBef>
          <a:spcPct val="0"/>
        </a:spcBef>
        <a:spcAft>
          <a:spcPts val="1200"/>
        </a:spcAft>
        <a:buClr>
          <a:schemeClr val="accent1"/>
        </a:buClr>
        <a:buFont typeface="Arial" charset="0"/>
        <a:buChar char="•"/>
        <a:defRPr sz="2300" kern="1200">
          <a:solidFill>
            <a:srgbClr val="595959"/>
          </a:solidFill>
          <a:latin typeface="+mn-lt"/>
          <a:ea typeface="ヒラギノ角ゴ Pro W3" charset="-128"/>
          <a:cs typeface="+mn-cs"/>
        </a:defRPr>
      </a:lvl3pPr>
      <a:lvl4pPr marL="1143000" indent="-287338" algn="l" defTabSz="457200" rtl="0" eaLnBrk="1" fontAlgn="base" hangingPunct="1">
        <a:spcBef>
          <a:spcPct val="0"/>
        </a:spcBef>
        <a:spcAft>
          <a:spcPts val="1200"/>
        </a:spcAft>
        <a:buClr>
          <a:schemeClr val="accent1"/>
        </a:buClr>
        <a:buFont typeface="Arial"/>
        <a:buChar char="•"/>
        <a:defRPr sz="2200" kern="1200">
          <a:solidFill>
            <a:srgbClr val="595959"/>
          </a:solidFill>
          <a:latin typeface="+mn-lt"/>
          <a:ea typeface="ヒラギノ角ゴ Pro W3" charset="-128"/>
          <a:cs typeface="+mn-cs"/>
        </a:defRPr>
      </a:lvl4pPr>
      <a:lvl5pPr marL="1430338" indent="-287338" algn="l" defTabSz="457200" rtl="0" eaLnBrk="1" fontAlgn="base" hangingPunct="1">
        <a:spcBef>
          <a:spcPct val="0"/>
        </a:spcBef>
        <a:spcAft>
          <a:spcPts val="1200"/>
        </a:spcAft>
        <a:buClr>
          <a:schemeClr val="accent1"/>
        </a:buClr>
        <a:buFont typeface="Arial" charset="0"/>
        <a:buChar char="•"/>
        <a:defRPr sz="21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hyperlink" Target="https://doi.org/10.2172/247268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oi.org/10.2172/239744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4D52-7FFD-32C9-F8D0-4EF04DE2DC94}"/>
              </a:ext>
            </a:extLst>
          </p:cNvPr>
          <p:cNvSpPr>
            <a:spLocks noGrp="1"/>
          </p:cNvSpPr>
          <p:nvPr>
            <p:ph type="ctrTitle"/>
          </p:nvPr>
        </p:nvSpPr>
        <p:spPr/>
        <p:txBody>
          <a:bodyPr/>
          <a:lstStyle/>
          <a:p>
            <a:r>
              <a:rPr lang="en-US" dirty="0"/>
              <a:t>Introduction to Multiphysics Applications Technical Area</a:t>
            </a:r>
          </a:p>
        </p:txBody>
      </p:sp>
      <p:sp>
        <p:nvSpPr>
          <p:cNvPr id="3" name="Subtitle 2">
            <a:extLst>
              <a:ext uri="{FF2B5EF4-FFF2-40B4-BE49-F238E27FC236}">
                <a16:creationId xmlns:a16="http://schemas.microsoft.com/office/drawing/2014/main" id="{F1E3D022-7417-B585-AABB-4EB27AA26696}"/>
              </a:ext>
            </a:extLst>
          </p:cNvPr>
          <p:cNvSpPr>
            <a:spLocks noGrp="1"/>
          </p:cNvSpPr>
          <p:nvPr>
            <p:ph type="subTitle" idx="1"/>
          </p:nvPr>
        </p:nvSpPr>
        <p:spPr>
          <a:xfrm>
            <a:off x="1524000" y="2971800"/>
            <a:ext cx="9144000" cy="2133589"/>
          </a:xfrm>
        </p:spPr>
        <p:txBody>
          <a:bodyPr/>
          <a:lstStyle/>
          <a:p>
            <a:pPr>
              <a:spcAft>
                <a:spcPts val="0"/>
              </a:spcAft>
            </a:pPr>
            <a:r>
              <a:rPr lang="en-US" dirty="0"/>
              <a:t>Bob </a:t>
            </a:r>
            <a:r>
              <a:rPr lang="en-US" dirty="0" err="1"/>
              <a:t>Salko</a:t>
            </a:r>
            <a:r>
              <a:rPr lang="en-US" dirty="0"/>
              <a:t>, Oak Ridge National Laboratory </a:t>
            </a:r>
            <a:r>
              <a:rPr lang="en-US" i="1" dirty="0"/>
              <a:t>LWR Work Package Manager</a:t>
            </a:r>
            <a:endParaRPr lang="en-US" dirty="0"/>
          </a:p>
          <a:p>
            <a:pPr>
              <a:spcAft>
                <a:spcPts val="0"/>
              </a:spcAft>
            </a:pPr>
            <a:r>
              <a:rPr lang="en-US" dirty="0"/>
              <a:t>Emily Shemon, Argonne National Laboratory </a:t>
            </a:r>
            <a:r>
              <a:rPr lang="en-US" i="1" dirty="0"/>
              <a:t>Technical Area Lead</a:t>
            </a:r>
          </a:p>
          <a:p>
            <a:pPr>
              <a:spcAft>
                <a:spcPts val="0"/>
              </a:spcAft>
            </a:pPr>
            <a:r>
              <a:rPr lang="en-US" dirty="0"/>
              <a:t>Cody Permann, Idaho National Laboratory </a:t>
            </a:r>
            <a:r>
              <a:rPr lang="en-US" i="1" dirty="0"/>
              <a:t>Technical Area Deputy Lead</a:t>
            </a:r>
          </a:p>
          <a:p>
            <a:endParaRPr lang="en-US" dirty="0"/>
          </a:p>
          <a:p>
            <a:r>
              <a:rPr lang="en-US" dirty="0"/>
              <a:t>NEAMS LWR Stakeholder Meeting</a:t>
            </a:r>
          </a:p>
          <a:p>
            <a:r>
              <a:rPr lang="en-US" dirty="0"/>
              <a:t>5/7/2025</a:t>
            </a:r>
          </a:p>
          <a:p>
            <a:endParaRPr lang="en-US" dirty="0"/>
          </a:p>
        </p:txBody>
      </p:sp>
    </p:spTree>
    <p:extLst>
      <p:ext uri="{BB962C8B-B14F-4D97-AF65-F5344CB8AC3E}">
        <p14:creationId xmlns:p14="http://schemas.microsoft.com/office/powerpoint/2010/main" val="2129461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B7C93-5823-9B93-7D3C-34FC7873F5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AFE01A-D6A7-E4B8-3AD5-3C6A8F8ACF17}"/>
              </a:ext>
            </a:extLst>
          </p:cNvPr>
          <p:cNvSpPr>
            <a:spLocks noGrp="1"/>
          </p:cNvSpPr>
          <p:nvPr>
            <p:ph type="title"/>
          </p:nvPr>
        </p:nvSpPr>
        <p:spPr/>
        <p:txBody>
          <a:bodyPr/>
          <a:lstStyle/>
          <a:p>
            <a:r>
              <a:rPr lang="en-US" dirty="0"/>
              <a:t>Multiphysics Applications Technical Area Overview</a:t>
            </a:r>
          </a:p>
        </p:txBody>
      </p:sp>
      <p:sp>
        <p:nvSpPr>
          <p:cNvPr id="17" name="Slide Number Placeholder 16">
            <a:extLst>
              <a:ext uri="{FF2B5EF4-FFF2-40B4-BE49-F238E27FC236}">
                <a16:creationId xmlns:a16="http://schemas.microsoft.com/office/drawing/2014/main" id="{AB0B6070-3AA4-1149-937A-E11859ABD0EE}"/>
              </a:ext>
            </a:extLst>
          </p:cNvPr>
          <p:cNvSpPr>
            <a:spLocks noGrp="1"/>
          </p:cNvSpPr>
          <p:nvPr>
            <p:ph type="sldNum" sz="quarter" idx="4294967295"/>
          </p:nvPr>
        </p:nvSpPr>
        <p:spPr>
          <a:xfrm>
            <a:off x="5917624" y="6427263"/>
            <a:ext cx="458352" cy="251873"/>
          </a:xfrm>
        </p:spPr>
        <p:txBody>
          <a:bodyPr/>
          <a:lstStyle/>
          <a:p>
            <a:pPr algn="ctr"/>
            <a:fld id="{797C032F-CD6F-4040-A6F8-55EF6F4FAEDE}" type="slidenum">
              <a:rPr lang="en-US" smtClean="0"/>
              <a:pPr algn="ctr"/>
              <a:t>2</a:t>
            </a:fld>
            <a:endParaRPr lang="en-US" dirty="0"/>
          </a:p>
        </p:txBody>
      </p:sp>
      <p:sp>
        <p:nvSpPr>
          <p:cNvPr id="19" name="Rectangle: Rounded Corners 18">
            <a:extLst>
              <a:ext uri="{FF2B5EF4-FFF2-40B4-BE49-F238E27FC236}">
                <a16:creationId xmlns:a16="http://schemas.microsoft.com/office/drawing/2014/main" id="{AFA9A656-EF61-4B2F-4F9E-2553C8DCEDF1}"/>
              </a:ext>
            </a:extLst>
          </p:cNvPr>
          <p:cNvSpPr/>
          <p:nvPr/>
        </p:nvSpPr>
        <p:spPr>
          <a:xfrm>
            <a:off x="72745" y="1368145"/>
            <a:ext cx="3980640" cy="4609543"/>
          </a:xfrm>
          <a:prstGeom prst="roundRect">
            <a:avLst/>
          </a:prstGeom>
          <a:solidFill>
            <a:srgbClr val="037EA5"/>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800" b="1" dirty="0"/>
              <a:t>Reactor Applications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Engage with stakeholders</a:t>
            </a:r>
          </a:p>
          <a:p>
            <a:pPr marL="285750" indent="-285750">
              <a:buFont typeface="Arial" panose="020B0604020202020204" pitchFamily="34" charset="0"/>
              <a:buChar char="•"/>
            </a:pPr>
            <a:r>
              <a:rPr lang="en-US" sz="1600" dirty="0"/>
              <a:t>Apply tools to reactor technologies</a:t>
            </a:r>
          </a:p>
          <a:p>
            <a:pPr marL="285750" indent="-285750">
              <a:buFont typeface="Arial" panose="020B0604020202020204" pitchFamily="34" charset="0"/>
              <a:buChar char="•"/>
            </a:pPr>
            <a:r>
              <a:rPr lang="en-US" sz="1600" dirty="0"/>
              <a:t>Identify code gaps</a:t>
            </a:r>
          </a:p>
          <a:p>
            <a:pPr marL="285750" indent="-285750">
              <a:buFont typeface="Arial" panose="020B0604020202020204" pitchFamily="34" charset="0"/>
              <a:buChar char="•"/>
            </a:pPr>
            <a:r>
              <a:rPr lang="en-US" sz="1600" dirty="0"/>
              <a:t>Perform V&amp;V</a:t>
            </a:r>
          </a:p>
          <a:p>
            <a:pPr marL="285750" indent="-285750">
              <a:buFont typeface="Arial" panose="020B0604020202020204" pitchFamily="34" charset="0"/>
              <a:buChar char="•"/>
            </a:pPr>
            <a:r>
              <a:rPr lang="en-US" sz="1600" dirty="0"/>
              <a:t>Publish mature models on NRIC Virtual Test Bed</a:t>
            </a:r>
          </a:p>
        </p:txBody>
      </p:sp>
      <p:sp>
        <p:nvSpPr>
          <p:cNvPr id="20" name="Rectangle: Rounded Corners 19">
            <a:extLst>
              <a:ext uri="{FF2B5EF4-FFF2-40B4-BE49-F238E27FC236}">
                <a16:creationId xmlns:a16="http://schemas.microsoft.com/office/drawing/2014/main" id="{2C6B31EF-096A-4E57-198C-5B146BB778DF}"/>
              </a:ext>
            </a:extLst>
          </p:cNvPr>
          <p:cNvSpPr/>
          <p:nvPr/>
        </p:nvSpPr>
        <p:spPr>
          <a:xfrm>
            <a:off x="4282067" y="1324555"/>
            <a:ext cx="3844178" cy="4653133"/>
          </a:xfrm>
          <a:prstGeom prst="roundRect">
            <a:avLst/>
          </a:prstGeom>
          <a:solidFill>
            <a:srgbClr val="037EA5"/>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800" b="1" dirty="0"/>
              <a:t>Multiphysics Framework Development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Enhance MOOSE to provide a robust &amp; efficient infrastructure for code developers and users</a:t>
            </a:r>
          </a:p>
          <a:p>
            <a:pPr marL="285750" indent="-285750">
              <a:buFont typeface="Arial" panose="020B0604020202020204" pitchFamily="34" charset="0"/>
              <a:buChar char="•"/>
            </a:pPr>
            <a:r>
              <a:rPr lang="en-US" sz="1600" dirty="0"/>
              <a:t>Development of </a:t>
            </a:r>
            <a:r>
              <a:rPr lang="en-US" sz="1600" dirty="0" err="1"/>
              <a:t>VERAOneWay</a:t>
            </a:r>
            <a:r>
              <a:rPr lang="en-US" sz="1600" dirty="0"/>
              <a:t> for integration of BISON &amp; VERA</a:t>
            </a:r>
          </a:p>
        </p:txBody>
      </p:sp>
      <p:sp>
        <p:nvSpPr>
          <p:cNvPr id="21" name="Rectangle: Rounded Corners 20">
            <a:extLst>
              <a:ext uri="{FF2B5EF4-FFF2-40B4-BE49-F238E27FC236}">
                <a16:creationId xmlns:a16="http://schemas.microsoft.com/office/drawing/2014/main" id="{F0A18BE8-654C-B9B4-878D-263F98020D7B}"/>
              </a:ext>
            </a:extLst>
          </p:cNvPr>
          <p:cNvSpPr/>
          <p:nvPr/>
        </p:nvSpPr>
        <p:spPr>
          <a:xfrm>
            <a:off x="8409078" y="1324555"/>
            <a:ext cx="3710178" cy="4653136"/>
          </a:xfrm>
          <a:prstGeom prst="roundRect">
            <a:avLst/>
          </a:prstGeom>
          <a:solidFill>
            <a:srgbClr val="037EA5"/>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800" b="1" dirty="0"/>
              <a:t>Deployment &amp; User Workflows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Deploy software containers on INL HPC for easy access</a:t>
            </a:r>
          </a:p>
          <a:p>
            <a:pPr marL="285750" indent="-285750">
              <a:buFont typeface="Arial" panose="020B0604020202020204" pitchFamily="34" charset="0"/>
              <a:buChar char="•"/>
            </a:pPr>
            <a:r>
              <a:rPr lang="en-US" sz="1600" dirty="0"/>
              <a:t>Enhance the NEAMS Workbench GUI for enabling user workflows</a:t>
            </a:r>
          </a:p>
        </p:txBody>
      </p:sp>
      <p:pic>
        <p:nvPicPr>
          <p:cNvPr id="14" name="Picture 13">
            <a:extLst>
              <a:ext uri="{FF2B5EF4-FFF2-40B4-BE49-F238E27FC236}">
                <a16:creationId xmlns:a16="http://schemas.microsoft.com/office/drawing/2014/main" id="{4E3E7DFD-BF72-851C-6608-FD8580AA25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942269" y="4241120"/>
            <a:ext cx="2471253" cy="1562592"/>
          </a:xfrm>
          <a:prstGeom prst="rect">
            <a:avLst/>
          </a:prstGeom>
        </p:spPr>
      </p:pic>
      <p:pic>
        <p:nvPicPr>
          <p:cNvPr id="6" name="Picture 5">
            <a:extLst>
              <a:ext uri="{FF2B5EF4-FFF2-40B4-BE49-F238E27FC236}">
                <a16:creationId xmlns:a16="http://schemas.microsoft.com/office/drawing/2014/main" id="{C8FB49A8-F42B-A12A-7AF0-0B2EC0FA837B}"/>
              </a:ext>
            </a:extLst>
          </p:cNvPr>
          <p:cNvPicPr>
            <a:picLocks noChangeAspect="1"/>
          </p:cNvPicPr>
          <p:nvPr/>
        </p:nvPicPr>
        <p:blipFill rotWithShape="1">
          <a:blip r:embed="rId4"/>
          <a:srcRect t="-38" b="1"/>
          <a:stretch/>
        </p:blipFill>
        <p:spPr>
          <a:xfrm>
            <a:off x="5168901" y="4394966"/>
            <a:ext cx="2124662" cy="1582722"/>
          </a:xfrm>
          <a:prstGeom prst="rect">
            <a:avLst/>
          </a:prstGeom>
        </p:spPr>
      </p:pic>
      <p:sp>
        <p:nvSpPr>
          <p:cNvPr id="34" name="Arrow: Right 33">
            <a:extLst>
              <a:ext uri="{FF2B5EF4-FFF2-40B4-BE49-F238E27FC236}">
                <a16:creationId xmlns:a16="http://schemas.microsoft.com/office/drawing/2014/main" id="{FEF27870-4F13-E405-CFAD-C1465D43055F}"/>
              </a:ext>
            </a:extLst>
          </p:cNvPr>
          <p:cNvSpPr/>
          <p:nvPr/>
        </p:nvSpPr>
        <p:spPr>
          <a:xfrm>
            <a:off x="8126245" y="1711614"/>
            <a:ext cx="764275" cy="1066886"/>
          </a:xfrm>
          <a:prstGeom prst="rightArrow">
            <a:avLst/>
          </a:prstGeom>
          <a:solidFill>
            <a:schemeClr val="accent4">
              <a:lumMod val="60000"/>
              <a:lumOff val="4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194840F8-68CE-1DAF-7A63-BE2BC0FA1935}"/>
              </a:ext>
            </a:extLst>
          </p:cNvPr>
          <p:cNvSpPr/>
          <p:nvPr/>
        </p:nvSpPr>
        <p:spPr>
          <a:xfrm rot="10800000">
            <a:off x="3517792" y="1711614"/>
            <a:ext cx="764275" cy="1066885"/>
          </a:xfrm>
          <a:prstGeom prst="rightArrow">
            <a:avLst/>
          </a:prstGeom>
          <a:solidFill>
            <a:schemeClr val="accent4">
              <a:lumMod val="60000"/>
              <a:lumOff val="4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07041CB-C041-CB7B-C8DC-16FFD4676269}"/>
              </a:ext>
            </a:extLst>
          </p:cNvPr>
          <p:cNvSpPr/>
          <p:nvPr/>
        </p:nvSpPr>
        <p:spPr>
          <a:xfrm>
            <a:off x="575577" y="4641231"/>
            <a:ext cx="2842968" cy="84862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Content Placeholder 11" descr="Icon&#10;&#10;AI-generated content may be incorrect.">
            <a:extLst>
              <a:ext uri="{FF2B5EF4-FFF2-40B4-BE49-F238E27FC236}">
                <a16:creationId xmlns:a16="http://schemas.microsoft.com/office/drawing/2014/main" id="{88BA4787-63A1-BC0A-CF11-4E20F17D6739}"/>
              </a:ext>
            </a:extLst>
          </p:cNvPr>
          <p:cNvPicPr>
            <a:picLocks noGrp="1" noChangeAspect="1"/>
          </p:cNvPicPr>
          <p:nvPr>
            <p:ph sz="quarter" idx="12"/>
          </p:nvPr>
        </p:nvPicPr>
        <p:blipFill>
          <a:blip r:embed="rId5"/>
          <a:stretch>
            <a:fillRect/>
          </a:stretch>
        </p:blipFill>
        <p:spPr>
          <a:xfrm>
            <a:off x="710311" y="4681035"/>
            <a:ext cx="2540000" cy="736600"/>
          </a:xfrm>
        </p:spPr>
      </p:pic>
    </p:spTree>
    <p:extLst>
      <p:ext uri="{BB962C8B-B14F-4D97-AF65-F5344CB8AC3E}">
        <p14:creationId xmlns:p14="http://schemas.microsoft.com/office/powerpoint/2010/main" val="315640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34" grpId="0" animBg="1"/>
      <p:bldP spid="35"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16400-90D1-290B-31AC-62269DB14F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890FF-F4E1-289F-C53C-338B9D0E83A5}"/>
              </a:ext>
            </a:extLst>
          </p:cNvPr>
          <p:cNvSpPr>
            <a:spLocks noGrp="1"/>
          </p:cNvSpPr>
          <p:nvPr>
            <p:ph type="title"/>
          </p:nvPr>
        </p:nvSpPr>
        <p:spPr/>
        <p:txBody>
          <a:bodyPr>
            <a:normAutofit/>
          </a:bodyPr>
          <a:lstStyle/>
          <a:p>
            <a:r>
              <a:rPr lang="en-US" sz="3600" dirty="0"/>
              <a:t>Light Water Reactor Highlights</a:t>
            </a:r>
            <a:endParaRPr lang="en-US" dirty="0"/>
          </a:p>
        </p:txBody>
      </p:sp>
      <p:graphicFrame>
        <p:nvGraphicFramePr>
          <p:cNvPr id="5" name="Table 4">
            <a:extLst>
              <a:ext uri="{FF2B5EF4-FFF2-40B4-BE49-F238E27FC236}">
                <a16:creationId xmlns:a16="http://schemas.microsoft.com/office/drawing/2014/main" id="{42B66B7F-994B-106C-C68E-2D34AE520243}"/>
              </a:ext>
            </a:extLst>
          </p:cNvPr>
          <p:cNvGraphicFramePr>
            <a:graphicFrameLocks noGrp="1"/>
          </p:cNvGraphicFramePr>
          <p:nvPr>
            <p:extLst>
              <p:ext uri="{D42A27DB-BD31-4B8C-83A1-F6EECF244321}">
                <p14:modId xmlns:p14="http://schemas.microsoft.com/office/powerpoint/2010/main" val="844746984"/>
              </p:ext>
            </p:extLst>
          </p:nvPr>
        </p:nvGraphicFramePr>
        <p:xfrm>
          <a:off x="191788" y="1327242"/>
          <a:ext cx="11826040" cy="3784559"/>
        </p:xfrm>
        <a:graphic>
          <a:graphicData uri="http://schemas.openxmlformats.org/drawingml/2006/table">
            <a:tbl>
              <a:tblPr firstRow="1" bandRow="1">
                <a:tableStyleId>{7DF18680-E054-41AD-8BC1-D1AEF772440D}</a:tableStyleId>
              </a:tblPr>
              <a:tblGrid>
                <a:gridCol w="5952703">
                  <a:extLst>
                    <a:ext uri="{9D8B030D-6E8A-4147-A177-3AD203B41FA5}">
                      <a16:colId xmlns:a16="http://schemas.microsoft.com/office/drawing/2014/main" val="2852479556"/>
                    </a:ext>
                  </a:extLst>
                </a:gridCol>
                <a:gridCol w="5873337">
                  <a:extLst>
                    <a:ext uri="{9D8B030D-6E8A-4147-A177-3AD203B41FA5}">
                      <a16:colId xmlns:a16="http://schemas.microsoft.com/office/drawing/2014/main" val="1181760368"/>
                    </a:ext>
                  </a:extLst>
                </a:gridCol>
              </a:tblGrid>
              <a:tr h="340319">
                <a:tc>
                  <a:txBody>
                    <a:bodyPr/>
                    <a:lstStyle/>
                    <a:p>
                      <a:r>
                        <a:rPr lang="en-US" sz="1600" dirty="0"/>
                        <a:t>FY24 Milestones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FY25 Milestones</a:t>
                      </a:r>
                    </a:p>
                    <a:p>
                      <a:endParaRPr lang="en-US" sz="1600" dirty="0"/>
                    </a:p>
                  </a:txBody>
                  <a:tcPr/>
                </a:tc>
                <a:extLst>
                  <a:ext uri="{0D108BD9-81ED-4DB2-BD59-A6C34878D82A}">
                    <a16:rowId xmlns:a16="http://schemas.microsoft.com/office/drawing/2014/main" val="2938595215"/>
                  </a:ext>
                </a:extLst>
              </a:tr>
              <a:tr h="340319">
                <a:tc gridSpan="2">
                  <a:txBody>
                    <a:bodyPr/>
                    <a:lstStyle/>
                    <a:p>
                      <a:pPr algn="ctr"/>
                      <a:r>
                        <a:rPr lang="en-US" sz="1600" b="1" dirty="0"/>
                        <a:t>Fuel Fragmentation, Relocation, and Dispersal</a:t>
                      </a:r>
                    </a:p>
                  </a:txBody>
                  <a:tcPr/>
                </a:tc>
                <a:tc hMerge="1">
                  <a:txBody>
                    <a:bodyPr/>
                    <a:lstStyle/>
                    <a:p>
                      <a:endParaRPr lang="en-US" sz="1600" dirty="0"/>
                    </a:p>
                  </a:txBody>
                  <a:tcPr/>
                </a:tc>
                <a:extLst>
                  <a:ext uri="{0D108BD9-81ED-4DB2-BD59-A6C34878D82A}">
                    <a16:rowId xmlns:a16="http://schemas.microsoft.com/office/drawing/2014/main" val="630193602"/>
                  </a:ext>
                </a:extLst>
              </a:tr>
              <a:tr h="304659">
                <a:tc>
                  <a:txBody>
                    <a:bodyPr/>
                    <a:lstStyle/>
                    <a:p>
                      <a:pPr marL="285750" indent="-285750">
                        <a:buFont typeface="Arial" panose="020B0604020202020204" pitchFamily="34" charset="0"/>
                        <a:buChar char="•"/>
                      </a:pPr>
                      <a:r>
                        <a:rPr lang="en-US" sz="1400" b="0" i="0" kern="1200" dirty="0">
                          <a:solidFill>
                            <a:schemeClr val="tx1"/>
                          </a:solidFill>
                          <a:effectLst/>
                          <a:latin typeface="+mn-lt"/>
                          <a:ea typeface="+mn-ea"/>
                          <a:cs typeface="+mn-cs"/>
                        </a:rPr>
                        <a:t>High-Burnup BWR LOCA Burst Analysis Framework Development and Demonstration (</a:t>
                      </a:r>
                      <a:r>
                        <a:rPr lang="en-US" sz="1400" b="0" i="0" u="sng" kern="1200" dirty="0">
                          <a:solidFill>
                            <a:schemeClr val="tx1"/>
                          </a:solidFill>
                          <a:effectLst/>
                          <a:latin typeface="+mn-lt"/>
                          <a:ea typeface="+mn-ea"/>
                          <a:cs typeface="+mn-cs"/>
                          <a:hlinkClick r:id="rId3"/>
                        </a:rPr>
                        <a:t>https://doi.org/10.2172/2472686</a:t>
                      </a:r>
                      <a:r>
                        <a:rPr lang="en-US" sz="1400" b="0" i="0" u="sng" kern="1200" dirty="0">
                          <a:solidFill>
                            <a:schemeClr val="tx1"/>
                          </a:solidFill>
                          <a:effectLst/>
                          <a:latin typeface="+mn-lt"/>
                          <a:ea typeface="+mn-ea"/>
                          <a:cs typeface="+mn-cs"/>
                        </a:rPr>
                        <a:t>)</a:t>
                      </a:r>
                    </a:p>
                    <a:p>
                      <a:pPr marL="285750" indent="-285750">
                        <a:buFont typeface="Arial" panose="020B0604020202020204" pitchFamily="34" charset="0"/>
                        <a:buChar char="•"/>
                      </a:pPr>
                      <a:r>
                        <a:rPr lang="en-US" sz="1400" b="0" i="0" kern="1200" dirty="0">
                          <a:solidFill>
                            <a:schemeClr val="tx1"/>
                          </a:solidFill>
                          <a:effectLst/>
                          <a:latin typeface="+mn-lt"/>
                          <a:ea typeface="+mn-ea"/>
                          <a:cs typeface="+mn-cs"/>
                        </a:rPr>
                        <a:t>Summarize work on fuel burnup extension remaining R&amp;D gaps (</a:t>
                      </a:r>
                      <a:r>
                        <a:rPr lang="en-US" sz="1400" b="0" i="0" kern="1200" dirty="0">
                          <a:solidFill>
                            <a:schemeClr val="tx1"/>
                          </a:solidFill>
                          <a:effectLst/>
                          <a:latin typeface="+mn-lt"/>
                          <a:ea typeface="+mn-ea"/>
                          <a:cs typeface="+mn-cs"/>
                          <a:hlinkClick r:id="rId4"/>
                        </a:rPr>
                        <a:t>https://doi.org/10.2172/2397442</a:t>
                      </a:r>
                      <a:r>
                        <a:rPr lang="en-US" sz="1400" b="0" i="0" kern="1200" dirty="0">
                          <a:solidFill>
                            <a:schemeClr val="tx1"/>
                          </a:solidFill>
                          <a:effectLst/>
                          <a:latin typeface="+mn-lt"/>
                          <a:ea typeface="+mn-ea"/>
                          <a:cs typeface="+mn-cs"/>
                        </a:rPr>
                        <a:t>)</a:t>
                      </a:r>
                    </a:p>
                    <a:p>
                      <a:pPr marL="285750" indent="-285750">
                        <a:buFont typeface="Arial" panose="020B0604020202020204" pitchFamily="34" charset="0"/>
                        <a:buChar char="•"/>
                      </a:pPr>
                      <a:endParaRPr lang="en-US" sz="1400" b="0" u="sng" kern="1200" dirty="0">
                        <a:solidFill>
                          <a:schemeClr val="tx1"/>
                        </a:solidFill>
                        <a:latin typeface="+mn-lt"/>
                        <a:ea typeface="+mn-ea"/>
                        <a:cs typeface="+mn-cs"/>
                      </a:endParaRPr>
                    </a:p>
                  </a:txBody>
                  <a:tcPr/>
                </a:tc>
                <a:tc>
                  <a:txBody>
                    <a:bodyPr/>
                    <a:lstStyle/>
                    <a:p>
                      <a:pPr marL="285750" indent="-285750" algn="l">
                        <a:buFont typeface="Arial" panose="020B0604020202020204" pitchFamily="34" charset="0"/>
                        <a:buChar char="•"/>
                      </a:pPr>
                      <a:r>
                        <a:rPr lang="en-US" sz="1400" kern="1200" dirty="0">
                          <a:solidFill>
                            <a:schemeClr val="tx1"/>
                          </a:solidFill>
                          <a:latin typeface="+mn-lt"/>
                          <a:ea typeface="+mn-ea"/>
                          <a:cs typeface="+mn-cs"/>
                        </a:rPr>
                        <a:t>Identify critical parameters affecting burst susceptibility of BWR fuel during large break loss-of-coolant accident</a:t>
                      </a:r>
                    </a:p>
                    <a:p>
                      <a:pPr marL="285750" indent="-285750" algn="l">
                        <a:buFont typeface="Arial" panose="020B0604020202020204" pitchFamily="34" charset="0"/>
                        <a:buChar char="•"/>
                      </a:pPr>
                      <a:r>
                        <a:rPr lang="en-US" sz="1400" kern="1200" dirty="0">
                          <a:solidFill>
                            <a:schemeClr val="tx1"/>
                          </a:solidFill>
                          <a:latin typeface="+mn-lt"/>
                          <a:ea typeface="+mn-ea"/>
                          <a:cs typeface="+mn-cs"/>
                        </a:rPr>
                        <a:t>M4 completed on establishing new input format for VERA </a:t>
                      </a:r>
                      <a:r>
                        <a:rPr lang="en-US" sz="1400" kern="1200" dirty="0" err="1">
                          <a:solidFill>
                            <a:schemeClr val="tx1"/>
                          </a:solidFill>
                          <a:latin typeface="+mn-lt"/>
                          <a:ea typeface="+mn-ea"/>
                          <a:cs typeface="+mn-cs"/>
                        </a:rPr>
                        <a:t>OneWay</a:t>
                      </a:r>
                      <a:r>
                        <a:rPr lang="en-US" sz="1400" kern="1200" dirty="0">
                          <a:solidFill>
                            <a:schemeClr val="tx1"/>
                          </a:solidFill>
                          <a:latin typeface="+mn-lt"/>
                          <a:ea typeface="+mn-ea"/>
                          <a:cs typeface="+mn-cs"/>
                        </a:rPr>
                        <a:t> to fully leverage new features in BISON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mn-lt"/>
                          <a:ea typeface="+mn-ea"/>
                          <a:cs typeface="+mn-cs"/>
                        </a:rPr>
                        <a:t>Assess existing VERA CRUD modeling capabilities including demonstration using existing model, and develop common benchmark for comparison of ORNL and LANL versions of MAMBA</a:t>
                      </a:r>
                    </a:p>
                    <a:p>
                      <a:pPr marL="285750" indent="-285750" algn="l">
                        <a:buFont typeface="Arial" panose="020B0604020202020204" pitchFamily="34" charset="0"/>
                        <a:buChar char="•"/>
                      </a:pPr>
                      <a:endParaRPr lang="en-US" sz="1400" kern="1200" dirty="0">
                        <a:solidFill>
                          <a:schemeClr val="tx1"/>
                        </a:solidFill>
                        <a:latin typeface="+mn-lt"/>
                        <a:ea typeface="+mn-ea"/>
                        <a:cs typeface="+mn-cs"/>
                      </a:endParaRPr>
                    </a:p>
                  </a:txBody>
                  <a:tcPr/>
                </a:tc>
                <a:extLst>
                  <a:ext uri="{0D108BD9-81ED-4DB2-BD59-A6C34878D82A}">
                    <a16:rowId xmlns:a16="http://schemas.microsoft.com/office/drawing/2014/main" val="3376874830"/>
                  </a:ext>
                </a:extLst>
              </a:tr>
              <a:tr h="304659">
                <a:tc gridSpan="2">
                  <a:txBody>
                    <a:bodyPr/>
                    <a:lstStyle/>
                    <a:p>
                      <a:pPr marL="0" indent="0" algn="ctr">
                        <a:buFont typeface="Arial" panose="020B0604020202020204" pitchFamily="34" charset="0"/>
                        <a:buNone/>
                      </a:pPr>
                      <a:r>
                        <a:rPr lang="en-US" sz="1600" b="1" u="none" kern="1200" dirty="0">
                          <a:solidFill>
                            <a:schemeClr val="tx1"/>
                          </a:solidFill>
                          <a:latin typeface="+mn-lt"/>
                          <a:ea typeface="+mn-ea"/>
                          <a:cs typeface="+mn-cs"/>
                        </a:rPr>
                        <a:t>Time at Temperature</a:t>
                      </a:r>
                    </a:p>
                  </a:txBody>
                  <a:tcPr/>
                </a:tc>
                <a:tc hMerge="1">
                  <a:txBody>
                    <a:bodyPr/>
                    <a:lstStyle/>
                    <a:p>
                      <a:pPr marL="285750" indent="-285750" algn="l">
                        <a:buFont typeface="Arial" panose="020B0604020202020204" pitchFamily="34" charset="0"/>
                        <a:buChar char="•"/>
                      </a:pPr>
                      <a:endParaRPr lang="en-US" sz="1400" kern="1200" dirty="0">
                        <a:solidFill>
                          <a:schemeClr val="tx1"/>
                        </a:solidFill>
                        <a:latin typeface="+mn-lt"/>
                        <a:ea typeface="+mn-ea"/>
                        <a:cs typeface="+mn-cs"/>
                      </a:endParaRPr>
                    </a:p>
                  </a:txBody>
                  <a:tcPr/>
                </a:tc>
                <a:extLst>
                  <a:ext uri="{0D108BD9-81ED-4DB2-BD59-A6C34878D82A}">
                    <a16:rowId xmlns:a16="http://schemas.microsoft.com/office/drawing/2014/main" val="282991979"/>
                  </a:ext>
                </a:extLst>
              </a:tr>
              <a:tr h="304659">
                <a:tc>
                  <a:txBody>
                    <a:bodyPr/>
                    <a:lstStyle/>
                    <a:p>
                      <a:pPr marL="285750" indent="-285750">
                        <a:buFont typeface="Arial" panose="020B0604020202020204" pitchFamily="34" charset="0"/>
                        <a:buChar char="•"/>
                      </a:pPr>
                      <a:r>
                        <a:rPr lang="en-US" sz="1400" kern="1200" dirty="0">
                          <a:solidFill>
                            <a:schemeClr val="tx1"/>
                          </a:solidFill>
                          <a:latin typeface="+mn-lt"/>
                          <a:ea typeface="+mn-ea"/>
                          <a:cs typeface="+mn-cs"/>
                        </a:rPr>
                        <a:t>Develop time-at-temperature and perform initial scoping study evaluation (NEAMS time-at-temperature strategy document circulated)</a:t>
                      </a:r>
                    </a:p>
                  </a:txBody>
                  <a:tcPr/>
                </a:tc>
                <a:tc>
                  <a:txBody>
                    <a:bodyPr/>
                    <a:lstStyle/>
                    <a:p>
                      <a:pPr marL="401638" indent="-285750" algn="l">
                        <a:buFont typeface="Arial" panose="020B0604020202020204" pitchFamily="34" charset="0"/>
                        <a:buChar char="•"/>
                      </a:pPr>
                      <a:r>
                        <a:rPr lang="en-US" sz="1400" kern="1200" dirty="0">
                          <a:solidFill>
                            <a:schemeClr val="tx1"/>
                          </a:solidFill>
                          <a:latin typeface="+mn-lt"/>
                          <a:ea typeface="+mn-ea"/>
                          <a:cs typeface="+mn-cs"/>
                        </a:rPr>
                        <a:t>Demonstration of VERA to model a BWR AOO that is limiting in terms of fuel exceeding </a:t>
                      </a:r>
                      <a:r>
                        <a:rPr lang="en-US" sz="1400" kern="1200" dirty="0" err="1">
                          <a:solidFill>
                            <a:schemeClr val="tx1"/>
                          </a:solidFill>
                          <a:latin typeface="+mn-lt"/>
                          <a:ea typeface="+mn-ea"/>
                          <a:cs typeface="+mn-cs"/>
                        </a:rPr>
                        <a:t>dryout</a:t>
                      </a:r>
                      <a:endParaRPr lang="en-US" sz="1400" kern="1200" dirty="0">
                        <a:solidFill>
                          <a:schemeClr val="tx1"/>
                        </a:solidFill>
                        <a:latin typeface="+mn-lt"/>
                        <a:ea typeface="+mn-ea"/>
                        <a:cs typeface="+mn-cs"/>
                      </a:endParaRPr>
                    </a:p>
                  </a:txBody>
                  <a:tcPr marL="9525" marR="9525"/>
                </a:tc>
                <a:extLst>
                  <a:ext uri="{0D108BD9-81ED-4DB2-BD59-A6C34878D82A}">
                    <a16:rowId xmlns:a16="http://schemas.microsoft.com/office/drawing/2014/main" val="2127896681"/>
                  </a:ext>
                </a:extLst>
              </a:tr>
            </a:tbl>
          </a:graphicData>
        </a:graphic>
      </p:graphicFrame>
      <p:sp>
        <p:nvSpPr>
          <p:cNvPr id="4" name="Slide Number Placeholder 16">
            <a:extLst>
              <a:ext uri="{FF2B5EF4-FFF2-40B4-BE49-F238E27FC236}">
                <a16:creationId xmlns:a16="http://schemas.microsoft.com/office/drawing/2014/main" id="{380800F1-CE0A-9DAA-53D9-B01048C46B3C}"/>
              </a:ext>
            </a:extLst>
          </p:cNvPr>
          <p:cNvSpPr txBox="1">
            <a:spLocks/>
          </p:cNvSpPr>
          <p:nvPr/>
        </p:nvSpPr>
        <p:spPr>
          <a:xfrm>
            <a:off x="5917624" y="6427263"/>
            <a:ext cx="458352" cy="251873"/>
          </a:xfrm>
          <a:prstGeom prst="rect">
            <a:avLst/>
          </a:prstGeom>
        </p:spPr>
        <p:txBody>
          <a:bodyPr lIns="0" tIns="0" rIns="0" bIns="0" anchor="b"/>
          <a:lstStyle>
            <a:defPPr>
              <a:defRPr lang="en-US"/>
            </a:defPPr>
            <a:lvl1pPr algn="r" defTabSz="457200" rtl="0" fontAlgn="auto">
              <a:spcBef>
                <a:spcPts val="0"/>
              </a:spcBef>
              <a:spcAft>
                <a:spcPts val="0"/>
              </a:spcAft>
              <a:defRPr sz="900" kern="1200" smtClean="0">
                <a:solidFill>
                  <a:schemeClr val="bg1">
                    <a:lumMod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a:lstStyle>
          <a:p>
            <a:pPr algn="ctr"/>
            <a:fld id="{797C032F-CD6F-4040-A6F8-55EF6F4FAEDE}" type="slidenum">
              <a:rPr lang="en-US" smtClean="0"/>
              <a:pPr algn="ctr"/>
              <a:t>3</a:t>
            </a:fld>
            <a:endParaRPr lang="en-US" dirty="0"/>
          </a:p>
        </p:txBody>
      </p:sp>
    </p:spTree>
    <p:extLst>
      <p:ext uri="{BB962C8B-B14F-4D97-AF65-F5344CB8AC3E}">
        <p14:creationId xmlns:p14="http://schemas.microsoft.com/office/powerpoint/2010/main" val="3825464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85025-EDDE-CBBB-B406-3CBB6A56D39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8936D78-7CAB-E39F-5713-0DE1EE7D0E9A}"/>
              </a:ext>
            </a:extLst>
          </p:cNvPr>
          <p:cNvPicPr>
            <a:picLocks noChangeAspect="1"/>
          </p:cNvPicPr>
          <p:nvPr/>
        </p:nvPicPr>
        <p:blipFill>
          <a:blip r:embed="rId3"/>
          <a:stretch>
            <a:fillRect/>
          </a:stretch>
        </p:blipFill>
        <p:spPr>
          <a:xfrm>
            <a:off x="6816571" y="1751909"/>
            <a:ext cx="5375429" cy="3215658"/>
          </a:xfrm>
          <a:prstGeom prst="rect">
            <a:avLst/>
          </a:prstGeom>
        </p:spPr>
      </p:pic>
      <p:sp>
        <p:nvSpPr>
          <p:cNvPr id="2" name="Title 1">
            <a:extLst>
              <a:ext uri="{FF2B5EF4-FFF2-40B4-BE49-F238E27FC236}">
                <a16:creationId xmlns:a16="http://schemas.microsoft.com/office/drawing/2014/main" id="{67660081-140F-6CDD-02DA-B6627FA3FABE}"/>
              </a:ext>
            </a:extLst>
          </p:cNvPr>
          <p:cNvSpPr>
            <a:spLocks noGrp="1"/>
          </p:cNvSpPr>
          <p:nvPr>
            <p:ph type="title"/>
          </p:nvPr>
        </p:nvSpPr>
        <p:spPr/>
        <p:txBody>
          <a:bodyPr>
            <a:normAutofit/>
          </a:bodyPr>
          <a:lstStyle/>
          <a:p>
            <a:r>
              <a:rPr lang="en-US" dirty="0"/>
              <a:t>Light Water Reactor Applications</a:t>
            </a:r>
          </a:p>
        </p:txBody>
      </p:sp>
      <p:sp>
        <p:nvSpPr>
          <p:cNvPr id="3" name="Content Placeholder 2">
            <a:extLst>
              <a:ext uri="{FF2B5EF4-FFF2-40B4-BE49-F238E27FC236}">
                <a16:creationId xmlns:a16="http://schemas.microsoft.com/office/drawing/2014/main" id="{9059EBE3-8634-C44A-07DD-D225D99C1C7F}"/>
              </a:ext>
            </a:extLst>
          </p:cNvPr>
          <p:cNvSpPr>
            <a:spLocks noGrp="1"/>
          </p:cNvSpPr>
          <p:nvPr>
            <p:ph sz="quarter" idx="12"/>
          </p:nvPr>
        </p:nvSpPr>
        <p:spPr>
          <a:xfrm>
            <a:off x="406400" y="1447800"/>
            <a:ext cx="7020313" cy="4876800"/>
          </a:xfrm>
        </p:spPr>
        <p:txBody>
          <a:bodyPr vert="horz" lIns="91440" tIns="45720" rIns="91440" bIns="45720" rtlCol="0">
            <a:normAutofit fontScale="92500" lnSpcReduction="10000"/>
          </a:bodyPr>
          <a:lstStyle/>
          <a:p>
            <a:r>
              <a:rPr lang="en-US" sz="1800" b="1" dirty="0">
                <a:solidFill>
                  <a:schemeClr val="accent1"/>
                </a:solidFill>
                <a:latin typeface="Calibri" panose="020F0502020204030204" pitchFamily="34" charset="0"/>
              </a:rPr>
              <a:t>Focused on supporting economic improvements to current LWR fleet</a:t>
            </a:r>
          </a:p>
          <a:p>
            <a:r>
              <a:rPr lang="en-US" sz="1800" b="1" dirty="0">
                <a:solidFill>
                  <a:schemeClr val="accent1"/>
                </a:solidFill>
                <a:latin typeface="Calibri" panose="020F0502020204030204" pitchFamily="34" charset="0"/>
              </a:rPr>
              <a:t>Fuel fragmentation, relocation and dispersal (FFRD)</a:t>
            </a:r>
          </a:p>
          <a:p>
            <a:pPr lvl="1"/>
            <a:r>
              <a:rPr lang="en-US" sz="1400" dirty="0">
                <a:solidFill>
                  <a:schemeClr val="accent1"/>
                </a:solidFill>
                <a:latin typeface="Calibri" panose="020F0502020204030204" pitchFamily="34" charset="0"/>
              </a:rPr>
              <a:t>Working to identify critical parameters affecting burst susceptibility (previously PWR, now BWR)</a:t>
            </a:r>
          </a:p>
          <a:p>
            <a:pPr lvl="1"/>
            <a:r>
              <a:rPr lang="en-US" sz="1400" dirty="0">
                <a:solidFill>
                  <a:schemeClr val="accent1"/>
                </a:solidFill>
                <a:latin typeface="Calibri" panose="020F0502020204030204" pitchFamily="34" charset="0"/>
              </a:rPr>
              <a:t>VERA model of 3 cycles of Limerick Unit 1 used to initialize TRACE and BISON models of LOCA</a:t>
            </a:r>
          </a:p>
          <a:p>
            <a:pPr lvl="1"/>
            <a:r>
              <a:rPr lang="en-US" sz="1400" dirty="0">
                <a:solidFill>
                  <a:schemeClr val="accent1"/>
                </a:solidFill>
                <a:latin typeface="Calibri" panose="020F0502020204030204" pitchFamily="34" charset="0"/>
              </a:rPr>
              <a:t>First of a kind high fidelity, high burnup BWR LOCA analysis</a:t>
            </a:r>
          </a:p>
          <a:p>
            <a:r>
              <a:rPr lang="en-US" sz="1800" b="1" dirty="0">
                <a:solidFill>
                  <a:schemeClr val="accent1"/>
                </a:solidFill>
                <a:latin typeface="Calibri" panose="020F0502020204030204" pitchFamily="34" charset="0"/>
              </a:rPr>
              <a:t>Time-at-temperature</a:t>
            </a:r>
          </a:p>
          <a:p>
            <a:pPr lvl="1"/>
            <a:r>
              <a:rPr lang="en-US" sz="1400" dirty="0">
                <a:solidFill>
                  <a:schemeClr val="accent1"/>
                </a:solidFill>
                <a:latin typeface="Calibri" panose="020F0502020204030204" pitchFamily="34" charset="0"/>
              </a:rPr>
              <a:t>Utilizing high fidelity tools for analysis of transients of interest, phenomena importance, and model uncertainty</a:t>
            </a:r>
          </a:p>
          <a:p>
            <a:pPr lvl="1"/>
            <a:r>
              <a:rPr lang="en-US" sz="1400" dirty="0">
                <a:solidFill>
                  <a:schemeClr val="accent1"/>
                </a:solidFill>
                <a:latin typeface="Calibri" panose="020F0502020204030204" pitchFamily="34" charset="0"/>
              </a:rPr>
              <a:t>Developed strategy white paper with input from industry stakeholders</a:t>
            </a:r>
          </a:p>
          <a:p>
            <a:r>
              <a:rPr lang="en-US" sz="1800" b="1" dirty="0">
                <a:solidFill>
                  <a:schemeClr val="accent1"/>
                </a:solidFill>
                <a:latin typeface="Calibri" panose="020F0502020204030204" pitchFamily="34" charset="0"/>
              </a:rPr>
              <a:t>Stakeholder interactions</a:t>
            </a:r>
          </a:p>
          <a:p>
            <a:pPr lvl="1"/>
            <a:r>
              <a:rPr lang="en-US" sz="1400" dirty="0">
                <a:solidFill>
                  <a:schemeClr val="accent1"/>
                </a:solidFill>
                <a:latin typeface="Calibri" panose="020F0502020204030204" pitchFamily="34" charset="0"/>
              </a:rPr>
              <a:t>Hosted LWR stakeholder meeting @ EPRI in March 2024 to solicit industry feedback on progress and priorities</a:t>
            </a:r>
          </a:p>
          <a:p>
            <a:pPr lvl="1"/>
            <a:r>
              <a:rPr lang="en-US" sz="1400" dirty="0">
                <a:solidFill>
                  <a:schemeClr val="accent1"/>
                </a:solidFill>
                <a:latin typeface="Calibri" panose="020F0502020204030204" pitchFamily="34" charset="0"/>
              </a:rPr>
              <a:t>Bi-annual EPRI CRAFT meetings on FFRD and time-at-temperature</a:t>
            </a:r>
          </a:p>
          <a:p>
            <a:pPr lvl="1"/>
            <a:r>
              <a:rPr lang="en-US" sz="1400" dirty="0">
                <a:solidFill>
                  <a:schemeClr val="accent1"/>
                </a:solidFill>
                <a:latin typeface="Calibri" panose="020F0502020204030204" pitchFamily="34" charset="0"/>
              </a:rPr>
              <a:t>Close collaboration with AFC</a:t>
            </a:r>
          </a:p>
        </p:txBody>
      </p:sp>
      <p:sp>
        <p:nvSpPr>
          <p:cNvPr id="8" name="TextBox 7">
            <a:extLst>
              <a:ext uri="{FF2B5EF4-FFF2-40B4-BE49-F238E27FC236}">
                <a16:creationId xmlns:a16="http://schemas.microsoft.com/office/drawing/2014/main" id="{3DF591D7-E27D-F73C-6CC9-1269AB1BABE7}"/>
              </a:ext>
            </a:extLst>
          </p:cNvPr>
          <p:cNvSpPr txBox="1"/>
          <p:nvPr/>
        </p:nvSpPr>
        <p:spPr>
          <a:xfrm>
            <a:off x="7707761" y="4967567"/>
            <a:ext cx="4281039" cy="830997"/>
          </a:xfrm>
          <a:prstGeom prst="rect">
            <a:avLst/>
          </a:prstGeom>
          <a:noFill/>
        </p:spPr>
        <p:txBody>
          <a:bodyPr wrap="square" rtlCol="0">
            <a:spAutoFit/>
          </a:bodyPr>
          <a:lstStyle/>
          <a:p>
            <a:r>
              <a:rPr lang="en-US" sz="1600" dirty="0"/>
              <a:t>Determination of FFRD susceptibility and post-CHF behavior requires understanding of multiple reactor characteristics</a:t>
            </a:r>
          </a:p>
        </p:txBody>
      </p:sp>
      <p:sp>
        <p:nvSpPr>
          <p:cNvPr id="9" name="Slide Number Placeholder 16">
            <a:extLst>
              <a:ext uri="{FF2B5EF4-FFF2-40B4-BE49-F238E27FC236}">
                <a16:creationId xmlns:a16="http://schemas.microsoft.com/office/drawing/2014/main" id="{F3CEB89F-DB87-402E-A984-B257465CFB6C}"/>
              </a:ext>
            </a:extLst>
          </p:cNvPr>
          <p:cNvSpPr txBox="1">
            <a:spLocks/>
          </p:cNvSpPr>
          <p:nvPr/>
        </p:nvSpPr>
        <p:spPr>
          <a:xfrm>
            <a:off x="5917624" y="6427263"/>
            <a:ext cx="458352" cy="251873"/>
          </a:xfrm>
          <a:prstGeom prst="rect">
            <a:avLst/>
          </a:prstGeom>
        </p:spPr>
        <p:txBody>
          <a:bodyPr lIns="0" tIns="0" rIns="0" bIns="0" anchor="b"/>
          <a:lstStyle>
            <a:defPPr>
              <a:defRPr lang="en-US"/>
            </a:defPPr>
            <a:lvl1pPr algn="r" defTabSz="457200" rtl="0" fontAlgn="auto">
              <a:spcBef>
                <a:spcPts val="0"/>
              </a:spcBef>
              <a:spcAft>
                <a:spcPts val="0"/>
              </a:spcAft>
              <a:defRPr sz="900" kern="1200" smtClean="0">
                <a:solidFill>
                  <a:schemeClr val="bg1">
                    <a:lumMod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a:lstStyle>
          <a:p>
            <a:pPr algn="ctr"/>
            <a:fld id="{797C032F-CD6F-4040-A6F8-55EF6F4FAEDE}" type="slidenum">
              <a:rPr lang="en-US" smtClean="0"/>
              <a:pPr algn="ctr"/>
              <a:t>4</a:t>
            </a:fld>
            <a:endParaRPr lang="en-US" dirty="0"/>
          </a:p>
        </p:txBody>
      </p:sp>
    </p:spTree>
    <p:extLst>
      <p:ext uri="{BB962C8B-B14F-4D97-AF65-F5344CB8AC3E}">
        <p14:creationId xmlns:p14="http://schemas.microsoft.com/office/powerpoint/2010/main" val="1389959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458704"/>
      </p:ext>
    </p:extLst>
  </p:cSld>
  <p:clrMapOvr>
    <a:masterClrMapping/>
  </p:clrMapOvr>
</p:sld>
</file>

<file path=ppt/theme/theme1.xml><?xml version="1.0" encoding="utf-8"?>
<a:theme xmlns:a="http://schemas.openxmlformats.org/drawingml/2006/main" name="DOE Theme Colors">
  <a:themeElements>
    <a:clrScheme name="EITS Color Scheme">
      <a:dk1>
        <a:sysClr val="windowText" lastClr="000000"/>
      </a:dk1>
      <a:lt1>
        <a:sysClr val="window" lastClr="FFFFFF"/>
      </a:lt1>
      <a:dk2>
        <a:srgbClr val="121A1D"/>
      </a:dk2>
      <a:lt2>
        <a:srgbClr val="D2DBE0"/>
      </a:lt2>
      <a:accent1>
        <a:srgbClr val="003066"/>
      </a:accent1>
      <a:accent2>
        <a:srgbClr val="FFC416"/>
      </a:accent2>
      <a:accent3>
        <a:srgbClr val="004424"/>
      </a:accent3>
      <a:accent4>
        <a:srgbClr val="005496"/>
      </a:accent4>
      <a:accent5>
        <a:srgbClr val="90C853"/>
      </a:accent5>
      <a:accent6>
        <a:srgbClr val="466373"/>
      </a:accent6>
      <a:hlink>
        <a:srgbClr val="003279"/>
      </a:hlink>
      <a:folHlink>
        <a:srgbClr val="004B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A37E96EC989942900B54ACB2A29844" ma:contentTypeVersion="4" ma:contentTypeDescription="Create a new document." ma:contentTypeScope="" ma:versionID="cb8f55f89174a9f1761ff8fca4f75e74">
  <xsd:schema xmlns:xsd="http://www.w3.org/2001/XMLSchema" xmlns:xs="http://www.w3.org/2001/XMLSchema" xmlns:p="http://schemas.microsoft.com/office/2006/metadata/properties" xmlns:ns2="617f3ddb-f9e0-43cb-bd74-cf55aa24f2e1" targetNamespace="http://schemas.microsoft.com/office/2006/metadata/properties" ma:root="true" ma:fieldsID="4c47a9a4a89c2571f4b901b84c60da16" ns2:_="">
    <xsd:import namespace="617f3ddb-f9e0-43cb-bd74-cf55aa24f2e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f3ddb-f9e0-43cb-bd74-cf55aa24f2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4DC236-E05B-4765-B448-1E669F9B2695}">
  <ds:schemaRefs>
    <ds:schemaRef ds:uri="http://schemas.microsoft.com/sharepoint/v3/contenttype/forms"/>
  </ds:schemaRefs>
</ds:datastoreItem>
</file>

<file path=customXml/itemProps2.xml><?xml version="1.0" encoding="utf-8"?>
<ds:datastoreItem xmlns:ds="http://schemas.openxmlformats.org/officeDocument/2006/customXml" ds:itemID="{9044BF56-C799-47DE-B097-42D0AC3F8454}">
  <ds:schemaRefs>
    <ds:schemaRef ds:uri="http://www.w3.org/XML/1998/namespace"/>
    <ds:schemaRef ds:uri="http://purl.org/dc/dcmitype/"/>
    <ds:schemaRef ds:uri="http://purl.org/dc/terms/"/>
    <ds:schemaRef ds:uri="http://schemas.microsoft.com/office/2006/documentManagement/types"/>
    <ds:schemaRef ds:uri="http://schemas.microsoft.com/office/2006/metadata/properties"/>
    <ds:schemaRef ds:uri="eda238f6-4fe3-404e-a276-e07b17d386f3"/>
    <ds:schemaRef ds:uri="http://schemas.openxmlformats.org/package/2006/metadata/core-properties"/>
    <ds:schemaRef ds:uri="http://purl.org/dc/elements/1.1/"/>
    <ds:schemaRef ds:uri="8f44af2e-8a38-44cf-b457-90b087550117"/>
    <ds:schemaRef ds:uri="http://schemas.microsoft.com/office/infopath/2007/PartnerControls"/>
    <ds:schemaRef ds:uri="0a20205c-0631-4ff0-81c6-46eee12fe7e9"/>
    <ds:schemaRef ds:uri="55bb7a7b-ea7a-4bb0-b24a-d4297f0c0a93"/>
  </ds:schemaRefs>
</ds:datastoreItem>
</file>

<file path=customXml/itemProps3.xml><?xml version="1.0" encoding="utf-8"?>
<ds:datastoreItem xmlns:ds="http://schemas.openxmlformats.org/officeDocument/2006/customXml" ds:itemID="{6D9DEF36-1CE7-4176-ADCE-A43E94B0C67B}"/>
</file>

<file path=docProps/app.xml><?xml version="1.0" encoding="utf-8"?>
<Properties xmlns="http://schemas.openxmlformats.org/officeDocument/2006/extended-properties" xmlns:vt="http://schemas.openxmlformats.org/officeDocument/2006/docPropsVTypes">
  <Template/>
  <TotalTime>33246</TotalTime>
  <Words>601</Words>
  <Application>Microsoft Macintosh PowerPoint</Application>
  <PresentationFormat>Widescreen</PresentationFormat>
  <Paragraphs>60</Paragraphs>
  <Slides>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STIX Two Text</vt:lpstr>
      <vt:lpstr>DOE Theme Colors</vt:lpstr>
      <vt:lpstr>Introduction to Multiphysics Applications Technical Area</vt:lpstr>
      <vt:lpstr>Multiphysics Applications Technical Area Overview</vt:lpstr>
      <vt:lpstr>Light Water Reactor Highlights</vt:lpstr>
      <vt:lpstr>Light Water Reactor Applications</vt:lpstr>
      <vt:lpstr>PowerPoint Presentation</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 Jenny [USA]</dc:creator>
  <cp:lastModifiedBy>Andersson, Anders David Ragnar</cp:lastModifiedBy>
  <cp:revision>1771</cp:revision>
  <cp:lastPrinted>2018-02-05T23:05:47Z</cp:lastPrinted>
  <dcterms:created xsi:type="dcterms:W3CDTF">2013-06-03T19:45:25Z</dcterms:created>
  <dcterms:modified xsi:type="dcterms:W3CDTF">2025-05-06T23:21:29Z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0x01010086A37E96EC989942900B54ACB2A29844</vt:lpwstr>
  </property>
  <property fmtid="{D5CDD505-2E9C-101B-9397-08002B2CF9AE}" pid="3" name="MediaServiceImageTags">
    <vt:lpwstr/>
  </property>
</Properties>
</file>