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1"/>
  </p:notesMasterIdLst>
  <p:handoutMasterIdLst>
    <p:handoutMasterId r:id="rId12"/>
  </p:handoutMasterIdLst>
  <p:sldIdLst>
    <p:sldId id="636" r:id="rId5"/>
    <p:sldId id="3898" r:id="rId6"/>
    <p:sldId id="3897" r:id="rId7"/>
    <p:sldId id="3905" r:id="rId8"/>
    <p:sldId id="3885" r:id="rId9"/>
    <p:sldId id="643" r:id="rId10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0E1130"/>
    <a:srgbClr val="293340"/>
    <a:srgbClr val="213E9A"/>
    <a:srgbClr val="19204C"/>
    <a:srgbClr val="FEF5E8"/>
    <a:srgbClr val="595959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3" autoAdjust="0"/>
    <p:restoredTop sz="79816" autoAdjust="0"/>
  </p:normalViewPr>
  <p:slideViewPr>
    <p:cSldViewPr snapToObjects="1">
      <p:cViewPr varScale="1">
        <p:scale>
          <a:sx n="102" d="100"/>
          <a:sy n="102" d="100"/>
        </p:scale>
        <p:origin x="432" y="72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mon, Emily R." userId="db15cc15-f0d0-4f94-851f-87b263686430" providerId="ADAL" clId="{A2E213B4-5A21-42FD-8C4F-4C07E910675B}"/>
    <pc:docChg chg="custSel delSld modSld">
      <pc:chgData name="Shemon, Emily R." userId="db15cc15-f0d0-4f94-851f-87b263686430" providerId="ADAL" clId="{A2E213B4-5A21-42FD-8C4F-4C07E910675B}" dt="2025-04-21T18:47:21.460" v="258" actId="948"/>
      <pc:docMkLst>
        <pc:docMk/>
      </pc:docMkLst>
      <pc:sldChg chg="modSp mod">
        <pc:chgData name="Shemon, Emily R." userId="db15cc15-f0d0-4f94-851f-87b263686430" providerId="ADAL" clId="{A2E213B4-5A21-42FD-8C4F-4C07E910675B}" dt="2025-04-21T18:47:21.460" v="258" actId="948"/>
        <pc:sldMkLst>
          <pc:docMk/>
          <pc:sldMk cId="2129461849" sldId="636"/>
        </pc:sldMkLst>
        <pc:spChg chg="mod">
          <ac:chgData name="Shemon, Emily R." userId="db15cc15-f0d0-4f94-851f-87b263686430" providerId="ADAL" clId="{A2E213B4-5A21-42FD-8C4F-4C07E910675B}" dt="2025-04-21T18:47:21.460" v="258" actId="948"/>
          <ac:spMkLst>
            <pc:docMk/>
            <pc:sldMk cId="2129461849" sldId="636"/>
            <ac:spMk id="3" creationId="{F1E3D022-7417-B585-AABB-4EB27AA26696}"/>
          </ac:spMkLst>
        </pc:spChg>
      </pc:sldChg>
      <pc:sldChg chg="del">
        <pc:chgData name="Shemon, Emily R." userId="db15cc15-f0d0-4f94-851f-87b263686430" providerId="ADAL" clId="{A2E213B4-5A21-42FD-8C4F-4C07E910675B}" dt="2025-04-21T18:40:21.851" v="3" actId="47"/>
        <pc:sldMkLst>
          <pc:docMk/>
          <pc:sldMk cId="1753797809" sldId="3889"/>
        </pc:sldMkLst>
      </pc:sldChg>
      <pc:sldChg chg="del">
        <pc:chgData name="Shemon, Emily R." userId="db15cc15-f0d0-4f94-851f-87b263686430" providerId="ADAL" clId="{A2E213B4-5A21-42FD-8C4F-4C07E910675B}" dt="2025-04-21T18:40:21.851" v="3" actId="47"/>
        <pc:sldMkLst>
          <pc:docMk/>
          <pc:sldMk cId="920129724" sldId="3890"/>
        </pc:sldMkLst>
      </pc:sldChg>
      <pc:sldChg chg="del">
        <pc:chgData name="Shemon, Emily R." userId="db15cc15-f0d0-4f94-851f-87b263686430" providerId="ADAL" clId="{A2E213B4-5A21-42FD-8C4F-4C07E910675B}" dt="2025-04-21T18:40:21.851" v="3" actId="47"/>
        <pc:sldMkLst>
          <pc:docMk/>
          <pc:sldMk cId="1389959266" sldId="3891"/>
        </pc:sldMkLst>
      </pc:sldChg>
      <pc:sldChg chg="del">
        <pc:chgData name="Shemon, Emily R." userId="db15cc15-f0d0-4f94-851f-87b263686430" providerId="ADAL" clId="{A2E213B4-5A21-42FD-8C4F-4C07E910675B}" dt="2025-04-21T18:40:21.851" v="3" actId="47"/>
        <pc:sldMkLst>
          <pc:docMk/>
          <pc:sldMk cId="2508944920" sldId="3893"/>
        </pc:sldMkLst>
      </pc:sldChg>
      <pc:sldChg chg="del">
        <pc:chgData name="Shemon, Emily R." userId="db15cc15-f0d0-4f94-851f-87b263686430" providerId="ADAL" clId="{A2E213B4-5A21-42FD-8C4F-4C07E910675B}" dt="2025-04-21T18:40:21.851" v="3" actId="47"/>
        <pc:sldMkLst>
          <pc:docMk/>
          <pc:sldMk cId="1480283556" sldId="3895"/>
        </pc:sldMkLst>
      </pc:sldChg>
      <pc:sldChg chg="del">
        <pc:chgData name="Shemon, Emily R." userId="db15cc15-f0d0-4f94-851f-87b263686430" providerId="ADAL" clId="{A2E213B4-5A21-42FD-8C4F-4C07E910675B}" dt="2025-04-21T18:40:17.647" v="2" actId="47"/>
        <pc:sldMkLst>
          <pc:docMk/>
          <pc:sldMk cId="2765260780" sldId="3903"/>
        </pc:sldMkLst>
      </pc:sldChg>
      <pc:sldChg chg="del">
        <pc:chgData name="Shemon, Emily R." userId="db15cc15-f0d0-4f94-851f-87b263686430" providerId="ADAL" clId="{A2E213B4-5A21-42FD-8C4F-4C07E910675B}" dt="2025-04-21T18:40:16.918" v="1" actId="47"/>
        <pc:sldMkLst>
          <pc:docMk/>
          <pc:sldMk cId="251097682" sldId="3904"/>
        </pc:sldMkLst>
      </pc:sldChg>
      <pc:sldChg chg="del">
        <pc:chgData name="Shemon, Emily R." userId="db15cc15-f0d0-4f94-851f-87b263686430" providerId="ADAL" clId="{A2E213B4-5A21-42FD-8C4F-4C07E910675B}" dt="2025-04-21T18:40:21.851" v="3" actId="47"/>
        <pc:sldMkLst>
          <pc:docMk/>
          <pc:sldMk cId="3825464935" sldId="3906"/>
        </pc:sldMkLst>
      </pc:sldChg>
      <pc:sldChg chg="del">
        <pc:chgData name="Shemon, Emily R." userId="db15cc15-f0d0-4f94-851f-87b263686430" providerId="ADAL" clId="{A2E213B4-5A21-42FD-8C4F-4C07E910675B}" dt="2025-04-21T18:40:14.360" v="0" actId="47"/>
        <pc:sldMkLst>
          <pc:docMk/>
          <pc:sldMk cId="3494040290" sldId="3907"/>
        </pc:sldMkLst>
      </pc:sldChg>
      <pc:sldChg chg="del">
        <pc:chgData name="Shemon, Emily R." userId="db15cc15-f0d0-4f94-851f-87b263686430" providerId="ADAL" clId="{A2E213B4-5A21-42FD-8C4F-4C07E910675B}" dt="2025-04-21T18:40:21.851" v="3" actId="47"/>
        <pc:sldMkLst>
          <pc:docMk/>
          <pc:sldMk cId="2847433130" sldId="390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4/21/2025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seframework.inl.gov/virtual_test_bed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6C5F1-C3AC-E2A3-C065-C2B9AB474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83C842-04F3-9500-EF51-17F469787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559FF-D828-CCBA-A728-883FEA867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do: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Reactor Applications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Engage with stakeholders, apply tools to reactor technologies, identify gaps to drive code development, perform V&amp;V, share mature models via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NRIC Virtual Test Bed (VTB)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publications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MOOSE Development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Support MOOSE-based applications, multiphysics coupling, meshing, deployment, and ensure framework is robust and performant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Workbench Development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Provide GUI for input preparation, job submission &amp; output inspection, support application workshops, integrate with INL HPC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420B-1851-C744-E299-6AC32F8C0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1D2AB-9540-425A-AD45-1382840962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8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77FA6-196D-F50B-15CD-E06B7EE61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86D844-1065-6021-CB9C-D5AA873BEB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4C2CA-04FA-A773-08BE-CBEABA380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1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AE838-ACA7-9168-6769-4989D6DC3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1D2AB-9540-425A-AD45-1382840962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87EED-ED44-A4DC-9675-82ED7CDE2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374D03-3C09-C252-449D-11CCEE7E7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C9D2D-78D6-F032-91A3-7F0C1AC9C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1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52253-B261-5277-469B-B1A4CA747B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1D2AB-9540-425A-AD45-1382840962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4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C1E8D-2BA2-8C4F-947F-4E015132E0E6}"/>
              </a:ext>
            </a:extLst>
          </p:cNvPr>
          <p:cNvSpPr/>
          <p:nvPr userDrawn="1"/>
        </p:nvSpPr>
        <p:spPr>
          <a:xfrm>
            <a:off x="0" y="0"/>
            <a:ext cx="12192000" cy="1191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03A76-A193-3045-8C06-C950172E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1" y="147782"/>
            <a:ext cx="6647550" cy="951345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CE6B-B2CA-2048-B57E-49DD0E41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1" y="1480589"/>
            <a:ext cx="5809673" cy="4380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A701-558B-0644-AD45-EFD6F24784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28692" y="143501"/>
            <a:ext cx="4972737" cy="951346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subtitle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35B58-5C7D-294D-A555-6548CE7C1FB9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462F93-FC14-B642-B10A-53179FAF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2921F7C2-CB90-0E46-B9C1-9806C6DE7237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C16379-F306-674F-BAB8-B829BF16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DF738D-1462-7E49-AAC9-939196F2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EF72F33-82E1-A843-90DB-32C606126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2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  <p:sldLayoutId id="2147483733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9.emf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ooseframework.inl.gov/virtual_test_bed/microreactors/mrad/hpmr_triso_failure/index_triso.html" TargetMode="External"/><Relationship Id="rId3" Type="http://schemas.openxmlformats.org/officeDocument/2006/relationships/hyperlink" Target="https://doi.org/10.2172/2455084" TargetMode="External"/><Relationship Id="rId7" Type="http://schemas.openxmlformats.org/officeDocument/2006/relationships/hyperlink" Target="https://mooseframework.inl.gov/virtual_test_bed/htgr/httf/httf_sam_model.html" TargetMode="Externa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seframework.inl.gov/virtual_test_bed/" TargetMode="External"/><Relationship Id="rId11" Type="http://schemas.openxmlformats.org/officeDocument/2006/relationships/hyperlink" Target="https://mooseframework.inl.gov/virtual_test_bed/microreactors/KRUSTY/index.html" TargetMode="External"/><Relationship Id="rId5" Type="http://schemas.openxmlformats.org/officeDocument/2006/relationships/hyperlink" Target="https://doi.org/10.2172/2448236" TargetMode="External"/><Relationship Id="rId10" Type="http://schemas.openxmlformats.org/officeDocument/2006/relationships/hyperlink" Target="https://mooseframework.inl.gov/virtual_test_bed/sfr/abtr_xsgen_workflow/abtr_xsgen_workflow.html" TargetMode="External"/><Relationship Id="rId4" Type="http://schemas.openxmlformats.org/officeDocument/2006/relationships/hyperlink" Target="https://doi.org/10.2172/2467340" TargetMode="External"/><Relationship Id="rId9" Type="http://schemas.openxmlformats.org/officeDocument/2006/relationships/hyperlink" Target="https://mooseframework.inl.gov/virtual_test_bed/msr/lotus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ldigitallibrary.inl.gov/sites/STI/STI/Sort_129859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mooseframework.inl.gov/virtual_test_bed/htgr/httf/httf_sam_model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Multiphysics Applications Technical 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124211"/>
            <a:ext cx="10363200" cy="213358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Emily Shemon, Argonne National Laboratory </a:t>
            </a:r>
          </a:p>
          <a:p>
            <a:r>
              <a:rPr lang="en-US" i="1" dirty="0"/>
              <a:t>Technical Area Lead</a:t>
            </a:r>
          </a:p>
          <a:p>
            <a:pPr>
              <a:spcAft>
                <a:spcPts val="0"/>
              </a:spcAft>
            </a:pPr>
            <a:r>
              <a:rPr lang="en-US" dirty="0"/>
              <a:t>Cody Permann, Idaho National Laboratory</a:t>
            </a:r>
          </a:p>
          <a:p>
            <a:pPr>
              <a:spcAft>
                <a:spcPts val="0"/>
              </a:spcAft>
            </a:pPr>
            <a:r>
              <a:rPr lang="en-US" i="1" dirty="0"/>
              <a:t>Technical Area Deputy Lead</a:t>
            </a:r>
          </a:p>
          <a:p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May 8, 2025</a:t>
            </a:r>
          </a:p>
          <a:p>
            <a:r>
              <a:rPr lang="en-US" dirty="0"/>
              <a:t>NEAMS Annual Review: High Temperature Gas-Cooled and Fluoride Salt-Cooled Reactors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B7C93-5823-9B93-7D3C-34FC7873F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E01A-D6A7-E4B8-3AD5-3C6A8F8A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Multiphysics Applications Technical Area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11EA5-284C-30C3-41C1-1BDE732056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B0B6070-3AA4-1149-937A-E11859ABD0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917624" y="6427263"/>
            <a:ext cx="458352" cy="251873"/>
          </a:xfrm>
        </p:spPr>
        <p:txBody>
          <a:bodyPr/>
          <a:lstStyle/>
          <a:p>
            <a:pPr algn="ctr"/>
            <a:fld id="{797C032F-CD6F-4040-A6F8-55EF6F4FAEDE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A9A656-EF61-4B2F-4F9E-2553C8DCEDF1}"/>
              </a:ext>
            </a:extLst>
          </p:cNvPr>
          <p:cNvSpPr/>
          <p:nvPr/>
        </p:nvSpPr>
        <p:spPr>
          <a:xfrm>
            <a:off x="72745" y="1368145"/>
            <a:ext cx="3980640" cy="4609543"/>
          </a:xfrm>
          <a:prstGeom prst="roundRect">
            <a:avLst/>
          </a:prstGeom>
          <a:solidFill>
            <a:srgbClr val="037E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b="1" dirty="0"/>
              <a:t>Reactor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Engage with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Apply tools to reactor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Identify code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Perform V&amp;V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Publish mature models on NRIC Virtual Test Bed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C6B31EF-096A-4E57-198C-5B146BB778DF}"/>
              </a:ext>
            </a:extLst>
          </p:cNvPr>
          <p:cNvSpPr/>
          <p:nvPr/>
        </p:nvSpPr>
        <p:spPr>
          <a:xfrm>
            <a:off x="4282067" y="1324555"/>
            <a:ext cx="3844178" cy="4653133"/>
          </a:xfrm>
          <a:prstGeom prst="roundRect">
            <a:avLst/>
          </a:prstGeom>
          <a:solidFill>
            <a:srgbClr val="037EA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b="1" dirty="0"/>
              <a:t>Multiphysics Framework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Enhance MOOSE to provide a robust &amp; efficient infrastructure for code developers and multiphysics users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0A18BE8-654C-B9B4-878D-263F98020D7B}"/>
              </a:ext>
            </a:extLst>
          </p:cNvPr>
          <p:cNvSpPr/>
          <p:nvPr/>
        </p:nvSpPr>
        <p:spPr>
          <a:xfrm>
            <a:off x="8409078" y="1324555"/>
            <a:ext cx="3710178" cy="4653136"/>
          </a:xfrm>
          <a:prstGeom prst="roundRect">
            <a:avLst/>
          </a:prstGeom>
          <a:solidFill>
            <a:srgbClr val="037E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b="1" dirty="0"/>
              <a:t>Deployment &amp; User Workflows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Deploy software containers on INL HPC for easy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Enhance the NEAMS Workbench GUI for enabling user workflows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3E7DFD-BF72-851C-6608-FD8580AA2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2269" y="4241120"/>
            <a:ext cx="2471253" cy="15625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38EE1A4-024B-BD22-9EEE-FCB8AF86D6C2}"/>
              </a:ext>
            </a:extLst>
          </p:cNvPr>
          <p:cNvGrpSpPr/>
          <p:nvPr/>
        </p:nvGrpSpPr>
        <p:grpSpPr>
          <a:xfrm>
            <a:off x="5180227" y="4355818"/>
            <a:ext cx="2223684" cy="1621870"/>
            <a:chOff x="5715437" y="2009519"/>
            <a:chExt cx="6039483" cy="44049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FB49A8-F42B-A12A-7AF0-0B2EC0FA8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38" b="1"/>
            <a:stretch/>
          </p:blipFill>
          <p:spPr>
            <a:xfrm>
              <a:off x="5923596" y="2115843"/>
              <a:ext cx="5770540" cy="4298643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51ED8FD-4A73-F7A7-D665-9F9AB9084C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09" r="72786" b="76830"/>
            <a:stretch/>
          </p:blipFill>
          <p:spPr bwMode="auto">
            <a:xfrm>
              <a:off x="5715437" y="2375942"/>
              <a:ext cx="1863220" cy="40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94DAA6E-649E-205A-DCDC-865E819792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07" t="13532" b="72961"/>
            <a:stretch/>
          </p:blipFill>
          <p:spPr bwMode="auto">
            <a:xfrm>
              <a:off x="9923967" y="2267835"/>
              <a:ext cx="1830953" cy="624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857BE7B-18F9-A964-92B8-A599F18AE4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9" t="2031" r="21286" b="86140"/>
            <a:stretch/>
          </p:blipFill>
          <p:spPr bwMode="auto">
            <a:xfrm>
              <a:off x="7514985" y="2009519"/>
              <a:ext cx="2408983" cy="43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EF27870-4F13-E405-CFAD-C1465D43055F}"/>
              </a:ext>
            </a:extLst>
          </p:cNvPr>
          <p:cNvSpPr/>
          <p:nvPr/>
        </p:nvSpPr>
        <p:spPr>
          <a:xfrm>
            <a:off x="8126245" y="1711614"/>
            <a:ext cx="764275" cy="106688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194840F8-68CE-1DAF-7A63-BE2BC0FA1935}"/>
              </a:ext>
            </a:extLst>
          </p:cNvPr>
          <p:cNvSpPr/>
          <p:nvPr/>
        </p:nvSpPr>
        <p:spPr>
          <a:xfrm rot="10800000">
            <a:off x="3517792" y="1711614"/>
            <a:ext cx="764275" cy="10668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91665-565E-0700-A07D-189AA45265A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2239"/>
          <a:stretch/>
        </p:blipFill>
        <p:spPr>
          <a:xfrm>
            <a:off x="1037242" y="5126980"/>
            <a:ext cx="2246007" cy="725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CC7F6E-EC71-8305-AF98-D2F52C1B09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849" y="4273747"/>
            <a:ext cx="2246006" cy="7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D66D4FA-E756-670A-B391-CB86C5ED92BC}"/>
              </a:ext>
            </a:extLst>
          </p:cNvPr>
          <p:cNvSpPr/>
          <p:nvPr/>
        </p:nvSpPr>
        <p:spPr>
          <a:xfrm>
            <a:off x="3754915" y="1272688"/>
            <a:ext cx="3818531" cy="2820071"/>
          </a:xfrm>
          <a:prstGeom prst="roundRect">
            <a:avLst/>
          </a:prstGeom>
          <a:solidFill>
            <a:srgbClr val="037EA5"/>
          </a:solidFill>
          <a:ln w="38100">
            <a:solidFill>
              <a:srgbClr val="0394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F76C0-7E1C-699D-8283-344D6500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MOOSE Ecosystem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9B685D3F-E328-1144-BBC3-3045218B1D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9771" y="1312775"/>
            <a:ext cx="3256061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What is MOOSE?</a:t>
            </a:r>
          </a:p>
          <a:p>
            <a:r>
              <a:rPr lang="en-US" sz="1800" dirty="0">
                <a:solidFill>
                  <a:schemeClr val="tx1"/>
                </a:solidFill>
              </a:rPr>
              <a:t>Open-source</a:t>
            </a:r>
          </a:p>
          <a:p>
            <a:r>
              <a:rPr lang="en-US" sz="1800" dirty="0">
                <a:solidFill>
                  <a:schemeClr val="tx1"/>
                </a:solidFill>
              </a:rPr>
              <a:t>Massively Parallel</a:t>
            </a:r>
          </a:p>
          <a:p>
            <a:r>
              <a:rPr lang="en-US" sz="1800" dirty="0">
                <a:solidFill>
                  <a:schemeClr val="tx1"/>
                </a:solidFill>
              </a:rPr>
              <a:t>NQA-1 Compliant</a:t>
            </a:r>
          </a:p>
          <a:p>
            <a:r>
              <a:rPr lang="en-US" sz="1800" dirty="0">
                <a:solidFill>
                  <a:schemeClr val="tx1"/>
                </a:solidFill>
              </a:rPr>
              <a:t>Flexible multiphysics coupling options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90CE9B-9CF6-40C7-3FC9-26F853D4FF11}"/>
              </a:ext>
            </a:extLst>
          </p:cNvPr>
          <p:cNvGrpSpPr/>
          <p:nvPr/>
        </p:nvGrpSpPr>
        <p:grpSpPr>
          <a:xfrm>
            <a:off x="4200105" y="2174161"/>
            <a:ext cx="2651206" cy="1795623"/>
            <a:chOff x="1949414" y="956019"/>
            <a:chExt cx="8518959" cy="5769767"/>
          </a:xfrm>
        </p:grpSpPr>
        <p:pic>
          <p:nvPicPr>
            <p:cNvPr id="12" name="Picture 11" descr="ap1000_rattlesnake_relap_trans_small.png">
              <a:extLst>
                <a:ext uri="{FF2B5EF4-FFF2-40B4-BE49-F238E27FC236}">
                  <a16:creationId xmlns:a16="http://schemas.microsoft.com/office/drawing/2014/main" id="{23C6E021-2E0D-BF64-60DA-6AE530A8A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376" y="1288648"/>
              <a:ext cx="6583825" cy="5437138"/>
            </a:xfrm>
            <a:prstGeom prst="rect">
              <a:avLst/>
            </a:prstGeom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13" name="Picture 12" descr="moose.png">
              <a:extLst>
                <a:ext uri="{FF2B5EF4-FFF2-40B4-BE49-F238E27FC236}">
                  <a16:creationId xmlns:a16="http://schemas.microsoft.com/office/drawing/2014/main" id="{E33C5DCB-5439-E0D4-5092-C44781CE1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496" y="1880164"/>
              <a:ext cx="4053570" cy="13349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FA3909-D3F1-8E28-0A4B-EA088B4DAC0E}"/>
                </a:ext>
              </a:extLst>
            </p:cNvPr>
            <p:cNvGrpSpPr/>
            <p:nvPr/>
          </p:nvGrpSpPr>
          <p:grpSpPr>
            <a:xfrm>
              <a:off x="1949414" y="1342087"/>
              <a:ext cx="2049530" cy="448056"/>
              <a:chOff x="159808" y="745356"/>
              <a:chExt cx="2049530" cy="448056"/>
            </a:xfrm>
          </p:grpSpPr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C7C13C70-8FD2-901A-E4F9-20A9D913CE48}"/>
                  </a:ext>
                </a:extLst>
              </p:cNvPr>
              <p:cNvSpPr/>
              <p:nvPr/>
            </p:nvSpPr>
            <p:spPr>
              <a:xfrm>
                <a:off x="159808" y="745356"/>
                <a:ext cx="2049530" cy="448056"/>
              </a:xfrm>
              <a:prstGeom prst="roundRect">
                <a:avLst/>
              </a:prstGeom>
              <a:blipFill rotWithShape="1">
                <a:blip r:embed="rId4">
                  <a:alphaModFix amt="35000"/>
                </a:blip>
                <a:srcRect/>
                <a:stretch>
                  <a:fillRect l="-6661" t="-14337" r="-6661" b="-46887"/>
                </a:stretch>
              </a:blip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5" name="Picture 24" descr="latex-image-1.pdf">
                <a:extLst>
                  <a:ext uri="{FF2B5EF4-FFF2-40B4-BE49-F238E27FC236}">
                    <a16:creationId xmlns:a16="http://schemas.microsoft.com/office/drawing/2014/main" id="{B9316102-39AC-064C-E0D5-D4C8FCB552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-4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559" y="841368"/>
                <a:ext cx="1849120" cy="256032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8EBD2F2-366C-D85C-A6DE-B7D9589C293B}"/>
                </a:ext>
              </a:extLst>
            </p:cNvPr>
            <p:cNvGrpSpPr/>
            <p:nvPr/>
          </p:nvGrpSpPr>
          <p:grpSpPr>
            <a:xfrm>
              <a:off x="4723581" y="956019"/>
              <a:ext cx="2504706" cy="448056"/>
              <a:chOff x="3267439" y="91440"/>
              <a:chExt cx="2504706" cy="448056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EA815908-CDC6-44DF-EAE8-C608D5697D71}"/>
                  </a:ext>
                </a:extLst>
              </p:cNvPr>
              <p:cNvSpPr/>
              <p:nvPr/>
            </p:nvSpPr>
            <p:spPr>
              <a:xfrm>
                <a:off x="3267439" y="91440"/>
                <a:ext cx="2504706" cy="448056"/>
              </a:xfrm>
              <a:prstGeom prst="roundRect">
                <a:avLst/>
              </a:prstGeom>
              <a:blipFill rotWithShape="1">
                <a:blip r:embed="rId6">
                  <a:alphaModFix amt="35000"/>
                </a:blip>
                <a:srcRect/>
                <a:stretch>
                  <a:fillRect t="-9666" b="-51558"/>
                </a:stretch>
              </a:blip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3" name="Picture 22" descr="latex-image-1.pdf">
                <a:extLst>
                  <a:ext uri="{FF2B5EF4-FFF2-40B4-BE49-F238E27FC236}">
                    <a16:creationId xmlns:a16="http://schemas.microsoft.com/office/drawing/2014/main" id="{2A38CFE5-E213-E53E-805E-A3C202A78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lum bright="-4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0252" y="202837"/>
                <a:ext cx="2251461" cy="250162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9DAB2E-B6A9-8C83-4836-AB83950DD5D7}"/>
                </a:ext>
              </a:extLst>
            </p:cNvPr>
            <p:cNvGrpSpPr/>
            <p:nvPr/>
          </p:nvGrpSpPr>
          <p:grpSpPr>
            <a:xfrm>
              <a:off x="7903019" y="1244639"/>
              <a:ext cx="2565354" cy="813049"/>
              <a:chOff x="6455327" y="1582319"/>
              <a:chExt cx="2565354" cy="813049"/>
            </a:xfrm>
          </p:grpSpPr>
          <p:sp>
            <p:nvSpPr>
              <p:cNvPr id="20" name="Rounded Rectangle 13">
                <a:extLst>
                  <a:ext uri="{FF2B5EF4-FFF2-40B4-BE49-F238E27FC236}">
                    <a16:creationId xmlns:a16="http://schemas.microsoft.com/office/drawing/2014/main" id="{33644391-F665-E66A-B6DA-29C9533F0E76}"/>
                  </a:ext>
                </a:extLst>
              </p:cNvPr>
              <p:cNvSpPr/>
              <p:nvPr/>
            </p:nvSpPr>
            <p:spPr>
              <a:xfrm>
                <a:off x="6455327" y="1582319"/>
                <a:ext cx="2565354" cy="813049"/>
              </a:xfrm>
              <a:prstGeom prst="roundRect">
                <a:avLst/>
              </a:prstGeom>
              <a:blipFill rotWithShape="1">
                <a:blip r:embed="rId8">
                  <a:alphaModFix amt="35000"/>
                </a:blip>
                <a:srcRect/>
                <a:stretch>
                  <a:fillRect t="-816" b="-40000"/>
                </a:stretch>
              </a:blip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schemeClr val="tx1"/>
                  </a:solidFill>
                  <a:latin typeface="Calibri"/>
                </a:endParaRPr>
              </a:p>
            </p:txBody>
          </p:sp>
          <p:pic>
            <p:nvPicPr>
              <p:cNvPr id="21" name="Picture 20" descr="latex-image-1.pdf">
                <a:extLst>
                  <a:ext uri="{FF2B5EF4-FFF2-40B4-BE49-F238E27FC236}">
                    <a16:creationId xmlns:a16="http://schemas.microsoft.com/office/drawing/2014/main" id="{63A7FB62-D6B5-6C20-A742-C7E6216F0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206" y="1652415"/>
                <a:ext cx="2341536" cy="664017"/>
              </a:xfrm>
              <a:prstGeom prst="rect">
                <a:avLst/>
              </a:prstGeom>
            </p:spPr>
          </p:pic>
        </p:grpSp>
        <p:sp>
          <p:nvSpPr>
            <p:cNvPr id="17" name="Bent Arrow 9">
              <a:extLst>
                <a:ext uri="{FF2B5EF4-FFF2-40B4-BE49-F238E27FC236}">
                  <a16:creationId xmlns:a16="http://schemas.microsoft.com/office/drawing/2014/main" id="{09884078-51F2-EA3A-C29E-D9C899C13674}"/>
                </a:ext>
              </a:extLst>
            </p:cNvPr>
            <p:cNvSpPr/>
            <p:nvPr/>
          </p:nvSpPr>
          <p:spPr>
            <a:xfrm flipV="1">
              <a:off x="2895044" y="1790143"/>
              <a:ext cx="1035408" cy="738831"/>
            </a:xfrm>
            <a:prstGeom prst="bentArrow">
              <a:avLst>
                <a:gd name="adj1" fmla="val 6990"/>
                <a:gd name="adj2" fmla="val 10902"/>
                <a:gd name="adj3" fmla="val 20541"/>
                <a:gd name="adj4" fmla="val 38248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effectLst>
              <a:outerShdw blurRad="40000" dist="635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Bent Arrow 10">
              <a:extLst>
                <a:ext uri="{FF2B5EF4-FFF2-40B4-BE49-F238E27FC236}">
                  <a16:creationId xmlns:a16="http://schemas.microsoft.com/office/drawing/2014/main" id="{45C81118-74B3-70AA-D3F7-50EA3AD4224C}"/>
                </a:ext>
              </a:extLst>
            </p:cNvPr>
            <p:cNvSpPr/>
            <p:nvPr/>
          </p:nvSpPr>
          <p:spPr>
            <a:xfrm flipH="1" flipV="1">
              <a:off x="7903019" y="2057686"/>
              <a:ext cx="1338977" cy="460325"/>
            </a:xfrm>
            <a:prstGeom prst="bentArrow">
              <a:avLst>
                <a:gd name="adj1" fmla="val 14550"/>
                <a:gd name="adj2" fmla="val 16319"/>
                <a:gd name="adj3" fmla="val 34905"/>
                <a:gd name="adj4" fmla="val 59578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>
              <a:outerShdw blurRad="40000" dist="635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351C4E8-95F4-C2C2-3861-B07DE2BA8486}"/>
                </a:ext>
              </a:extLst>
            </p:cNvPr>
            <p:cNvCxnSpPr>
              <a:cxnSpLocks/>
              <a:stCxn id="22" idx="2"/>
            </p:cNvCxnSpPr>
            <p:nvPr/>
          </p:nvCxnSpPr>
          <p:spPr bwMode="auto">
            <a:xfrm>
              <a:off x="5975934" y="1404075"/>
              <a:ext cx="0" cy="653612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6948376-92FF-A390-D5E4-A2CA4A1EC1A4}"/>
              </a:ext>
            </a:extLst>
          </p:cNvPr>
          <p:cNvSpPr txBox="1"/>
          <p:nvPr/>
        </p:nvSpPr>
        <p:spPr>
          <a:xfrm>
            <a:off x="3942213" y="1535936"/>
            <a:ext cx="409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mooseframework.org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FC047AA-2E71-E5F9-9487-3596445F0CC8}"/>
              </a:ext>
            </a:extLst>
          </p:cNvPr>
          <p:cNvSpPr txBox="1">
            <a:spLocks/>
          </p:cNvSpPr>
          <p:nvPr/>
        </p:nvSpPr>
        <p:spPr>
          <a:xfrm>
            <a:off x="3808150" y="4240923"/>
            <a:ext cx="3772239" cy="1617715"/>
          </a:xfrm>
          <a:prstGeom prst="rect">
            <a:avLst/>
          </a:prstGeom>
          <a:solidFill>
            <a:srgbClr val="21868A"/>
          </a:solidFill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Chemical Reactions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Contact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Electromagnetics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Fluid Properties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Fluid Structure Interaction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Function Expansion Tools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Geochemistry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Heat Transfer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Level Set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Navier Stokes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Optimization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 err="1">
                <a:solidFill>
                  <a:schemeClr val="bg1"/>
                </a:solidFill>
              </a:rPr>
              <a:t>Peridynamics</a:t>
            </a:r>
            <a:endParaRPr lang="en-US" sz="105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Phase Field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Porous Flow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Ray Tracing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dirty="0">
                <a:solidFill>
                  <a:schemeClr val="bg1"/>
                </a:solidFill>
              </a:rPr>
              <a:t>Reactor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Reconstructed Discontinuous </a:t>
            </a:r>
            <a:r>
              <a:rPr lang="en-US" sz="1050" dirty="0" err="1">
                <a:solidFill>
                  <a:schemeClr val="bg1"/>
                </a:solidFill>
              </a:rPr>
              <a:t>Galerkin</a:t>
            </a:r>
            <a:endParaRPr lang="en-US" sz="105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Solid Mechanics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Solid Properties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Stochastic Tools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dirty="0">
                <a:solidFill>
                  <a:schemeClr val="bg1"/>
                </a:solidFill>
              </a:rPr>
              <a:t>Subchannel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Thermal Hydraulics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</a:rPr>
              <a:t>XFEM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5E214E-7A9C-BAB7-E111-E8C2E2F166A4}"/>
              </a:ext>
            </a:extLst>
          </p:cNvPr>
          <p:cNvSpPr txBox="1"/>
          <p:nvPr/>
        </p:nvSpPr>
        <p:spPr>
          <a:xfrm>
            <a:off x="8093569" y="3989936"/>
            <a:ext cx="2360785" cy="1817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MOOSE Reactor Module </a:t>
            </a:r>
            <a:r>
              <a:rPr lang="en-US" dirty="0"/>
              <a:t>enables rapid construction of reactor geometry finite element meshes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AA87DA-73C7-526E-529C-641F36CA9E08}"/>
              </a:ext>
            </a:extLst>
          </p:cNvPr>
          <p:cNvSpPr txBox="1"/>
          <p:nvPr/>
        </p:nvSpPr>
        <p:spPr>
          <a:xfrm>
            <a:off x="8074931" y="1312775"/>
            <a:ext cx="4203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MOOSE also contains modules…</a:t>
            </a:r>
          </a:p>
          <a:p>
            <a:r>
              <a:rPr lang="en-US" dirty="0"/>
              <a:t> </a:t>
            </a:r>
            <a:endParaRPr lang="en-US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D5C495-1B8B-7810-4AB2-7B6E76B8C274}"/>
              </a:ext>
            </a:extLst>
          </p:cNvPr>
          <p:cNvGrpSpPr/>
          <p:nvPr/>
        </p:nvGrpSpPr>
        <p:grpSpPr>
          <a:xfrm>
            <a:off x="10230933" y="4191224"/>
            <a:ext cx="1770496" cy="1564233"/>
            <a:chOff x="7433694" y="1554910"/>
            <a:chExt cx="4681092" cy="413574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966F619-0612-E43E-3823-DAAACE65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33694" y="3480327"/>
              <a:ext cx="2076450" cy="206475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C85AE5A-1726-4E4C-65C9-510E541BC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10375" y="3321576"/>
              <a:ext cx="2104411" cy="236907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82D972E-FB37-9400-FCCC-41C7C98E2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89016" y="1934197"/>
              <a:ext cx="975767" cy="116205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D50762C-B5F8-C454-4AF3-0A7A9A345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19335" y="1554910"/>
              <a:ext cx="1326720" cy="1541337"/>
            </a:xfrm>
            <a:prstGeom prst="rect">
              <a:avLst/>
            </a:prstGeom>
          </p:spPr>
        </p:pic>
        <p:sp>
          <p:nvSpPr>
            <p:cNvPr id="37" name="Right Arrow 9">
              <a:extLst>
                <a:ext uri="{FF2B5EF4-FFF2-40B4-BE49-F238E27FC236}">
                  <a16:creationId xmlns:a16="http://schemas.microsoft.com/office/drawing/2014/main" id="{9016D05B-24D3-B9A3-221F-56C8ED2339D5}"/>
                </a:ext>
              </a:extLst>
            </p:cNvPr>
            <p:cNvSpPr/>
            <p:nvPr/>
          </p:nvSpPr>
          <p:spPr>
            <a:xfrm>
              <a:off x="9334994" y="2325578"/>
              <a:ext cx="675381" cy="1896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10">
              <a:extLst>
                <a:ext uri="{FF2B5EF4-FFF2-40B4-BE49-F238E27FC236}">
                  <a16:creationId xmlns:a16="http://schemas.microsoft.com/office/drawing/2014/main" id="{497D124E-364B-BB33-E9C8-BB99C777EEF1}"/>
                </a:ext>
              </a:extLst>
            </p:cNvPr>
            <p:cNvSpPr/>
            <p:nvPr/>
          </p:nvSpPr>
          <p:spPr>
            <a:xfrm rot="8156176">
              <a:off x="9170178" y="3166937"/>
              <a:ext cx="1028837" cy="1690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11">
              <a:extLst>
                <a:ext uri="{FF2B5EF4-FFF2-40B4-BE49-F238E27FC236}">
                  <a16:creationId xmlns:a16="http://schemas.microsoft.com/office/drawing/2014/main" id="{0F09479F-B21D-6F06-F9BD-8120ED45A23C}"/>
                </a:ext>
              </a:extLst>
            </p:cNvPr>
            <p:cNvSpPr/>
            <p:nvPr/>
          </p:nvSpPr>
          <p:spPr>
            <a:xfrm>
              <a:off x="9543954" y="4417881"/>
              <a:ext cx="466421" cy="155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513D6F-0993-3FC8-C635-6D1156D5AB6A}"/>
              </a:ext>
            </a:extLst>
          </p:cNvPr>
          <p:cNvGrpSpPr/>
          <p:nvPr/>
        </p:nvGrpSpPr>
        <p:grpSpPr>
          <a:xfrm>
            <a:off x="9678510" y="2758663"/>
            <a:ext cx="2017053" cy="1150909"/>
            <a:chOff x="632879" y="3204954"/>
            <a:chExt cx="3057764" cy="1744727"/>
          </a:xfrm>
        </p:grpSpPr>
        <p:pic>
          <p:nvPicPr>
            <p:cNvPr id="42" name="Picture 2" descr="Predicting a Startup Valuation with Data Science - Journal ...">
              <a:extLst>
                <a:ext uri="{FF2B5EF4-FFF2-40B4-BE49-F238E27FC236}">
                  <a16:creationId xmlns:a16="http://schemas.microsoft.com/office/drawing/2014/main" id="{89417475-9649-EBE2-FC72-CD8C1282F7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4" t="6956" r="17917" b="16225"/>
            <a:stretch/>
          </p:blipFill>
          <p:spPr bwMode="auto">
            <a:xfrm>
              <a:off x="632879" y="3484056"/>
              <a:ext cx="1597585" cy="11481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8DABE29-545D-3AD6-8387-0FC150838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581" b="96931" l="9964" r="89915">
                          <a14:foregroundMark x1="47631" y1="6777" x2="47631" y2="6777"/>
                          <a14:foregroundMark x1="29283" y1="3708" x2="29283" y2="3708"/>
                          <a14:foregroundMark x1="20899" y1="3708" x2="20899" y2="3708"/>
                          <a14:foregroundMark x1="18955" y1="3708" x2="18955" y2="3708"/>
                          <a14:foregroundMark x1="34508" y1="3708" x2="34508" y2="3708"/>
                          <a14:foregroundMark x1="77643" y1="92583" x2="77643" y2="92583"/>
                          <a14:foregroundMark x1="76063" y1="96931" x2="76063" y2="96931"/>
                          <a14:foregroundMark x1="89793" y1="29284" x2="89793" y2="292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556" y="3204954"/>
              <a:ext cx="629087" cy="597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>
              <a:extLst>
                <a:ext uri="{FF2B5EF4-FFF2-40B4-BE49-F238E27FC236}">
                  <a16:creationId xmlns:a16="http://schemas.microsoft.com/office/drawing/2014/main" id="{B3B55179-B13F-6658-EF23-5A70D4433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325" b="96675" l="9964" r="89915">
                          <a14:foregroundMark x1="24058" y1="6777" x2="24058" y2="6777"/>
                          <a14:foregroundMark x1="24787" y1="3581" x2="24787" y2="3581"/>
                          <a14:foregroundMark x1="21264" y1="3708" x2="21264" y2="3708"/>
                          <a14:foregroundMark x1="26367" y1="5115" x2="26367" y2="5115"/>
                          <a14:foregroundMark x1="18955" y1="3836" x2="18955" y2="3836"/>
                          <a14:foregroundMark x1="34143" y1="3581" x2="34143" y2="3581"/>
                          <a14:foregroundMark x1="79222" y1="91944" x2="79222" y2="91944"/>
                          <a14:foregroundMark x1="75577" y1="96803" x2="75577" y2="96803"/>
                          <a14:foregroundMark x1="89915" y1="29028" x2="89915" y2="29028"/>
                          <a14:foregroundMark x1="31227" y1="3581" x2="31227" y2="3581"/>
                          <a14:foregroundMark x1="29040" y1="3325" x2="29040" y2="3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556" y="3760961"/>
              <a:ext cx="625454" cy="594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>
              <a:extLst>
                <a:ext uri="{FF2B5EF4-FFF2-40B4-BE49-F238E27FC236}">
                  <a16:creationId xmlns:a16="http://schemas.microsoft.com/office/drawing/2014/main" id="{B9D09A05-BCE1-BEEC-904D-0555047B6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5243" b="95652" l="9964" r="89915">
                          <a14:foregroundMark x1="42649" y1="5499" x2="42649" y2="5499"/>
                          <a14:foregroundMark x1="51397" y1="7417" x2="51397" y2="7417"/>
                          <a14:foregroundMark x1="27461" y1="5754" x2="27461" y2="5754"/>
                          <a14:foregroundMark x1="20778" y1="5243" x2="20778" y2="5243"/>
                          <a14:foregroundMark x1="76671" y1="91816" x2="76671" y2="91816"/>
                          <a14:foregroundMark x1="75577" y1="95652" x2="75577" y2="956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556" y="4355321"/>
              <a:ext cx="625454" cy="594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A8C8921-4847-AA96-8809-0B5D0A828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0464" y="3463780"/>
              <a:ext cx="932894" cy="29718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CF6E06A-C411-CF37-A842-67DDA5EBF159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 flipV="1">
              <a:off x="2230464" y="4058140"/>
              <a:ext cx="932894" cy="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049F8C1-DF97-913E-5BEF-188C373B65A4}"/>
                </a:ext>
              </a:extLst>
            </p:cNvPr>
            <p:cNvCxnSpPr>
              <a:cxnSpLocks/>
            </p:cNvCxnSpPr>
            <p:nvPr/>
          </p:nvCxnSpPr>
          <p:spPr>
            <a:xfrm>
              <a:off x="2230464" y="4355321"/>
              <a:ext cx="932894" cy="27690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Content Placeholder 1">
            <a:extLst>
              <a:ext uri="{FF2B5EF4-FFF2-40B4-BE49-F238E27FC236}">
                <a16:creationId xmlns:a16="http://schemas.microsoft.com/office/drawing/2014/main" id="{709DF484-B46D-86EB-7402-703A651CA8CA}"/>
              </a:ext>
            </a:extLst>
          </p:cNvPr>
          <p:cNvSpPr txBox="1">
            <a:spLocks/>
          </p:cNvSpPr>
          <p:nvPr/>
        </p:nvSpPr>
        <p:spPr>
          <a:xfrm>
            <a:off x="190571" y="3681311"/>
            <a:ext cx="3296006" cy="273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2"/>
                </a:solidFill>
              </a:rPr>
              <a:t>Recent efforts:</a:t>
            </a:r>
          </a:p>
          <a:p>
            <a:r>
              <a:rPr lang="en-US" sz="1800" dirty="0"/>
              <a:t>Physics/Component system</a:t>
            </a:r>
            <a:br>
              <a:rPr lang="en-US" sz="1800" dirty="0"/>
            </a:br>
            <a:r>
              <a:rPr lang="en-US" sz="1800" dirty="0">
                <a:cs typeface="Arial"/>
              </a:rPr>
              <a:t>(simpler input files)</a:t>
            </a:r>
            <a:endParaRPr lang="en-US" sz="1800" dirty="0"/>
          </a:p>
          <a:p>
            <a:r>
              <a:rPr lang="en-US" sz="1800" dirty="0"/>
              <a:t>LSP integration for live syntax completion/validation</a:t>
            </a:r>
            <a:endParaRPr lang="en-US" sz="1800" dirty="0">
              <a:cs typeface="Arial"/>
            </a:endParaRPr>
          </a:p>
          <a:p>
            <a:r>
              <a:rPr lang="en-US" sz="1800" dirty="0" err="1"/>
              <a:t>Kokkos</a:t>
            </a:r>
            <a:r>
              <a:rPr lang="en-US" sz="1800" dirty="0"/>
              <a:t>/MFEM integration for GPU accelerators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223F25-CD8E-484A-0931-F3536D44083E}"/>
              </a:ext>
            </a:extLst>
          </p:cNvPr>
          <p:cNvSpPr txBox="1"/>
          <p:nvPr/>
        </p:nvSpPr>
        <p:spPr>
          <a:xfrm>
            <a:off x="8093569" y="1855632"/>
            <a:ext cx="38185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MOOSE Stochastic Tools Module </a:t>
            </a:r>
            <a:r>
              <a:rPr lang="en-US" dirty="0"/>
              <a:t>enables parameter sampling, UQ and s</a:t>
            </a:r>
            <a:r>
              <a:rPr lang="en-US" sz="1800" dirty="0"/>
              <a:t>ensitivity analysis</a:t>
            </a:r>
          </a:p>
        </p:txBody>
      </p:sp>
      <p:sp>
        <p:nvSpPr>
          <p:cNvPr id="3" name="Slide Number Placeholder 16">
            <a:extLst>
              <a:ext uri="{FF2B5EF4-FFF2-40B4-BE49-F238E27FC236}">
                <a16:creationId xmlns:a16="http://schemas.microsoft.com/office/drawing/2014/main" id="{263FE388-31EA-AB2C-8C4E-E838F6AD0127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53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11DFD-B085-5C49-F765-7FC1CA09E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376F-C4C1-EB93-87DC-1A6F9303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Reactor Cross-Cutting Highlights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71C413-5229-5C86-163F-62455DF21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393820"/>
              </p:ext>
            </p:extLst>
          </p:nvPr>
        </p:nvGraphicFramePr>
        <p:xfrm>
          <a:off x="134097" y="1260763"/>
          <a:ext cx="11923801" cy="46523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58885">
                  <a:extLst>
                    <a:ext uri="{9D8B030D-6E8A-4147-A177-3AD203B41FA5}">
                      <a16:colId xmlns:a16="http://schemas.microsoft.com/office/drawing/2014/main" val="2852479556"/>
                    </a:ext>
                  </a:extLst>
                </a:gridCol>
                <a:gridCol w="5864916">
                  <a:extLst>
                    <a:ext uri="{9D8B030D-6E8A-4147-A177-3AD203B41FA5}">
                      <a16:colId xmlns:a16="http://schemas.microsoft.com/office/drawing/2014/main" val="1181760368"/>
                    </a:ext>
                  </a:extLst>
                </a:gridCol>
              </a:tblGrid>
              <a:tr h="263906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FY24 Milestones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FY25 Milestones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595215"/>
                  </a:ext>
                </a:extLst>
              </a:tr>
              <a:tr h="304659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MOOSE and Workbench “front-end” improvements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809172"/>
                  </a:ext>
                </a:extLst>
              </a:tr>
              <a:tr h="30465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Containerized deployment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Language server protocol (LSP) integration (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link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2D &amp; 3D reactor geometry meshing improvements (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link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Initiate support for Constructive Solid Geometry (CSG) to improve Monte Carlo workflows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Improved MOOSE/Workbench 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74830"/>
                  </a:ext>
                </a:extLst>
              </a:tr>
              <a:tr h="354677">
                <a:tc gridSpan="2">
                  <a:txBody>
                    <a:bodyPr/>
                    <a:lstStyle/>
                    <a:p>
                      <a:pPr marL="1158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MOOSE “back-end” improvements</a:t>
                      </a:r>
                    </a:p>
                  </a:txBody>
                  <a:tcPr marL="9525" marR="9525"/>
                </a:tc>
                <a:tc hMerge="1">
                  <a:txBody>
                    <a:bodyPr/>
                    <a:lstStyle/>
                    <a:p>
                      <a:pPr marL="225425" indent="-171450" algn="l">
                        <a:buFont typeface="Arial" panose="020B0604020202020204" pitchFamily="34" charset="0"/>
                        <a:buChar char="•"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/>
                </a:tc>
                <a:extLst>
                  <a:ext uri="{0D108BD9-81ED-4DB2-BD59-A6C34878D82A}">
                    <a16:rowId xmlns:a16="http://schemas.microsoft.com/office/drawing/2014/main" val="408923708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4016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Flexible execution strategies, algorithms for transient solves, and modular system for encapsulating physics 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4016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Physics application support (Griffin, BISON,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/>
                </a:tc>
                <a:tc>
                  <a:txBody>
                    <a:bodyPr/>
                    <a:lstStyle/>
                    <a:p>
                      <a:pPr marL="4016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support for polyhedral elements, AI input generation, hardware accelerators</a:t>
                      </a:r>
                    </a:p>
                    <a:p>
                      <a:pPr marL="4016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Deployment of concise physics syntax</a:t>
                      </a:r>
                    </a:p>
                  </a:txBody>
                  <a:tcPr marL="9525" marR="9525"/>
                </a:tc>
                <a:extLst>
                  <a:ext uri="{0D108BD9-81ED-4DB2-BD59-A6C34878D82A}">
                    <a16:rowId xmlns:a16="http://schemas.microsoft.com/office/drawing/2014/main" val="2480334890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NRIC Virtual Test Bed Contributions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https://mooseframework.inl.gov/virtual_test_bed/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651160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Selected model highlights: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Temperature Test Facility (HTTF) TH model 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TRISO fuel failure analysis in a heat-pipe microreactor 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LOTUS molten chloride fast reactor neutronics &amp; TH 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ABTR SFR cross section generation and reactor physics calculation 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l"/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Recent and upcoming model highlights: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KRUSTY microreactor experiment steady state and 15 cent reactivity insertion (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 reactor core bowing-related demonstrations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88808"/>
                  </a:ext>
                </a:extLst>
              </a:tr>
            </a:tbl>
          </a:graphicData>
        </a:graphic>
      </p:graphicFrame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066521A6-2426-8A7A-BF0C-D3E4EB93947C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871F3-DB2F-0CDB-C043-02D124926D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1800" y="5010848"/>
            <a:ext cx="1300449" cy="11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5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157AE-B69F-A0C3-820F-AE35C9AC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C6F6-B989-0EA3-9931-48E7DBBB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Gas-Cooled Reactor Highlights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4FC996-C2CB-FCB5-9498-F6C704480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2733"/>
              </p:ext>
            </p:extLst>
          </p:nvPr>
        </p:nvGraphicFramePr>
        <p:xfrm>
          <a:off x="293914" y="1371600"/>
          <a:ext cx="7924800" cy="43434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62268">
                  <a:extLst>
                    <a:ext uri="{9D8B030D-6E8A-4147-A177-3AD203B41FA5}">
                      <a16:colId xmlns:a16="http://schemas.microsoft.com/office/drawing/2014/main" val="2852479556"/>
                    </a:ext>
                  </a:extLst>
                </a:gridCol>
                <a:gridCol w="3962532">
                  <a:extLst>
                    <a:ext uri="{9D8B030D-6E8A-4147-A177-3AD203B41FA5}">
                      <a16:colId xmlns:a16="http://schemas.microsoft.com/office/drawing/2014/main" val="1181760368"/>
                    </a:ext>
                  </a:extLst>
                </a:gridCol>
              </a:tblGrid>
              <a:tr h="54972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FY24 Milestones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FY25 Milestones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595215"/>
                  </a:ext>
                </a:extLst>
              </a:tr>
              <a:tr h="49235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Pebble Bed Gas-Cooled Reactor Modeling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672852"/>
                  </a:ext>
                </a:extLst>
              </a:tr>
              <a:tr h="140448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Steady-state and transient modeling with a pebble-shuffler capability for core start-up, steady-state, and transient scenarios (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Integration of improved control rod modeling in startup, normal operation, and transient scenarios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 to code verification of pebble bed multiphysics modeling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74830"/>
                  </a:ext>
                </a:extLst>
              </a:tr>
              <a:tr h="49235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Prismatic Gas-Cooled Reactor Modeling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054376"/>
                  </a:ext>
                </a:extLst>
              </a:tr>
              <a:tr h="140448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 validation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using HTTF experimental data focusing on </a:t>
                      </a:r>
                      <a:r>
                        <a:rPr lang="en-US" sz="1400" b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pressurized conduction cooldown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(PCC) event and coordination of benchmark (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link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VTB model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/>
                        <a:t>Code validation </a:t>
                      </a:r>
                      <a:r>
                        <a:rPr lang="en-US" sz="1400" dirty="0"/>
                        <a:t>using HTTF experimental data (joint with ART-GCR program) focusing on </a:t>
                      </a:r>
                      <a:r>
                        <a:rPr lang="en-US" sz="1400" u="sng" dirty="0"/>
                        <a:t>depressurized conduction cooldown</a:t>
                      </a:r>
                      <a:r>
                        <a:rPr lang="en-US" sz="1400" dirty="0"/>
                        <a:t> (DCC) event and multi-organizational code-to-code benchmark.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0567"/>
                  </a:ext>
                </a:extLst>
              </a:tr>
            </a:tbl>
          </a:graphicData>
        </a:graphic>
      </p:graphicFrame>
      <p:sp>
        <p:nvSpPr>
          <p:cNvPr id="4" name="Slide Number Placeholder 16">
            <a:extLst>
              <a:ext uri="{FF2B5EF4-FFF2-40B4-BE49-F238E27FC236}">
                <a16:creationId xmlns:a16="http://schemas.microsoft.com/office/drawing/2014/main" id="{D864E9B0-78A6-3275-3677-A52075711D82}"/>
              </a:ext>
            </a:extLst>
          </p:cNvPr>
          <p:cNvSpPr txBox="1">
            <a:spLocks/>
          </p:cNvSpPr>
          <p:nvPr/>
        </p:nvSpPr>
        <p:spPr>
          <a:xfrm>
            <a:off x="5917624" y="6427263"/>
            <a:ext cx="458352" cy="25187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fld id="{797C032F-CD6F-4040-A6F8-55EF6F4FAEDE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673E-58D8-04EA-CD72-1E5276F66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0169" y="3303274"/>
            <a:ext cx="2373746" cy="2537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433325-6284-70F6-ACCF-0EE4C2DA9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0" y="1219200"/>
            <a:ext cx="1054598" cy="3065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09CD8F-6150-06B9-9E6C-0F5DC279462D}"/>
              </a:ext>
            </a:extLst>
          </p:cNvPr>
          <p:cNvSpPr txBox="1"/>
          <p:nvPr/>
        </p:nvSpPr>
        <p:spPr>
          <a:xfrm>
            <a:off x="9524340" y="1625796"/>
            <a:ext cx="2309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gPBR2000 pebble bed concept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7610C2-8B7D-5968-3319-5347AA7B4758}"/>
              </a:ext>
            </a:extLst>
          </p:cNvPr>
          <p:cNvSpPr txBox="1"/>
          <p:nvPr/>
        </p:nvSpPr>
        <p:spPr>
          <a:xfrm>
            <a:off x="9760169" y="2827336"/>
            <a:ext cx="237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HTTF prismatic GCR benchmark </a:t>
            </a:r>
          </a:p>
        </p:txBody>
      </p:sp>
    </p:spTree>
    <p:extLst>
      <p:ext uri="{BB962C8B-B14F-4D97-AF65-F5344CB8AC3E}">
        <p14:creationId xmlns:p14="http://schemas.microsoft.com/office/powerpoint/2010/main" val="157788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</ds:schemaRefs>
</ds:datastoreItem>
</file>

<file path=customXml/itemProps2.xml><?xml version="1.0" encoding="utf-8"?>
<ds:datastoreItem xmlns:ds="http://schemas.openxmlformats.org/officeDocument/2006/customXml" ds:itemID="{87E744D2-35BA-455A-B463-1A22A711C27C}"/>
</file>

<file path=customXml/itemProps3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33807</TotalTime>
  <Words>641</Words>
  <Application>Microsoft Office PowerPoint</Application>
  <PresentationFormat>Widescreen</PresentationFormat>
  <Paragraphs>109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STIX Two Text</vt:lpstr>
      <vt:lpstr>Arial</vt:lpstr>
      <vt:lpstr>Calibri</vt:lpstr>
      <vt:lpstr>DOE Theme Colors</vt:lpstr>
      <vt:lpstr>Introduction to Multiphysics Applications Technical Area</vt:lpstr>
      <vt:lpstr>Multiphysics Applications Technical Area Overview</vt:lpstr>
      <vt:lpstr>MOOSE Ecosystem</vt:lpstr>
      <vt:lpstr>Reactor Cross-Cutting Highlights</vt:lpstr>
      <vt:lpstr>Gas-Cooled Reactor Highlights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Shemon, Emily R.</cp:lastModifiedBy>
  <cp:revision>1768</cp:revision>
  <cp:lastPrinted>2018-02-05T23:05:47Z</cp:lastPrinted>
  <dcterms:created xsi:type="dcterms:W3CDTF">2013-06-03T19:45:25Z</dcterms:created>
  <dcterms:modified xsi:type="dcterms:W3CDTF">2025-04-21T18:47:24Z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