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15"/>
  </p:notesMasterIdLst>
  <p:handoutMasterIdLst>
    <p:handoutMasterId r:id="rId16"/>
  </p:handoutMasterIdLst>
  <p:sldIdLst>
    <p:sldId id="638" r:id="rId5"/>
    <p:sldId id="639" r:id="rId6"/>
    <p:sldId id="657" r:id="rId7"/>
    <p:sldId id="647" r:id="rId8"/>
    <p:sldId id="650" r:id="rId9"/>
    <p:sldId id="652" r:id="rId10"/>
    <p:sldId id="648" r:id="rId11"/>
    <p:sldId id="651" r:id="rId12"/>
    <p:sldId id="658" r:id="rId13"/>
    <p:sldId id="643" r:id="rId14"/>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359195-F8C9-1CD9-ED81-2199750B7828}" name="Shemon, Emily R." initials="ES" userId="S::eshemon@anl.gov::db15cc15-f0d0-4f94-851f-87b2636864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E9A"/>
    <a:srgbClr val="A1A1A1"/>
    <a:srgbClr val="0E1130"/>
    <a:srgbClr val="293340"/>
    <a:srgbClr val="19204C"/>
    <a:srgbClr val="FEF5E8"/>
    <a:srgbClr val="595959"/>
    <a:srgbClr val="77933C"/>
    <a:srgbClr val="4F81BD"/>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33" autoAdjust="0"/>
    <p:restoredTop sz="73072" autoAdjust="0"/>
  </p:normalViewPr>
  <p:slideViewPr>
    <p:cSldViewPr snapToObjects="1">
      <p:cViewPr varScale="1">
        <p:scale>
          <a:sx n="98" d="100"/>
          <a:sy n="98" d="100"/>
        </p:scale>
        <p:origin x="1650" y="90"/>
      </p:cViewPr>
      <p:guideLst>
        <p:guide orient="horz" pos="2160"/>
        <p:guide pos="256"/>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30" d="100"/>
        <a:sy n="130" d="100"/>
      </p:scale>
      <p:origin x="0" y="-8418"/>
    </p:cViewPr>
  </p:sorterViewPr>
  <p:notesViewPr>
    <p:cSldViewPr snapToObjects="1">
      <p:cViewPr varScale="1">
        <p:scale>
          <a:sx n="118" d="100"/>
          <a:sy n="118" d="100"/>
        </p:scale>
        <p:origin x="4336"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mon, Emily R." userId="db15cc15-f0d0-4f94-851f-87b263686430" providerId="ADAL" clId="{153E86DB-A8F1-48FA-8118-5E90B8491C97}"/>
    <pc:docChg chg="delSld">
      <pc:chgData name="Shemon, Emily R." userId="db15cc15-f0d0-4f94-851f-87b263686430" providerId="ADAL" clId="{153E86DB-A8F1-48FA-8118-5E90B8491C97}" dt="2025-06-01T20:34:27.305" v="0" actId="47"/>
      <pc:docMkLst>
        <pc:docMk/>
      </pc:docMkLst>
      <pc:sldChg chg="del">
        <pc:chgData name="Shemon, Emily R." userId="db15cc15-f0d0-4f94-851f-87b263686430" providerId="ADAL" clId="{153E86DB-A8F1-48FA-8118-5E90B8491C97}" dt="2025-06-01T20:34:27.305" v="0" actId="47"/>
        <pc:sldMkLst>
          <pc:docMk/>
          <pc:sldMk cId="3272174478" sldId="640"/>
        </pc:sldMkLst>
      </pc:sldChg>
      <pc:sldChg chg="del">
        <pc:chgData name="Shemon, Emily R." userId="db15cc15-f0d0-4f94-851f-87b263686430" providerId="ADAL" clId="{153E86DB-A8F1-48FA-8118-5E90B8491C97}" dt="2025-06-01T20:34:27.305" v="0" actId="47"/>
        <pc:sldMkLst>
          <pc:docMk/>
          <pc:sldMk cId="1713149498" sldId="649"/>
        </pc:sldMkLst>
      </pc:sldChg>
      <pc:sldChg chg="del">
        <pc:chgData name="Shemon, Emily R." userId="db15cc15-f0d0-4f94-851f-87b263686430" providerId="ADAL" clId="{153E86DB-A8F1-48FA-8118-5E90B8491C97}" dt="2025-06-01T20:34:27.305" v="0" actId="47"/>
        <pc:sldMkLst>
          <pc:docMk/>
          <pc:sldMk cId="3890804493" sldId="653"/>
        </pc:sldMkLst>
      </pc:sldChg>
      <pc:sldChg chg="del">
        <pc:chgData name="Shemon, Emily R." userId="db15cc15-f0d0-4f94-851f-87b263686430" providerId="ADAL" clId="{153E86DB-A8F1-48FA-8118-5E90B8491C97}" dt="2025-06-01T20:34:27.305" v="0" actId="47"/>
        <pc:sldMkLst>
          <pc:docMk/>
          <pc:sldMk cId="4249489558" sldId="655"/>
        </pc:sldMkLst>
      </pc:sldChg>
      <pc:sldChg chg="del">
        <pc:chgData name="Shemon, Emily R." userId="db15cc15-f0d0-4f94-851f-87b263686430" providerId="ADAL" clId="{153E86DB-A8F1-48FA-8118-5E90B8491C97}" dt="2025-06-01T20:34:27.305" v="0" actId="47"/>
        <pc:sldMkLst>
          <pc:docMk/>
          <pc:sldMk cId="3581064291" sldId="6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6/1/2025</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dirty="0"/>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6/1/2025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dirty="0"/>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2</a:t>
            </a:fld>
            <a:endParaRPr lang="en-US" dirty="0"/>
          </a:p>
        </p:txBody>
      </p:sp>
    </p:spTree>
    <p:extLst>
      <p:ext uri="{BB962C8B-B14F-4D97-AF65-F5344CB8AC3E}">
        <p14:creationId xmlns:p14="http://schemas.microsoft.com/office/powerpoint/2010/main" val="415046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or the </a:t>
            </a:r>
            <a:r>
              <a:rPr lang="en-US" b="0" i="1" dirty="0">
                <a:solidFill>
                  <a:srgbClr val="202122"/>
                </a:solidFill>
                <a:effectLst/>
                <a:latin typeface="Arial" panose="020B0604020202020204" pitchFamily="34" charset="0"/>
              </a:rPr>
              <a:t>3-sigma rule</a:t>
            </a:r>
            <a:r>
              <a:rPr lang="en-US" b="0" i="0" dirty="0">
                <a:solidFill>
                  <a:srgbClr val="202122"/>
                </a:solidFill>
                <a:effectLst/>
                <a:latin typeface="Arial" panose="020B0604020202020204" pitchFamily="34" charset="0"/>
              </a:rPr>
              <a:t>, </a:t>
            </a:r>
            <a:r>
              <a:rPr lang="en-US" b="0" i="0" dirty="0">
                <a:solidFill>
                  <a:srgbClr val="000000"/>
                </a:solidFill>
                <a:effectLst/>
                <a:latin typeface="Times New Roman" panose="02020603050405020304" pitchFamily="18" charset="0"/>
              </a:rPr>
              <a:t>To find a 95%~99.7% confidence interval </a:t>
            </a:r>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5</a:t>
            </a:fld>
            <a:endParaRPr lang="en-US" dirty="0"/>
          </a:p>
        </p:txBody>
      </p:sp>
    </p:spTree>
    <p:extLst>
      <p:ext uri="{BB962C8B-B14F-4D97-AF65-F5344CB8AC3E}">
        <p14:creationId xmlns:p14="http://schemas.microsoft.com/office/powerpoint/2010/main" val="340956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6</a:t>
            </a:fld>
            <a:endParaRPr lang="en-US" dirty="0"/>
          </a:p>
        </p:txBody>
      </p:sp>
    </p:spTree>
    <p:extLst>
      <p:ext uri="{BB962C8B-B14F-4D97-AF65-F5344CB8AC3E}">
        <p14:creationId xmlns:p14="http://schemas.microsoft.com/office/powerpoint/2010/main" val="554360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202122"/>
                </a:solidFill>
                <a:effectLst/>
                <a:latin typeface="Arial" panose="020B0604020202020204" pitchFamily="34" charset="0"/>
              </a:rPr>
              <a:t>3-sigma rule</a:t>
            </a:r>
            <a:endParaRPr lang="en-US" dirty="0"/>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7</a:t>
            </a:fld>
            <a:endParaRPr lang="en-US" dirty="0"/>
          </a:p>
        </p:txBody>
      </p:sp>
    </p:spTree>
    <p:extLst>
      <p:ext uri="{BB962C8B-B14F-4D97-AF65-F5344CB8AC3E}">
        <p14:creationId xmlns:p14="http://schemas.microsoft.com/office/powerpoint/2010/main" val="19501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high-fidelity Multiphysics workflow for advanced reactor simulation.</a:t>
            </a:r>
          </a:p>
          <a:p>
            <a:r>
              <a:rPr lang="en-US" dirty="0"/>
              <a:t>More realistic, Less assumption, more accurate</a:t>
            </a:r>
          </a:p>
        </p:txBody>
      </p:sp>
      <p:sp>
        <p:nvSpPr>
          <p:cNvPr id="4" name="Slide Number Placeholder 3"/>
          <p:cNvSpPr>
            <a:spLocks noGrp="1"/>
          </p:cNvSpPr>
          <p:nvPr>
            <p:ph type="sldNum" sz="quarter" idx="5"/>
          </p:nvPr>
        </p:nvSpPr>
        <p:spPr/>
        <p:txBody>
          <a:bodyPr/>
          <a:lstStyle/>
          <a:p>
            <a:pPr>
              <a:defRPr/>
            </a:pPr>
            <a:fld id="{62188366-2947-D844-B46D-D483AF8F9817}" type="slidenum">
              <a:rPr lang="en-US" smtClean="0"/>
              <a:pPr>
                <a:defRPr/>
              </a:pPr>
              <a:t>8</a:t>
            </a:fld>
            <a:endParaRPr lang="en-US" dirty="0"/>
          </a:p>
        </p:txBody>
      </p:sp>
    </p:spTree>
    <p:extLst>
      <p:ext uri="{BB962C8B-B14F-4D97-AF65-F5344CB8AC3E}">
        <p14:creationId xmlns:p14="http://schemas.microsoft.com/office/powerpoint/2010/main" val="190827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7848600" y="6046047"/>
            <a:ext cx="3808115" cy="622202"/>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4A32A62A-B62C-F6AC-0BAA-67E044C98ABF}"/>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pic>
        <p:nvPicPr>
          <p:cNvPr id="4" name="Picture 3">
            <a:extLst>
              <a:ext uri="{FF2B5EF4-FFF2-40B4-BE49-F238E27FC236}">
                <a16:creationId xmlns:a16="http://schemas.microsoft.com/office/drawing/2014/main" id="{4E3C81A2-CC44-32F6-F1D4-77B0A8847881}"/>
              </a:ext>
            </a:extLst>
          </p:cNvPr>
          <p:cNvPicPr>
            <a:picLocks noChangeAspect="1"/>
          </p:cNvPicPr>
          <p:nvPr userDrawn="1"/>
        </p:nvPicPr>
        <p:blipFill>
          <a:blip r:embed="rId2"/>
          <a:srcRect/>
          <a:stretch/>
        </p:blipFill>
        <p:spPr>
          <a:xfrm>
            <a:off x="9296400" y="6324600"/>
            <a:ext cx="2530122" cy="4178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5" name="Picture 4">
            <a:extLst>
              <a:ext uri="{FF2B5EF4-FFF2-40B4-BE49-F238E27FC236}">
                <a16:creationId xmlns:a16="http://schemas.microsoft.com/office/drawing/2014/main" id="{E9FB143E-FBDE-A66C-9ABC-EE4FFCA02C90}"/>
              </a:ext>
            </a:extLst>
          </p:cNvPr>
          <p:cNvPicPr>
            <a:picLocks noChangeAspect="1"/>
          </p:cNvPicPr>
          <p:nvPr userDrawn="1"/>
        </p:nvPicPr>
        <p:blipFill>
          <a:blip r:embed="rId2"/>
          <a:srcRect/>
          <a:stretch/>
        </p:blipFill>
        <p:spPr>
          <a:xfrm>
            <a:off x="9220200" y="6338331"/>
            <a:ext cx="2666978" cy="443469"/>
          </a:xfrm>
          <a:prstGeom prst="rect">
            <a:avLst/>
          </a:prstGeom>
        </p:spPr>
      </p:pic>
    </p:spTree>
    <p:extLst>
      <p:ext uri="{BB962C8B-B14F-4D97-AF65-F5344CB8AC3E}">
        <p14:creationId xmlns:p14="http://schemas.microsoft.com/office/powerpoint/2010/main" val="64417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2" name="Picture 1">
            <a:extLst>
              <a:ext uri="{FF2B5EF4-FFF2-40B4-BE49-F238E27FC236}">
                <a16:creationId xmlns:a16="http://schemas.microsoft.com/office/drawing/2014/main" id="{B8BBB60C-10C0-3540-4CD4-A2A1937DFB7F}"/>
              </a:ext>
            </a:extLst>
          </p:cNvPr>
          <p:cNvPicPr>
            <a:picLocks noChangeAspect="1"/>
          </p:cNvPicPr>
          <p:nvPr userDrawn="1"/>
        </p:nvPicPr>
        <p:blipFill>
          <a:blip r:embed="rId2"/>
          <a:srcRect/>
          <a:stretch/>
        </p:blipFill>
        <p:spPr>
          <a:xfrm>
            <a:off x="1439632" y="2362203"/>
            <a:ext cx="9312735" cy="1521596"/>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05" r:id="rId2"/>
    <p:sldLayoutId id="2147483715" r:id="rId3"/>
    <p:sldLayoutId id="2147483731" r:id="rId4"/>
    <p:sldLayoutId id="2147483732" r:id="rId5"/>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yu@anl.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877A-5183-51FC-CCC8-95449396AE2F}"/>
              </a:ext>
            </a:extLst>
          </p:cNvPr>
          <p:cNvSpPr>
            <a:spLocks noGrp="1"/>
          </p:cNvSpPr>
          <p:nvPr>
            <p:ph type="ctrTitle"/>
          </p:nvPr>
        </p:nvSpPr>
        <p:spPr>
          <a:xfrm>
            <a:off x="685800" y="1122363"/>
            <a:ext cx="10820400" cy="1468430"/>
          </a:xfrm>
        </p:spPr>
        <p:txBody>
          <a:bodyPr anchor="b">
            <a:normAutofit/>
          </a:bodyPr>
          <a:lstStyle/>
          <a:p>
            <a:pPr>
              <a:lnSpc>
                <a:spcPct val="90000"/>
              </a:lnSpc>
            </a:pPr>
            <a:r>
              <a:rPr lang="en-US" sz="3200" dirty="0">
                <a:effectLst/>
                <a:latin typeface="STIX Two Text"/>
                <a:ea typeface="DengXian" panose="02010600030101010101" pitchFamily="2" charset="-122"/>
                <a:cs typeface="Aptos" panose="020B0004020202020204" pitchFamily="34" charset="0"/>
              </a:rPr>
              <a:t>Assessing the Impact of Uncertainties on Peak Temperatures using High </a:t>
            </a:r>
            <a:r>
              <a:rPr lang="en-US" sz="3200" dirty="0">
                <a:latin typeface="STIX Two Text"/>
                <a:ea typeface="DengXian" panose="02010600030101010101" pitchFamily="2" charset="-122"/>
                <a:cs typeface="Aptos" panose="020B0004020202020204" pitchFamily="34" charset="0"/>
              </a:rPr>
              <a:t>F</a:t>
            </a:r>
            <a:r>
              <a:rPr lang="en-US" sz="3200" dirty="0">
                <a:effectLst/>
                <a:latin typeface="STIX Two Text"/>
                <a:ea typeface="DengXian" panose="02010600030101010101" pitchFamily="2" charset="-122"/>
                <a:cs typeface="Aptos" panose="020B0004020202020204" pitchFamily="34" charset="0"/>
              </a:rPr>
              <a:t>idelity </a:t>
            </a:r>
            <a:r>
              <a:rPr lang="en-US" sz="3200" dirty="0">
                <a:latin typeface="STIX Two Text"/>
                <a:ea typeface="DengXian" panose="02010600030101010101" pitchFamily="2" charset="-122"/>
                <a:cs typeface="Aptos" panose="020B0004020202020204" pitchFamily="34" charset="0"/>
              </a:rPr>
              <a:t>M</a:t>
            </a:r>
            <a:r>
              <a:rPr lang="en-US" sz="3200" dirty="0">
                <a:effectLst/>
                <a:latin typeface="STIX Two Text"/>
                <a:ea typeface="DengXian" panose="02010600030101010101" pitchFamily="2" charset="-122"/>
                <a:cs typeface="Aptos" panose="020B0004020202020204" pitchFamily="34" charset="0"/>
              </a:rPr>
              <a:t>ultiphysics Simulation</a:t>
            </a:r>
            <a:endParaRPr lang="en-US" sz="3100" dirty="0">
              <a:latin typeface="STIX Two Text"/>
            </a:endParaRPr>
          </a:p>
        </p:txBody>
      </p:sp>
      <p:sp>
        <p:nvSpPr>
          <p:cNvPr id="7" name="Subtitle 2">
            <a:extLst>
              <a:ext uri="{FF2B5EF4-FFF2-40B4-BE49-F238E27FC236}">
                <a16:creationId xmlns:a16="http://schemas.microsoft.com/office/drawing/2014/main" id="{74CDC5CF-273A-B5D8-8C24-F2AF341E0665}"/>
              </a:ext>
            </a:extLst>
          </p:cNvPr>
          <p:cNvSpPr>
            <a:spLocks noGrp="1"/>
          </p:cNvSpPr>
          <p:nvPr>
            <p:ph type="subTitle" idx="1"/>
          </p:nvPr>
        </p:nvSpPr>
        <p:spPr>
          <a:xfrm>
            <a:off x="1524000" y="3124211"/>
            <a:ext cx="9144000" cy="2133589"/>
          </a:xfrm>
        </p:spPr>
        <p:txBody>
          <a:bodyPr>
            <a:normAutofit fontScale="92500" lnSpcReduction="20000"/>
          </a:bodyPr>
          <a:lstStyle/>
          <a:p>
            <a:r>
              <a:rPr lang="en-US" u="sng" dirty="0"/>
              <a:t>Yiqi Yu</a:t>
            </a:r>
            <a:r>
              <a:rPr lang="en-US" u="sng" baseline="30000" dirty="0"/>
              <a:t>1</a:t>
            </a:r>
            <a:r>
              <a:rPr lang="en-US" dirty="0"/>
              <a:t>, Hansol Park</a:t>
            </a:r>
            <a:r>
              <a:rPr lang="en-US" baseline="30000" dirty="0"/>
              <a:t>1</a:t>
            </a:r>
            <a:r>
              <a:rPr lang="en-US" dirty="0"/>
              <a:t>, Emily Shemon</a:t>
            </a:r>
            <a:r>
              <a:rPr lang="en-US" baseline="30000" dirty="0"/>
              <a:t>1</a:t>
            </a:r>
            <a:r>
              <a:rPr lang="en-US" dirty="0"/>
              <a:t>, April Novak</a:t>
            </a:r>
            <a:r>
              <a:rPr lang="en-US" baseline="30000" dirty="0"/>
              <a:t>1,2</a:t>
            </a:r>
            <a:endParaRPr lang="en-US" dirty="0"/>
          </a:p>
          <a:p>
            <a:pPr>
              <a:spcAft>
                <a:spcPts val="0"/>
              </a:spcAft>
            </a:pPr>
            <a:r>
              <a:rPr lang="en-US" baseline="30000" dirty="0"/>
              <a:t>1</a:t>
            </a:r>
            <a:r>
              <a:rPr lang="en-US" dirty="0"/>
              <a:t>Argonne National Laboratory</a:t>
            </a:r>
          </a:p>
          <a:p>
            <a:pPr>
              <a:spcAft>
                <a:spcPts val="0"/>
              </a:spcAft>
            </a:pPr>
            <a:r>
              <a:rPr lang="en-US" baseline="30000" dirty="0"/>
              <a:t>2</a:t>
            </a:r>
            <a:r>
              <a:rPr lang="en-US" dirty="0"/>
              <a:t>University of Illinois Urbana-Champaign</a:t>
            </a:r>
          </a:p>
          <a:p>
            <a:pPr>
              <a:spcAft>
                <a:spcPts val="0"/>
              </a:spcAft>
            </a:pPr>
            <a:endParaRPr lang="en-US" dirty="0"/>
          </a:p>
          <a:p>
            <a:pPr>
              <a:spcAft>
                <a:spcPts val="0"/>
              </a:spcAft>
            </a:pPr>
            <a:r>
              <a:rPr lang="en-US" dirty="0">
                <a:hlinkClick r:id="rId2"/>
              </a:rPr>
              <a:t>yyu@anl.gov</a:t>
            </a:r>
            <a:r>
              <a:rPr lang="en-US" dirty="0"/>
              <a:t> </a:t>
            </a:r>
          </a:p>
          <a:p>
            <a:pPr>
              <a:spcAft>
                <a:spcPts val="0"/>
              </a:spcAft>
            </a:pPr>
            <a:endParaRPr lang="en-US" dirty="0"/>
          </a:p>
          <a:p>
            <a:r>
              <a:rPr lang="en-US" dirty="0"/>
              <a:t>NEAMS Annual Review: Fast Reactors</a:t>
            </a:r>
          </a:p>
          <a:p>
            <a:r>
              <a:rPr lang="en-US" dirty="0"/>
              <a:t>May 29, 2025</a:t>
            </a:r>
          </a:p>
        </p:txBody>
      </p:sp>
    </p:spTree>
    <p:extLst>
      <p:ext uri="{BB962C8B-B14F-4D97-AF65-F5344CB8AC3E}">
        <p14:creationId xmlns:p14="http://schemas.microsoft.com/office/powerpoint/2010/main" val="304038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5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Oval 57">
            <a:extLst>
              <a:ext uri="{FF2B5EF4-FFF2-40B4-BE49-F238E27FC236}">
                <a16:creationId xmlns:a16="http://schemas.microsoft.com/office/drawing/2014/main" id="{4211F12B-D691-936C-213E-FF92ADF428EF}"/>
              </a:ext>
            </a:extLst>
          </p:cNvPr>
          <p:cNvSpPr/>
          <p:nvPr/>
        </p:nvSpPr>
        <p:spPr>
          <a:xfrm>
            <a:off x="10484009" y="1682086"/>
            <a:ext cx="1707991" cy="116127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E7E2AD-6BED-6AD1-2F0B-5D1B1C402544}"/>
              </a:ext>
            </a:extLst>
          </p:cNvPr>
          <p:cNvSpPr/>
          <p:nvPr/>
        </p:nvSpPr>
        <p:spPr>
          <a:xfrm>
            <a:off x="5791057" y="1347575"/>
            <a:ext cx="3173376" cy="158295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67FAB7-A466-1A2B-A2D9-85E7287EC0C7}"/>
              </a:ext>
            </a:extLst>
          </p:cNvPr>
          <p:cNvSpPr>
            <a:spLocks noGrp="1"/>
          </p:cNvSpPr>
          <p:nvPr>
            <p:ph type="title"/>
          </p:nvPr>
        </p:nvSpPr>
        <p:spPr>
          <a:xfrm>
            <a:off x="188552" y="234254"/>
            <a:ext cx="11684000" cy="685800"/>
          </a:xfrm>
        </p:spPr>
        <p:txBody>
          <a:bodyPr/>
          <a:lstStyle/>
          <a:p>
            <a:r>
              <a:rPr lang="en-US" dirty="0"/>
              <a:t>Introduction to Hot Channel Factors</a:t>
            </a:r>
          </a:p>
        </p:txBody>
      </p:sp>
      <p:sp>
        <p:nvSpPr>
          <p:cNvPr id="28" name="TextBox 27">
            <a:extLst>
              <a:ext uri="{FF2B5EF4-FFF2-40B4-BE49-F238E27FC236}">
                <a16:creationId xmlns:a16="http://schemas.microsoft.com/office/drawing/2014/main" id="{6150CE8F-1829-0030-5D7B-DDDE9A965320}"/>
              </a:ext>
            </a:extLst>
          </p:cNvPr>
          <p:cNvSpPr txBox="1"/>
          <p:nvPr/>
        </p:nvSpPr>
        <p:spPr>
          <a:xfrm>
            <a:off x="149664" y="1246436"/>
            <a:ext cx="5569159" cy="2308324"/>
          </a:xfrm>
          <a:prstGeom prst="rect">
            <a:avLst/>
          </a:prstGeom>
          <a:noFill/>
          <a:ln w="28575">
            <a:solidFill>
              <a:schemeClr val="tx1"/>
            </a:solidFill>
          </a:ln>
        </p:spPr>
        <p:txBody>
          <a:bodyPr wrap="square">
            <a:spAutoFit/>
          </a:bodyPr>
          <a:lstStyle/>
          <a:p>
            <a:r>
              <a:rPr lang="en-US" b="1" dirty="0">
                <a:latin typeface="+mn-lt"/>
                <a:cs typeface="Times New Roman" panose="02020603050405020304" pitchFamily="18" charset="0"/>
              </a:rPr>
              <a:t>What are HCF? </a:t>
            </a:r>
            <a:r>
              <a:rPr lang="en-US" dirty="0">
                <a:latin typeface="+mn-lt"/>
                <a:cs typeface="Times New Roman" panose="02020603050405020304" pitchFamily="18" charset="0"/>
              </a:rPr>
              <a:t>Hot channel factors (HCF) are computed datasets that help quantify safety margins for reactor designs, accounting for uncertainties.</a:t>
            </a:r>
          </a:p>
          <a:p>
            <a:endParaRPr lang="en-US" b="1" dirty="0">
              <a:latin typeface="+mn-lt"/>
              <a:cs typeface="Times New Roman" panose="02020603050405020304" pitchFamily="18" charset="0"/>
            </a:endParaRPr>
          </a:p>
          <a:p>
            <a:r>
              <a:rPr lang="en-US" b="1" dirty="0">
                <a:latin typeface="+mn-lt"/>
                <a:cs typeface="Times New Roman" panose="02020603050405020304" pitchFamily="18" charset="0"/>
              </a:rPr>
              <a:t>Challenges in Obtaining HCF:</a:t>
            </a:r>
          </a:p>
          <a:p>
            <a:pPr marL="285750" indent="-285750">
              <a:buFont typeface="Arial" panose="020B0604020202020204" pitchFamily="34" charset="0"/>
              <a:buChar char="•"/>
            </a:pPr>
            <a:r>
              <a:rPr lang="en-US" dirty="0">
                <a:latin typeface="+mn-lt"/>
                <a:cs typeface="Times New Roman" panose="02020603050405020304" pitchFamily="18" charset="0"/>
              </a:rPr>
              <a:t>Very few existing HCF datasets, which may not be applicable to your reactor design</a:t>
            </a:r>
          </a:p>
          <a:p>
            <a:pPr marL="285750" indent="-285750">
              <a:buFont typeface="Arial" panose="020B0604020202020204" pitchFamily="34" charset="0"/>
              <a:buChar char="•"/>
            </a:pPr>
            <a:r>
              <a:rPr lang="en-US" dirty="0">
                <a:latin typeface="+mn-lt"/>
                <a:cs typeface="Times New Roman" panose="02020603050405020304" pitchFamily="18" charset="0"/>
              </a:rPr>
              <a:t>Legacy methods to compute HCF have limitations</a:t>
            </a:r>
          </a:p>
        </p:txBody>
      </p:sp>
      <p:sp>
        <p:nvSpPr>
          <p:cNvPr id="29" name="TextBox 28">
            <a:extLst>
              <a:ext uri="{FF2B5EF4-FFF2-40B4-BE49-F238E27FC236}">
                <a16:creationId xmlns:a16="http://schemas.microsoft.com/office/drawing/2014/main" id="{AA7018D8-3DD8-DF52-6505-AC5F5B2C6AD7}"/>
              </a:ext>
            </a:extLst>
          </p:cNvPr>
          <p:cNvSpPr txBox="1"/>
          <p:nvPr/>
        </p:nvSpPr>
        <p:spPr>
          <a:xfrm>
            <a:off x="6189981" y="1543308"/>
            <a:ext cx="2809546" cy="1169551"/>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theoretical uncertainties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experimental uncertainties </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instrumentation uncertainties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manufacturing tolerances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correlation uncertainties</a:t>
            </a:r>
          </a:p>
        </p:txBody>
      </p:sp>
      <p:cxnSp>
        <p:nvCxnSpPr>
          <p:cNvPr id="25" name="Straight Arrow Connector 24">
            <a:extLst>
              <a:ext uri="{FF2B5EF4-FFF2-40B4-BE49-F238E27FC236}">
                <a16:creationId xmlns:a16="http://schemas.microsoft.com/office/drawing/2014/main" id="{7303A977-09D8-FC80-2241-B1141B319388}"/>
              </a:ext>
            </a:extLst>
          </p:cNvPr>
          <p:cNvCxnSpPr>
            <a:cxnSpLocks/>
          </p:cNvCxnSpPr>
          <p:nvPr/>
        </p:nvCxnSpPr>
        <p:spPr>
          <a:xfrm>
            <a:off x="9143995" y="2331529"/>
            <a:ext cx="114375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3C4EEA9-B051-5D0B-F31F-CD5A3B4CC15A}"/>
              </a:ext>
            </a:extLst>
          </p:cNvPr>
          <p:cNvSpPr txBox="1"/>
          <p:nvPr/>
        </p:nvSpPr>
        <p:spPr>
          <a:xfrm>
            <a:off x="10594308" y="2049663"/>
            <a:ext cx="1479892" cy="369332"/>
          </a:xfrm>
          <a:prstGeom prst="rect">
            <a:avLst/>
          </a:prstGeom>
          <a:noFill/>
        </p:spPr>
        <p:txBody>
          <a:bodyPr wrap="none" rtlCol="0">
            <a:spAutoFit/>
          </a:bodyPr>
          <a:lstStyle/>
          <a:p>
            <a:r>
              <a:rPr lang="en-US" dirty="0"/>
              <a:t>HCF dataset</a:t>
            </a:r>
          </a:p>
        </p:txBody>
      </p:sp>
      <p:sp>
        <p:nvSpPr>
          <p:cNvPr id="31" name="TextBox 30">
            <a:extLst>
              <a:ext uri="{FF2B5EF4-FFF2-40B4-BE49-F238E27FC236}">
                <a16:creationId xmlns:a16="http://schemas.microsoft.com/office/drawing/2014/main" id="{C0B955F4-FE3C-E31E-8884-D7C032A08005}"/>
              </a:ext>
            </a:extLst>
          </p:cNvPr>
          <p:cNvSpPr txBox="1"/>
          <p:nvPr/>
        </p:nvSpPr>
        <p:spPr>
          <a:xfrm>
            <a:off x="299078" y="3818756"/>
            <a:ext cx="4346987" cy="369332"/>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Legacy methods simulate with low fidelity: </a:t>
            </a:r>
          </a:p>
        </p:txBody>
      </p:sp>
      <p:sp>
        <p:nvSpPr>
          <p:cNvPr id="32" name="TextBox 31">
            <a:extLst>
              <a:ext uri="{FF2B5EF4-FFF2-40B4-BE49-F238E27FC236}">
                <a16:creationId xmlns:a16="http://schemas.microsoft.com/office/drawing/2014/main" id="{928D9DE5-D536-81E0-5029-F441186ED1A1}"/>
              </a:ext>
            </a:extLst>
          </p:cNvPr>
          <p:cNvSpPr txBox="1"/>
          <p:nvPr/>
        </p:nvSpPr>
        <p:spPr>
          <a:xfrm>
            <a:off x="261227" y="4568113"/>
            <a:ext cx="4346987" cy="1815882"/>
          </a:xfrm>
          <a:prstGeom prst="rect">
            <a:avLst/>
          </a:prstGeom>
          <a:noFill/>
        </p:spPr>
        <p:txBody>
          <a:bodyPr wrap="square" rtlCol="0">
            <a:spAutoFit/>
          </a:bodyPr>
          <a:lstStyle/>
          <a:p>
            <a:pPr marL="285750" indent="-285750">
              <a:buFont typeface="Arial" panose="020B0604020202020204" pitchFamily="34" charset="0"/>
              <a:buChar char="•"/>
            </a:pPr>
            <a:r>
              <a:rPr lang="en-US" sz="1600" i="1" dirty="0">
                <a:latin typeface="+mn-lt"/>
                <a:cs typeface="Times New Roman" panose="02020603050405020304" pitchFamily="18" charset="0"/>
              </a:rPr>
              <a:t>Uncertainty from Cladding </a:t>
            </a:r>
            <a:r>
              <a:rPr lang="en-US" altLang="zh-CN" sz="1600" i="1" dirty="0">
                <a:latin typeface="+mn-lt"/>
                <a:cs typeface="Times New Roman" panose="02020603050405020304" pitchFamily="18" charset="0"/>
              </a:rPr>
              <a:t>T</a:t>
            </a:r>
            <a:r>
              <a:rPr lang="en-US" sz="1600" i="1" dirty="0">
                <a:latin typeface="+mn-lt"/>
                <a:cs typeface="Times New Roman" panose="02020603050405020304" pitchFamily="18" charset="0"/>
              </a:rPr>
              <a:t>hickness</a:t>
            </a:r>
          </a:p>
          <a:p>
            <a:pPr marL="285750" indent="-285750">
              <a:buFont typeface="Arial" panose="020B0604020202020204" pitchFamily="34" charset="0"/>
              <a:buChar char="•"/>
            </a:pPr>
            <a:r>
              <a:rPr lang="en-US" sz="1600" i="1" dirty="0">
                <a:latin typeface="+mn-lt"/>
                <a:cs typeface="Times New Roman" panose="02020603050405020304" pitchFamily="18" charset="0"/>
              </a:rPr>
              <a:t>Uncertainty from Coolant Density</a:t>
            </a:r>
          </a:p>
          <a:p>
            <a:pPr marL="285750" indent="-285750">
              <a:buFont typeface="Arial" panose="020B0604020202020204" pitchFamily="34" charset="0"/>
              <a:buChar char="•"/>
            </a:pPr>
            <a:r>
              <a:rPr lang="en-US" sz="1600" i="1" dirty="0">
                <a:latin typeface="+mn-lt"/>
                <a:cs typeface="Times New Roman" panose="02020603050405020304" pitchFamily="18" charset="0"/>
              </a:rPr>
              <a:t>Uncertainty from Cladding Conductivity</a:t>
            </a:r>
          </a:p>
          <a:p>
            <a:pPr marL="285750" indent="-285750">
              <a:buFont typeface="Arial" panose="020B0604020202020204" pitchFamily="34" charset="0"/>
              <a:buChar char="•"/>
            </a:pPr>
            <a:r>
              <a:rPr lang="en-US" sz="1600" i="1" dirty="0">
                <a:latin typeface="+mn-lt"/>
                <a:cs typeface="Times New Roman" panose="02020603050405020304" pitchFamily="18" charset="0"/>
              </a:rPr>
              <a:t>Uncertainty from Fuel Conductivity</a:t>
            </a:r>
          </a:p>
          <a:p>
            <a:pPr marL="285750" indent="-285750">
              <a:buFont typeface="Arial" panose="020B0604020202020204" pitchFamily="34" charset="0"/>
              <a:buChar char="•"/>
            </a:pPr>
            <a:r>
              <a:rPr lang="en-US" sz="1600" i="1" dirty="0">
                <a:latin typeface="+mn-lt"/>
                <a:cs typeface="Times New Roman" panose="02020603050405020304" pitchFamily="18" charset="0"/>
              </a:rPr>
              <a:t>Uncertainty from Coolant Specific heat</a:t>
            </a:r>
          </a:p>
          <a:p>
            <a:pPr marL="285750" indent="-285750">
              <a:buFont typeface="Arial" panose="020B0604020202020204" pitchFamily="34" charset="0"/>
              <a:buChar char="•"/>
            </a:pPr>
            <a:r>
              <a:rPr lang="en-US" sz="1600" i="1" dirty="0">
                <a:latin typeface="+mn-lt"/>
                <a:cs typeface="Times New Roman" panose="02020603050405020304" pitchFamily="18" charset="0"/>
              </a:rPr>
              <a:t>Uncertainty from Coolant Density</a:t>
            </a:r>
          </a:p>
          <a:p>
            <a:pPr marL="400050" indent="-400050">
              <a:buFont typeface="Courier New" panose="02070309020205020404" pitchFamily="49" charset="0"/>
              <a:buChar char="o"/>
            </a:pPr>
            <a:endParaRPr lang="en-US" sz="1600" i="1" dirty="0">
              <a:latin typeface="+mn-lt"/>
              <a:cs typeface="Times New Roman" panose="02020603050405020304" pitchFamily="18" charset="0"/>
            </a:endParaRPr>
          </a:p>
        </p:txBody>
      </p:sp>
      <p:pic>
        <p:nvPicPr>
          <p:cNvPr id="34" name="Picture 33">
            <a:extLst>
              <a:ext uri="{FF2B5EF4-FFF2-40B4-BE49-F238E27FC236}">
                <a16:creationId xmlns:a16="http://schemas.microsoft.com/office/drawing/2014/main" id="{393670F0-4404-4690-6CC0-91EEB1F6AA0F}"/>
              </a:ext>
            </a:extLst>
          </p:cNvPr>
          <p:cNvPicPr>
            <a:picLocks noChangeAspect="1"/>
          </p:cNvPicPr>
          <p:nvPr/>
        </p:nvPicPr>
        <p:blipFill>
          <a:blip r:embed="rId3"/>
          <a:stretch>
            <a:fillRect/>
          </a:stretch>
        </p:blipFill>
        <p:spPr>
          <a:xfrm>
            <a:off x="10384047" y="3931862"/>
            <a:ext cx="1472341" cy="969684"/>
          </a:xfrm>
          <a:prstGeom prst="rect">
            <a:avLst/>
          </a:prstGeom>
        </p:spPr>
      </p:pic>
      <p:pic>
        <p:nvPicPr>
          <p:cNvPr id="35" name="Picture 34">
            <a:extLst>
              <a:ext uri="{FF2B5EF4-FFF2-40B4-BE49-F238E27FC236}">
                <a16:creationId xmlns:a16="http://schemas.microsoft.com/office/drawing/2014/main" id="{5AA05CC2-F0B4-E5D6-8620-1F20DA12E224}"/>
              </a:ext>
            </a:extLst>
          </p:cNvPr>
          <p:cNvPicPr>
            <a:picLocks noChangeAspect="1"/>
          </p:cNvPicPr>
          <p:nvPr/>
        </p:nvPicPr>
        <p:blipFill>
          <a:blip r:embed="rId4"/>
          <a:stretch>
            <a:fillRect/>
          </a:stretch>
        </p:blipFill>
        <p:spPr>
          <a:xfrm>
            <a:off x="4795472" y="4324219"/>
            <a:ext cx="2470159" cy="1151835"/>
          </a:xfrm>
          <a:prstGeom prst="rect">
            <a:avLst/>
          </a:prstGeom>
        </p:spPr>
      </p:pic>
      <p:pic>
        <p:nvPicPr>
          <p:cNvPr id="36" name="Picture 35">
            <a:extLst>
              <a:ext uri="{FF2B5EF4-FFF2-40B4-BE49-F238E27FC236}">
                <a16:creationId xmlns:a16="http://schemas.microsoft.com/office/drawing/2014/main" id="{E10436DC-E255-47D7-05E7-D7264F02CAE7}"/>
              </a:ext>
            </a:extLst>
          </p:cNvPr>
          <p:cNvPicPr>
            <a:picLocks noChangeAspect="1"/>
          </p:cNvPicPr>
          <p:nvPr/>
        </p:nvPicPr>
        <p:blipFill>
          <a:blip r:embed="rId5"/>
          <a:stretch>
            <a:fillRect/>
          </a:stretch>
        </p:blipFill>
        <p:spPr>
          <a:xfrm>
            <a:off x="10550423" y="4951535"/>
            <a:ext cx="1000001" cy="1151834"/>
          </a:xfrm>
          <a:prstGeom prst="rect">
            <a:avLst/>
          </a:prstGeom>
        </p:spPr>
      </p:pic>
      <p:pic>
        <p:nvPicPr>
          <p:cNvPr id="38" name="Picture 37">
            <a:extLst>
              <a:ext uri="{FF2B5EF4-FFF2-40B4-BE49-F238E27FC236}">
                <a16:creationId xmlns:a16="http://schemas.microsoft.com/office/drawing/2014/main" id="{796D0465-2844-3DC5-074F-3CECF13D879D}"/>
              </a:ext>
            </a:extLst>
          </p:cNvPr>
          <p:cNvPicPr>
            <a:picLocks noChangeAspect="1"/>
          </p:cNvPicPr>
          <p:nvPr/>
        </p:nvPicPr>
        <p:blipFill rotWithShape="1">
          <a:blip r:embed="rId6"/>
          <a:srcRect l="22817" r="12394" b="11675"/>
          <a:stretch/>
        </p:blipFill>
        <p:spPr>
          <a:xfrm>
            <a:off x="5510435" y="5338443"/>
            <a:ext cx="813042" cy="775523"/>
          </a:xfrm>
          <a:prstGeom prst="rect">
            <a:avLst/>
          </a:prstGeom>
        </p:spPr>
      </p:pic>
      <p:sp>
        <p:nvSpPr>
          <p:cNvPr id="41" name="Rectangle 40">
            <a:extLst>
              <a:ext uri="{FF2B5EF4-FFF2-40B4-BE49-F238E27FC236}">
                <a16:creationId xmlns:a16="http://schemas.microsoft.com/office/drawing/2014/main" id="{335513E8-896C-460B-D2E6-BB52F35B665E}"/>
              </a:ext>
            </a:extLst>
          </p:cNvPr>
          <p:cNvSpPr/>
          <p:nvPr/>
        </p:nvSpPr>
        <p:spPr>
          <a:xfrm>
            <a:off x="7214054" y="4544831"/>
            <a:ext cx="3113956" cy="2000548"/>
          </a:xfrm>
          <a:prstGeom prst="rect">
            <a:avLst/>
          </a:prstGeom>
        </p:spPr>
        <p:txBody>
          <a:bodyPr wrap="square">
            <a:spAutoFit/>
          </a:bodyPr>
          <a:lstStyle/>
          <a:p>
            <a:pPr marL="285750" indent="-285750">
              <a:buFont typeface="Arial" panose="020B0604020202020204" pitchFamily="34" charset="0"/>
              <a:buChar char="•"/>
            </a:pPr>
            <a:r>
              <a:rPr lang="en-US" sz="1600" i="1" dirty="0"/>
              <a:t>Uncertainty from Joint Oxide Gain (JOG) formation</a:t>
            </a:r>
          </a:p>
          <a:p>
            <a:pPr marL="285750" indent="-285750">
              <a:buFont typeface="Arial" panose="020B0604020202020204" pitchFamily="34" charset="0"/>
              <a:buChar char="•"/>
            </a:pPr>
            <a:r>
              <a:rPr lang="en-US" sz="1600" i="1" dirty="0"/>
              <a:t>Uncertainty from Wire Orientation</a:t>
            </a:r>
          </a:p>
          <a:p>
            <a:pPr marL="285750" indent="-285750">
              <a:buFont typeface="Arial" panose="020B0604020202020204" pitchFamily="34" charset="0"/>
              <a:buChar char="•"/>
            </a:pPr>
            <a:r>
              <a:rPr lang="en-US" sz="1600" i="1" dirty="0"/>
              <a:t>Uncertainty from Fissile Content Maldistribution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42" name="TextBox 41">
            <a:extLst>
              <a:ext uri="{FF2B5EF4-FFF2-40B4-BE49-F238E27FC236}">
                <a16:creationId xmlns:a16="http://schemas.microsoft.com/office/drawing/2014/main" id="{37F433FF-70C2-BC6D-2CF1-C92EA9637A02}"/>
              </a:ext>
            </a:extLst>
          </p:cNvPr>
          <p:cNvSpPr txBox="1"/>
          <p:nvPr/>
        </p:nvSpPr>
        <p:spPr>
          <a:xfrm>
            <a:off x="6495875" y="3774499"/>
            <a:ext cx="3657599" cy="369332"/>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dirty="0">
                <a:latin typeface="Times New Roman" panose="02020603050405020304" pitchFamily="18" charset="0"/>
                <a:cs typeface="Times New Roman" panose="02020603050405020304" pitchFamily="18" charset="0"/>
              </a:rPr>
              <a:t>Legacy methods unable to simulate:</a:t>
            </a:r>
          </a:p>
        </p:txBody>
      </p:sp>
      <p:sp>
        <p:nvSpPr>
          <p:cNvPr id="54" name="TextBox 53">
            <a:extLst>
              <a:ext uri="{FF2B5EF4-FFF2-40B4-BE49-F238E27FC236}">
                <a16:creationId xmlns:a16="http://schemas.microsoft.com/office/drawing/2014/main" id="{A1C0C4C6-00B5-99F1-B73F-475480FD3D12}"/>
              </a:ext>
            </a:extLst>
          </p:cNvPr>
          <p:cNvSpPr txBox="1"/>
          <p:nvPr/>
        </p:nvSpPr>
        <p:spPr>
          <a:xfrm>
            <a:off x="9034162" y="1526778"/>
            <a:ext cx="1797214" cy="738664"/>
          </a:xfrm>
          <a:prstGeom prst="rect">
            <a:avLst/>
          </a:prstGeom>
          <a:noFill/>
        </p:spPr>
        <p:txBody>
          <a:bodyPr wrap="square" rtlCol="0">
            <a:spAutoFit/>
          </a:bodyPr>
          <a:lstStyle/>
          <a:p>
            <a:r>
              <a:rPr lang="en-US" sz="1400" dirty="0"/>
              <a:t>Evaluate impact on peak temps using mod/sim</a:t>
            </a:r>
          </a:p>
        </p:txBody>
      </p:sp>
      <p:sp>
        <p:nvSpPr>
          <p:cNvPr id="59" name="Oval 58">
            <a:extLst>
              <a:ext uri="{FF2B5EF4-FFF2-40B4-BE49-F238E27FC236}">
                <a16:creationId xmlns:a16="http://schemas.microsoft.com/office/drawing/2014/main" id="{50891FD0-A3D3-8F5D-CC38-A96D0056B0E4}"/>
              </a:ext>
            </a:extLst>
          </p:cNvPr>
          <p:cNvSpPr/>
          <p:nvPr/>
        </p:nvSpPr>
        <p:spPr>
          <a:xfrm>
            <a:off x="1648695" y="2575178"/>
            <a:ext cx="6311559" cy="362557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dirty="0">
                <a:solidFill>
                  <a:schemeClr val="tx1"/>
                </a:solidFill>
              </a:rPr>
              <a:t>Opportunity for advanced modeling &amp; simulation!</a:t>
            </a:r>
          </a:p>
        </p:txBody>
      </p:sp>
      <p:cxnSp>
        <p:nvCxnSpPr>
          <p:cNvPr id="62" name="Straight Arrow Connector 61">
            <a:extLst>
              <a:ext uri="{FF2B5EF4-FFF2-40B4-BE49-F238E27FC236}">
                <a16:creationId xmlns:a16="http://schemas.microsoft.com/office/drawing/2014/main" id="{C06A1821-17D0-BE28-C844-6317541BBB25}"/>
              </a:ext>
            </a:extLst>
          </p:cNvPr>
          <p:cNvCxnSpPr/>
          <p:nvPr/>
        </p:nvCxnSpPr>
        <p:spPr>
          <a:xfrm flipV="1">
            <a:off x="7594754" y="2234329"/>
            <a:ext cx="1592092" cy="1320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938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1" grpId="0"/>
      <p:bldP spid="42"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B2739-F09F-0FB9-FAC1-F8A66B3EB47B}"/>
            </a:ext>
          </a:extLst>
        </p:cNvPr>
        <p:cNvGrpSpPr/>
        <p:nvPr/>
      </p:nvGrpSpPr>
      <p:grpSpPr>
        <a:xfrm>
          <a:off x="0" y="0"/>
          <a:ext cx="0" cy="0"/>
          <a:chOff x="0" y="0"/>
          <a:chExt cx="0" cy="0"/>
        </a:xfrm>
      </p:grpSpPr>
      <p:sp>
        <p:nvSpPr>
          <p:cNvPr id="23" name="Oval 22">
            <a:extLst>
              <a:ext uri="{FF2B5EF4-FFF2-40B4-BE49-F238E27FC236}">
                <a16:creationId xmlns:a16="http://schemas.microsoft.com/office/drawing/2014/main" id="{2CCB489B-1497-5FF9-74B8-A91D70FB42E2}"/>
              </a:ext>
            </a:extLst>
          </p:cNvPr>
          <p:cNvSpPr/>
          <p:nvPr/>
        </p:nvSpPr>
        <p:spPr>
          <a:xfrm>
            <a:off x="6300774" y="1224491"/>
            <a:ext cx="3376626" cy="158295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770AA94-4F1B-6EE0-00C4-D0ED7BACAF29}"/>
              </a:ext>
            </a:extLst>
          </p:cNvPr>
          <p:cNvSpPr txBox="1"/>
          <p:nvPr/>
        </p:nvSpPr>
        <p:spPr>
          <a:xfrm>
            <a:off x="5616495" y="2835425"/>
            <a:ext cx="4822905" cy="3352800"/>
          </a:xfrm>
          <a:prstGeom prst="rect">
            <a:avLst/>
          </a:prstGeom>
          <a:noFill/>
          <a:ln>
            <a:solidFill>
              <a:schemeClr val="tx1"/>
            </a:solidFill>
            <a:prstDash val="dash"/>
          </a:ln>
        </p:spPr>
        <p:txBody>
          <a:bodyPr wrap="square" rtlCol="0">
            <a:spAutoFit/>
          </a:bodyPr>
          <a:lstStyle/>
          <a:p>
            <a:endParaRPr lang="en-US" dirty="0"/>
          </a:p>
        </p:txBody>
      </p:sp>
      <p:sp>
        <p:nvSpPr>
          <p:cNvPr id="2" name="Title 1">
            <a:extLst>
              <a:ext uri="{FF2B5EF4-FFF2-40B4-BE49-F238E27FC236}">
                <a16:creationId xmlns:a16="http://schemas.microsoft.com/office/drawing/2014/main" id="{B988700D-10C4-4B16-1A0F-2A8EB6B5894C}"/>
              </a:ext>
            </a:extLst>
          </p:cNvPr>
          <p:cNvSpPr>
            <a:spLocks noGrp="1"/>
          </p:cNvSpPr>
          <p:nvPr>
            <p:ph type="title"/>
          </p:nvPr>
        </p:nvSpPr>
        <p:spPr>
          <a:xfrm>
            <a:off x="188552" y="187785"/>
            <a:ext cx="11684000" cy="685800"/>
          </a:xfrm>
        </p:spPr>
        <p:txBody>
          <a:bodyPr/>
          <a:lstStyle/>
          <a:p>
            <a:r>
              <a:rPr lang="en-US" sz="2800" dirty="0"/>
              <a:t>Objective: Build an Automated Multiphysics Workflow for Hot Channel Factor Prediction</a:t>
            </a:r>
          </a:p>
        </p:txBody>
      </p:sp>
      <p:sp>
        <p:nvSpPr>
          <p:cNvPr id="28" name="TextBox 27">
            <a:extLst>
              <a:ext uri="{FF2B5EF4-FFF2-40B4-BE49-F238E27FC236}">
                <a16:creationId xmlns:a16="http://schemas.microsoft.com/office/drawing/2014/main" id="{4C85C475-8007-7977-B809-03EB7BB99D83}"/>
              </a:ext>
            </a:extLst>
          </p:cNvPr>
          <p:cNvSpPr txBox="1"/>
          <p:nvPr/>
        </p:nvSpPr>
        <p:spPr>
          <a:xfrm>
            <a:off x="188552" y="1411156"/>
            <a:ext cx="5518849" cy="2308324"/>
          </a:xfrm>
          <a:prstGeom prst="rect">
            <a:avLst/>
          </a:prstGeom>
          <a:noFill/>
          <a:ln>
            <a:noFill/>
          </a:ln>
        </p:spPr>
        <p:txBody>
          <a:bodyPr wrap="square">
            <a:spAutoFit/>
          </a:bodyPr>
          <a:lstStyle/>
          <a:p>
            <a:r>
              <a:rPr lang="en-US" b="1" dirty="0">
                <a:latin typeface="+mn-lt"/>
                <a:cs typeface="Times New Roman" panose="02020603050405020304" pitchFamily="18" charset="0"/>
              </a:rPr>
              <a:t>Objective: </a:t>
            </a:r>
            <a:r>
              <a:rPr lang="en-US" dirty="0">
                <a:latin typeface="+mn-lt"/>
                <a:cs typeface="Times New Roman" panose="02020603050405020304" pitchFamily="18" charset="0"/>
              </a:rPr>
              <a:t>Build a </a:t>
            </a:r>
            <a:r>
              <a:rPr lang="en-US" u="sng" dirty="0">
                <a:latin typeface="+mn-lt"/>
                <a:cs typeface="Times New Roman" panose="02020603050405020304" pitchFamily="18" charset="0"/>
              </a:rPr>
              <a:t>high fidelity multiphysics workflow</a:t>
            </a:r>
            <a:r>
              <a:rPr lang="en-US" dirty="0">
                <a:latin typeface="+mn-lt"/>
                <a:cs typeface="Times New Roman" panose="02020603050405020304" pitchFamily="18" charset="0"/>
              </a:rPr>
              <a:t> to automate, expand, and improve HCF calculation</a:t>
            </a:r>
          </a:p>
          <a:p>
            <a:endParaRPr lang="en-US" dirty="0">
              <a:latin typeface="+mn-lt"/>
              <a:cs typeface="Times New Roman" panose="02020603050405020304" pitchFamily="18" charset="0"/>
            </a:endParaRPr>
          </a:p>
          <a:p>
            <a:r>
              <a:rPr lang="en-US" b="1" dirty="0">
                <a:latin typeface="+mn-lt"/>
                <a:cs typeface="Times New Roman" panose="02020603050405020304" pitchFamily="18" charset="0"/>
              </a:rPr>
              <a:t>Impact</a:t>
            </a:r>
            <a:r>
              <a:rPr lang="en-US" dirty="0">
                <a:latin typeface="+mn-lt"/>
                <a:cs typeface="Times New Roman" panose="02020603050405020304" pitchFamily="18" charset="0"/>
              </a:rPr>
              <a:t>: High fidelity simulation can reduce conservatism &amp; expand HCF dataset capability. This results in increased safety margin, potential economic gains.</a:t>
            </a:r>
          </a:p>
          <a:p>
            <a:endParaRPr lang="en-US" dirty="0">
              <a:latin typeface="+mn-lt"/>
              <a:cs typeface="Times New Roman" panose="02020603050405020304" pitchFamily="18" charset="0"/>
            </a:endParaRPr>
          </a:p>
        </p:txBody>
      </p:sp>
      <p:sp>
        <p:nvSpPr>
          <p:cNvPr id="29" name="TextBox 28">
            <a:extLst>
              <a:ext uri="{FF2B5EF4-FFF2-40B4-BE49-F238E27FC236}">
                <a16:creationId xmlns:a16="http://schemas.microsoft.com/office/drawing/2014/main" id="{6B700517-1FEF-C06F-1318-5D7FC692148B}"/>
              </a:ext>
            </a:extLst>
          </p:cNvPr>
          <p:cNvSpPr txBox="1"/>
          <p:nvPr/>
        </p:nvSpPr>
        <p:spPr>
          <a:xfrm>
            <a:off x="6758307" y="1410437"/>
            <a:ext cx="2809546" cy="1169551"/>
          </a:xfrm>
          <a:prstGeom prst="rect">
            <a:avLst/>
          </a:prstGeom>
          <a:noFill/>
        </p:spPr>
        <p:txBody>
          <a:bodyPr wrap="square" rtlCol="0">
            <a:spAutoFit/>
          </a:bodyPr>
          <a:lstStyle/>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theoretical uncertainties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experimental uncertainties </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instrumentation uncertainties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manufacturing tolerances</a:t>
            </a: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correlation uncertainties</a:t>
            </a:r>
          </a:p>
        </p:txBody>
      </p:sp>
      <p:grpSp>
        <p:nvGrpSpPr>
          <p:cNvPr id="45" name="Group 44">
            <a:extLst>
              <a:ext uri="{FF2B5EF4-FFF2-40B4-BE49-F238E27FC236}">
                <a16:creationId xmlns:a16="http://schemas.microsoft.com/office/drawing/2014/main" id="{337D4B43-593B-A4BC-CECD-1AD74751162B}"/>
              </a:ext>
            </a:extLst>
          </p:cNvPr>
          <p:cNvGrpSpPr/>
          <p:nvPr/>
        </p:nvGrpSpPr>
        <p:grpSpPr>
          <a:xfrm>
            <a:off x="4421250" y="4145597"/>
            <a:ext cx="387030" cy="1935934"/>
            <a:chOff x="8323089" y="2590800"/>
            <a:chExt cx="387030" cy="1935934"/>
          </a:xfrm>
        </p:grpSpPr>
        <p:sp>
          <p:nvSpPr>
            <p:cNvPr id="44" name="Rectangle 43">
              <a:extLst>
                <a:ext uri="{FF2B5EF4-FFF2-40B4-BE49-F238E27FC236}">
                  <a16:creationId xmlns:a16="http://schemas.microsoft.com/office/drawing/2014/main" id="{1EB22166-11BC-43B5-F91F-D19B37A44963}"/>
                </a:ext>
              </a:extLst>
            </p:cNvPr>
            <p:cNvSpPr/>
            <p:nvPr/>
          </p:nvSpPr>
          <p:spPr>
            <a:xfrm rot="10800000">
              <a:off x="8323089" y="2590800"/>
              <a:ext cx="387030" cy="1935934"/>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D3A3A08-19FD-927D-A513-D30345C8B8A0}"/>
                </a:ext>
              </a:extLst>
            </p:cNvPr>
            <p:cNvSpPr/>
            <p:nvPr/>
          </p:nvSpPr>
          <p:spPr>
            <a:xfrm rot="10800000">
              <a:off x="8323089" y="2895600"/>
              <a:ext cx="387030" cy="1631134"/>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8970BCFE-3246-5718-1C10-CD5B91C0F6C2}"/>
                </a:ext>
              </a:extLst>
            </p:cNvPr>
            <p:cNvSpPr/>
            <p:nvPr/>
          </p:nvSpPr>
          <p:spPr>
            <a:xfrm rot="10800000">
              <a:off x="8323089" y="3124197"/>
              <a:ext cx="387030" cy="1402537"/>
            </a:xfrm>
            <a:prstGeom prst="rect">
              <a:avLst/>
            </a:prstGeom>
            <a:solidFill>
              <a:srgbClr val="213E9A"/>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96A49CB-EBE3-557E-9FCE-177B0C47603A}"/>
              </a:ext>
            </a:extLst>
          </p:cNvPr>
          <p:cNvSpPr txBox="1"/>
          <p:nvPr/>
        </p:nvSpPr>
        <p:spPr>
          <a:xfrm>
            <a:off x="7567224" y="4657605"/>
            <a:ext cx="1393783" cy="830997"/>
          </a:xfrm>
          <a:prstGeom prst="rect">
            <a:avLst/>
          </a:prstGeom>
          <a:noFill/>
        </p:spPr>
        <p:txBody>
          <a:bodyPr wrap="square">
            <a:spAutoFit/>
          </a:bodyPr>
          <a:lstStyle/>
          <a:p>
            <a:pPr algn="r"/>
            <a:r>
              <a:rPr lang="en-US" sz="1600" dirty="0">
                <a:latin typeface="Times New Roman" panose="02020603050405020304" pitchFamily="18" charset="0"/>
                <a:cs typeface="Times New Roman" panose="02020603050405020304" pitchFamily="18" charset="0"/>
              </a:rPr>
              <a:t>High-fidelity Multiphysics Method</a:t>
            </a:r>
          </a:p>
        </p:txBody>
      </p:sp>
      <p:grpSp>
        <p:nvGrpSpPr>
          <p:cNvPr id="21" name="Group 20">
            <a:extLst>
              <a:ext uri="{FF2B5EF4-FFF2-40B4-BE49-F238E27FC236}">
                <a16:creationId xmlns:a16="http://schemas.microsoft.com/office/drawing/2014/main" id="{873C976C-16D5-BBAF-8AF6-F9DEDED1BBC1}"/>
              </a:ext>
            </a:extLst>
          </p:cNvPr>
          <p:cNvGrpSpPr/>
          <p:nvPr/>
        </p:nvGrpSpPr>
        <p:grpSpPr>
          <a:xfrm>
            <a:off x="5890280" y="3303459"/>
            <a:ext cx="3958746" cy="2785274"/>
            <a:chOff x="6934200" y="3429000"/>
            <a:chExt cx="3958746" cy="2785274"/>
          </a:xfrm>
        </p:grpSpPr>
        <p:grpSp>
          <p:nvGrpSpPr>
            <p:cNvPr id="46" name="Group 45">
              <a:extLst>
                <a:ext uri="{FF2B5EF4-FFF2-40B4-BE49-F238E27FC236}">
                  <a16:creationId xmlns:a16="http://schemas.microsoft.com/office/drawing/2014/main" id="{AA716B43-3A17-D48D-3B52-556AB8B5CE8E}"/>
                </a:ext>
              </a:extLst>
            </p:cNvPr>
            <p:cNvGrpSpPr/>
            <p:nvPr/>
          </p:nvGrpSpPr>
          <p:grpSpPr>
            <a:xfrm>
              <a:off x="6934200" y="3429000"/>
              <a:ext cx="387030" cy="2748410"/>
              <a:chOff x="8323089" y="2590800"/>
              <a:chExt cx="387030" cy="1935934"/>
            </a:xfrm>
          </p:grpSpPr>
          <p:sp>
            <p:nvSpPr>
              <p:cNvPr id="47" name="Rectangle 46">
                <a:extLst>
                  <a:ext uri="{FF2B5EF4-FFF2-40B4-BE49-F238E27FC236}">
                    <a16:creationId xmlns:a16="http://schemas.microsoft.com/office/drawing/2014/main" id="{E005506C-5C63-0B22-A671-0D77CBBD3D26}"/>
                  </a:ext>
                </a:extLst>
              </p:cNvPr>
              <p:cNvSpPr/>
              <p:nvPr/>
            </p:nvSpPr>
            <p:spPr>
              <a:xfrm rot="10800000">
                <a:off x="8323089" y="2590800"/>
                <a:ext cx="387030" cy="1935934"/>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96BA83E-214B-ACF1-F935-F415CAB7BB11}"/>
                  </a:ext>
                </a:extLst>
              </p:cNvPr>
              <p:cNvSpPr/>
              <p:nvPr/>
            </p:nvSpPr>
            <p:spPr>
              <a:xfrm rot="10800000">
                <a:off x="8323089" y="2895600"/>
                <a:ext cx="387030" cy="1631134"/>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918FFB4-C9DC-59EB-D998-3FDB877ACBC6}"/>
                  </a:ext>
                </a:extLst>
              </p:cNvPr>
              <p:cNvSpPr/>
              <p:nvPr/>
            </p:nvSpPr>
            <p:spPr>
              <a:xfrm rot="10800000">
                <a:off x="8323089" y="3124197"/>
                <a:ext cx="387030" cy="1402537"/>
              </a:xfrm>
              <a:prstGeom prst="rect">
                <a:avLst/>
              </a:prstGeom>
              <a:solidFill>
                <a:srgbClr val="213E9A"/>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AA9CB9F0-E4FF-FFA3-E286-C887197AD0E6}"/>
                </a:ext>
              </a:extLst>
            </p:cNvPr>
            <p:cNvGrpSpPr/>
            <p:nvPr/>
          </p:nvGrpSpPr>
          <p:grpSpPr>
            <a:xfrm>
              <a:off x="10505916" y="3928894"/>
              <a:ext cx="387030" cy="2256993"/>
              <a:chOff x="8323089" y="2590800"/>
              <a:chExt cx="387030" cy="1935934"/>
            </a:xfrm>
          </p:grpSpPr>
          <p:sp>
            <p:nvSpPr>
              <p:cNvPr id="51" name="Rectangle 50">
                <a:extLst>
                  <a:ext uri="{FF2B5EF4-FFF2-40B4-BE49-F238E27FC236}">
                    <a16:creationId xmlns:a16="http://schemas.microsoft.com/office/drawing/2014/main" id="{263DCCD9-933F-3392-5CF7-4F1B59FAAF49}"/>
                  </a:ext>
                </a:extLst>
              </p:cNvPr>
              <p:cNvSpPr/>
              <p:nvPr/>
            </p:nvSpPr>
            <p:spPr>
              <a:xfrm rot="10800000">
                <a:off x="8323089" y="2590800"/>
                <a:ext cx="387030" cy="1935934"/>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8156627-22AA-3E26-4133-B3C0DFCCFE82}"/>
                  </a:ext>
                </a:extLst>
              </p:cNvPr>
              <p:cNvSpPr/>
              <p:nvPr/>
            </p:nvSpPr>
            <p:spPr>
              <a:xfrm rot="10800000">
                <a:off x="8323089" y="2895600"/>
                <a:ext cx="387030" cy="1631134"/>
              </a:xfrm>
              <a:prstGeom prst="rect">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158F46D-902A-207A-5AF9-8DE5C4744967}"/>
                  </a:ext>
                </a:extLst>
              </p:cNvPr>
              <p:cNvSpPr/>
              <p:nvPr/>
            </p:nvSpPr>
            <p:spPr>
              <a:xfrm rot="10800000">
                <a:off x="8323089" y="3124197"/>
                <a:ext cx="387030" cy="1402537"/>
              </a:xfrm>
              <a:prstGeom prst="rect">
                <a:avLst/>
              </a:prstGeom>
              <a:solidFill>
                <a:srgbClr val="213E9A"/>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2160BFF5-AC1D-94D5-E492-4139DA2FB85A}"/>
                </a:ext>
              </a:extLst>
            </p:cNvPr>
            <p:cNvCxnSpPr>
              <a:cxnSpLocks/>
            </p:cNvCxnSpPr>
            <p:nvPr/>
          </p:nvCxnSpPr>
          <p:spPr>
            <a:xfrm>
              <a:off x="7321230" y="3429000"/>
              <a:ext cx="3270655"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FE335FE-A8C0-9B76-EF57-042C2305A16D}"/>
                </a:ext>
              </a:extLst>
            </p:cNvPr>
            <p:cNvCxnSpPr>
              <a:cxnSpLocks/>
            </p:cNvCxnSpPr>
            <p:nvPr/>
          </p:nvCxnSpPr>
          <p:spPr>
            <a:xfrm>
              <a:off x="7321230" y="3917677"/>
              <a:ext cx="3270655" cy="11216"/>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B716B0F2-C72B-6D12-402A-C830FB06CF57}"/>
                </a:ext>
              </a:extLst>
            </p:cNvPr>
            <p:cNvSpPr txBox="1"/>
            <p:nvPr/>
          </p:nvSpPr>
          <p:spPr>
            <a:xfrm>
              <a:off x="7430295" y="3504037"/>
              <a:ext cx="2856705" cy="3385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600" b="1" dirty="0">
                  <a:ln/>
                  <a:solidFill>
                    <a:schemeClr val="accent3"/>
                  </a:solidFill>
                  <a:latin typeface="Times New Roman" panose="02020603050405020304" pitchFamily="18" charset="0"/>
                  <a:cs typeface="Times New Roman" panose="02020603050405020304" pitchFamily="18" charset="0"/>
                </a:rPr>
                <a:t>Potential Margin Recovery</a:t>
              </a:r>
            </a:p>
          </p:txBody>
        </p:sp>
        <p:cxnSp>
          <p:nvCxnSpPr>
            <p:cNvPr id="66" name="Straight Arrow Connector 65">
              <a:extLst>
                <a:ext uri="{FF2B5EF4-FFF2-40B4-BE49-F238E27FC236}">
                  <a16:creationId xmlns:a16="http://schemas.microsoft.com/office/drawing/2014/main" id="{816E1541-513B-60F8-59DA-A5B91CC378C5}"/>
                </a:ext>
              </a:extLst>
            </p:cNvPr>
            <p:cNvCxnSpPr>
              <a:cxnSpLocks/>
            </p:cNvCxnSpPr>
            <p:nvPr/>
          </p:nvCxnSpPr>
          <p:spPr>
            <a:xfrm>
              <a:off x="10363200" y="3429000"/>
              <a:ext cx="0" cy="499893"/>
            </a:xfrm>
            <a:prstGeom prst="straightConnector1">
              <a:avLst/>
            </a:prstGeom>
            <a:ln w="9525">
              <a:solidFill>
                <a:srgbClr val="FF0000"/>
              </a:solidFill>
              <a:headEnd type="triangle" w="med" len="lg"/>
              <a:tailEnd type="triangle" w="med" len="lg"/>
            </a:ln>
          </p:spPr>
          <p:style>
            <a:lnRef idx="2">
              <a:schemeClr val="dk1"/>
            </a:lnRef>
            <a:fillRef idx="0">
              <a:schemeClr val="dk1"/>
            </a:fillRef>
            <a:effectRef idx="1">
              <a:schemeClr val="dk1"/>
            </a:effectRef>
            <a:fontRef idx="minor">
              <a:schemeClr val="tx1"/>
            </a:fontRef>
          </p:style>
        </p:cxnSp>
        <p:sp>
          <p:nvSpPr>
            <p:cNvPr id="71" name="TextBox 70">
              <a:extLst>
                <a:ext uri="{FF2B5EF4-FFF2-40B4-BE49-F238E27FC236}">
                  <a16:creationId xmlns:a16="http://schemas.microsoft.com/office/drawing/2014/main" id="{177A852B-63D5-38EC-802A-6FBF750E99B6}"/>
                </a:ext>
              </a:extLst>
            </p:cNvPr>
            <p:cNvSpPr txBox="1"/>
            <p:nvPr/>
          </p:nvSpPr>
          <p:spPr>
            <a:xfrm>
              <a:off x="7842891" y="5968053"/>
              <a:ext cx="2610170" cy="246221"/>
            </a:xfrm>
            <a:prstGeom prst="rect">
              <a:avLst/>
            </a:prstGeom>
            <a:noFill/>
          </p:spPr>
          <p:txBody>
            <a:bodyPr wrap="square">
              <a:spAutoFit/>
            </a:bodyPr>
            <a:lstStyle/>
            <a:p>
              <a:r>
                <a:rPr lang="en-US" sz="1000" dirty="0">
                  <a:latin typeface="Cavolini" panose="020B0502040204020203" pitchFamily="66" charset="0"/>
                  <a:cs typeface="Cavolini" panose="020B0502040204020203" pitchFamily="66" charset="0"/>
                </a:rPr>
                <a:t>Inlet Coolant temperature </a:t>
              </a:r>
            </a:p>
          </p:txBody>
        </p:sp>
        <p:sp>
          <p:nvSpPr>
            <p:cNvPr id="79" name="TextBox 78">
              <a:extLst>
                <a:ext uri="{FF2B5EF4-FFF2-40B4-BE49-F238E27FC236}">
                  <a16:creationId xmlns:a16="http://schemas.microsoft.com/office/drawing/2014/main" id="{DBD44110-C636-771A-7350-4D85A48CB8F4}"/>
                </a:ext>
              </a:extLst>
            </p:cNvPr>
            <p:cNvSpPr txBox="1"/>
            <p:nvPr/>
          </p:nvSpPr>
          <p:spPr>
            <a:xfrm>
              <a:off x="7769843" y="4420510"/>
              <a:ext cx="3118170" cy="246221"/>
            </a:xfrm>
            <a:prstGeom prst="rect">
              <a:avLst/>
            </a:prstGeom>
            <a:noFill/>
          </p:spPr>
          <p:txBody>
            <a:bodyPr wrap="square">
              <a:spAutoFit/>
            </a:bodyPr>
            <a:lstStyle/>
            <a:p>
              <a:r>
                <a:rPr lang="en-US" sz="1000" dirty="0">
                  <a:latin typeface="Cavolini" panose="020B0502040204020203" pitchFamily="66" charset="0"/>
                  <a:cs typeface="Cavolini" panose="020B0502040204020203" pitchFamily="66" charset="0"/>
                </a:rPr>
                <a:t>Maximum Coolant temperature </a:t>
              </a:r>
            </a:p>
          </p:txBody>
        </p:sp>
        <p:sp>
          <p:nvSpPr>
            <p:cNvPr id="82" name="TextBox 81">
              <a:extLst>
                <a:ext uri="{FF2B5EF4-FFF2-40B4-BE49-F238E27FC236}">
                  <a16:creationId xmlns:a16="http://schemas.microsoft.com/office/drawing/2014/main" id="{FD500632-B71F-EE4A-0D79-9C96B867C0BE}"/>
                </a:ext>
              </a:extLst>
            </p:cNvPr>
            <p:cNvSpPr txBox="1"/>
            <p:nvPr/>
          </p:nvSpPr>
          <p:spPr>
            <a:xfrm>
              <a:off x="7753030" y="3897257"/>
              <a:ext cx="2610170" cy="246221"/>
            </a:xfrm>
            <a:prstGeom prst="rect">
              <a:avLst/>
            </a:prstGeom>
            <a:noFill/>
          </p:spPr>
          <p:txBody>
            <a:bodyPr wrap="square">
              <a:spAutoFit/>
            </a:bodyPr>
            <a:lstStyle/>
            <a:p>
              <a:r>
                <a:rPr lang="en-US" sz="1000" dirty="0">
                  <a:latin typeface="Cavolini" panose="020B0502040204020203" pitchFamily="66" charset="0"/>
                  <a:cs typeface="Cavolini" panose="020B0502040204020203" pitchFamily="66" charset="0"/>
                </a:rPr>
                <a:t>Maximum Fuel temperature </a:t>
              </a:r>
            </a:p>
          </p:txBody>
        </p:sp>
        <p:sp>
          <p:nvSpPr>
            <p:cNvPr id="83" name="TextBox 82">
              <a:extLst>
                <a:ext uri="{FF2B5EF4-FFF2-40B4-BE49-F238E27FC236}">
                  <a16:creationId xmlns:a16="http://schemas.microsoft.com/office/drawing/2014/main" id="{7C5725E5-6166-4147-F7C0-0F9754A892AC}"/>
                </a:ext>
              </a:extLst>
            </p:cNvPr>
            <p:cNvSpPr txBox="1"/>
            <p:nvPr/>
          </p:nvSpPr>
          <p:spPr>
            <a:xfrm>
              <a:off x="7740881" y="4168117"/>
              <a:ext cx="2610170" cy="246221"/>
            </a:xfrm>
            <a:prstGeom prst="rect">
              <a:avLst/>
            </a:prstGeom>
            <a:noFill/>
          </p:spPr>
          <p:txBody>
            <a:bodyPr wrap="square">
              <a:spAutoFit/>
            </a:bodyPr>
            <a:lstStyle/>
            <a:p>
              <a:r>
                <a:rPr lang="en-US" sz="1000" dirty="0">
                  <a:latin typeface="Cavolini" panose="020B0502040204020203" pitchFamily="66" charset="0"/>
                  <a:cs typeface="Cavolini" panose="020B0502040204020203" pitchFamily="66" charset="0"/>
                </a:rPr>
                <a:t>Maximum Cladding temperature </a:t>
              </a:r>
            </a:p>
          </p:txBody>
        </p:sp>
        <p:sp>
          <p:nvSpPr>
            <p:cNvPr id="86" name="TextBox 85">
              <a:extLst>
                <a:ext uri="{FF2B5EF4-FFF2-40B4-BE49-F238E27FC236}">
                  <a16:creationId xmlns:a16="http://schemas.microsoft.com/office/drawing/2014/main" id="{F65CB70D-E45A-61A1-27BC-047FB3B0AAC7}"/>
                </a:ext>
              </a:extLst>
            </p:cNvPr>
            <p:cNvSpPr txBox="1"/>
            <p:nvPr/>
          </p:nvSpPr>
          <p:spPr>
            <a:xfrm>
              <a:off x="7310165" y="4796590"/>
              <a:ext cx="1008027" cy="584775"/>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Legacy Method</a:t>
              </a:r>
            </a:p>
          </p:txBody>
        </p:sp>
        <p:cxnSp>
          <p:nvCxnSpPr>
            <p:cNvPr id="4" name="Straight Arrow Connector 3">
              <a:extLst>
                <a:ext uri="{FF2B5EF4-FFF2-40B4-BE49-F238E27FC236}">
                  <a16:creationId xmlns:a16="http://schemas.microsoft.com/office/drawing/2014/main" id="{89A9C711-7B5F-D48E-52FB-44E480EECA98}"/>
                </a:ext>
              </a:extLst>
            </p:cNvPr>
            <p:cNvCxnSpPr/>
            <p:nvPr/>
          </p:nvCxnSpPr>
          <p:spPr>
            <a:xfrm>
              <a:off x="10174920" y="4550751"/>
              <a:ext cx="2644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E3FC9EE7-E2E0-4D7E-B4FE-3E3BAC954818}"/>
                </a:ext>
              </a:extLst>
            </p:cNvPr>
            <p:cNvCxnSpPr/>
            <p:nvPr/>
          </p:nvCxnSpPr>
          <p:spPr>
            <a:xfrm>
              <a:off x="10174920" y="4295769"/>
              <a:ext cx="2644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AFEA4C7-BFDE-7B42-8272-AA4144C7D950}"/>
                </a:ext>
              </a:extLst>
            </p:cNvPr>
            <p:cNvCxnSpPr/>
            <p:nvPr/>
          </p:nvCxnSpPr>
          <p:spPr>
            <a:xfrm>
              <a:off x="10174920" y="4020367"/>
              <a:ext cx="2644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FA4AAD5A-ECD1-C7ED-3C98-E9B8B975AA8C}"/>
                </a:ext>
              </a:extLst>
            </p:cNvPr>
            <p:cNvCxnSpPr>
              <a:cxnSpLocks/>
            </p:cNvCxnSpPr>
            <p:nvPr/>
          </p:nvCxnSpPr>
          <p:spPr>
            <a:xfrm flipH="1" flipV="1">
              <a:off x="7357769" y="4284243"/>
              <a:ext cx="456410" cy="2665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33B2D1B-D750-CAE7-EACE-019C329EEC15}"/>
                </a:ext>
              </a:extLst>
            </p:cNvPr>
            <p:cNvCxnSpPr>
              <a:cxnSpLocks/>
              <a:stCxn id="83" idx="1"/>
            </p:cNvCxnSpPr>
            <p:nvPr/>
          </p:nvCxnSpPr>
          <p:spPr>
            <a:xfrm flipH="1" flipV="1">
              <a:off x="7367346" y="3940817"/>
              <a:ext cx="373535" cy="3504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74188958-E31A-4E3B-66DA-8CB61D0AFBF7}"/>
                </a:ext>
              </a:extLst>
            </p:cNvPr>
            <p:cNvCxnSpPr>
              <a:cxnSpLocks/>
              <a:stCxn id="82" idx="1"/>
            </p:cNvCxnSpPr>
            <p:nvPr/>
          </p:nvCxnSpPr>
          <p:spPr>
            <a:xfrm flipH="1" flipV="1">
              <a:off x="7332978" y="3432220"/>
              <a:ext cx="420052" cy="5881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5B91B1BC-6D4D-8695-A939-1E2346F9CE0A}"/>
                </a:ext>
              </a:extLst>
            </p:cNvPr>
            <p:cNvCxnSpPr/>
            <p:nvPr/>
          </p:nvCxnSpPr>
          <p:spPr>
            <a:xfrm>
              <a:off x="10154760" y="6096000"/>
              <a:ext cx="2644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29501129-7B54-F462-0646-A55191478D80}"/>
                </a:ext>
              </a:extLst>
            </p:cNvPr>
            <p:cNvCxnSpPr>
              <a:cxnSpLocks/>
            </p:cNvCxnSpPr>
            <p:nvPr/>
          </p:nvCxnSpPr>
          <p:spPr>
            <a:xfrm flipH="1">
              <a:off x="7430295" y="6096000"/>
              <a:ext cx="3496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04C02B77-9074-7EC1-D5C4-0324CE4B7AE3}"/>
              </a:ext>
            </a:extLst>
          </p:cNvPr>
          <p:cNvSpPr txBox="1"/>
          <p:nvPr/>
        </p:nvSpPr>
        <p:spPr>
          <a:xfrm>
            <a:off x="4086900" y="3472543"/>
            <a:ext cx="1008027" cy="584775"/>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Nominal Condition</a:t>
            </a:r>
          </a:p>
        </p:txBody>
      </p:sp>
      <p:sp>
        <p:nvSpPr>
          <p:cNvPr id="19" name="TextBox 18">
            <a:extLst>
              <a:ext uri="{FF2B5EF4-FFF2-40B4-BE49-F238E27FC236}">
                <a16:creationId xmlns:a16="http://schemas.microsoft.com/office/drawing/2014/main" id="{3E7968A1-8796-6C3A-66D4-A684F7C4DC88}"/>
              </a:ext>
            </a:extLst>
          </p:cNvPr>
          <p:cNvSpPr txBox="1"/>
          <p:nvPr/>
        </p:nvSpPr>
        <p:spPr>
          <a:xfrm>
            <a:off x="5909984" y="2846399"/>
            <a:ext cx="4310872" cy="338554"/>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Perturbed Condition Accounting for Uncertainties</a:t>
            </a:r>
          </a:p>
        </p:txBody>
      </p:sp>
      <p:cxnSp>
        <p:nvCxnSpPr>
          <p:cNvPr id="8" name="Straight Arrow Connector 7">
            <a:extLst>
              <a:ext uri="{FF2B5EF4-FFF2-40B4-BE49-F238E27FC236}">
                <a16:creationId xmlns:a16="http://schemas.microsoft.com/office/drawing/2014/main" id="{4915E861-846C-C039-8A3F-4E9192898335}"/>
              </a:ext>
            </a:extLst>
          </p:cNvPr>
          <p:cNvCxnSpPr>
            <a:cxnSpLocks/>
          </p:cNvCxnSpPr>
          <p:nvPr/>
        </p:nvCxnSpPr>
        <p:spPr>
          <a:xfrm>
            <a:off x="10134600" y="4572000"/>
            <a:ext cx="4572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A0D42EA3-1791-DEB1-2713-918ACAD5400F}"/>
              </a:ext>
            </a:extLst>
          </p:cNvPr>
          <p:cNvSpPr/>
          <p:nvPr/>
        </p:nvSpPr>
        <p:spPr>
          <a:xfrm>
            <a:off x="10641983" y="3951449"/>
            <a:ext cx="1488013" cy="1161271"/>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CCCD476-370F-A0DE-D5D4-1E0FFBE4863A}"/>
              </a:ext>
            </a:extLst>
          </p:cNvPr>
          <p:cNvSpPr txBox="1"/>
          <p:nvPr/>
        </p:nvSpPr>
        <p:spPr>
          <a:xfrm>
            <a:off x="10859672" y="4170228"/>
            <a:ext cx="1012823" cy="646331"/>
          </a:xfrm>
          <a:prstGeom prst="rect">
            <a:avLst/>
          </a:prstGeom>
          <a:noFill/>
        </p:spPr>
        <p:txBody>
          <a:bodyPr wrap="square" rtlCol="0">
            <a:spAutoFit/>
          </a:bodyPr>
          <a:lstStyle/>
          <a:p>
            <a:pPr algn="ctr"/>
            <a:r>
              <a:rPr lang="en-US" dirty="0"/>
              <a:t>HCF dataset</a:t>
            </a:r>
          </a:p>
        </p:txBody>
      </p:sp>
      <p:sp>
        <p:nvSpPr>
          <p:cNvPr id="13" name="Plus Sign 12">
            <a:extLst>
              <a:ext uri="{FF2B5EF4-FFF2-40B4-BE49-F238E27FC236}">
                <a16:creationId xmlns:a16="http://schemas.microsoft.com/office/drawing/2014/main" id="{99760593-194E-F2D0-4566-95D4B3BC7D99}"/>
              </a:ext>
            </a:extLst>
          </p:cNvPr>
          <p:cNvSpPr/>
          <p:nvPr/>
        </p:nvSpPr>
        <p:spPr>
          <a:xfrm>
            <a:off x="5144970" y="4698206"/>
            <a:ext cx="265230" cy="26523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6578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12C5F-CE22-C646-24D8-23509EA7CB1E}"/>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43B1C167-9844-9249-E039-E8E949B3FE0D}"/>
              </a:ext>
            </a:extLst>
          </p:cNvPr>
          <p:cNvSpPr>
            <a:spLocks noGrp="1"/>
          </p:cNvSpPr>
          <p:nvPr>
            <p:ph type="title"/>
          </p:nvPr>
        </p:nvSpPr>
        <p:spPr>
          <a:xfrm>
            <a:off x="304800" y="304800"/>
            <a:ext cx="11684000" cy="685800"/>
          </a:xfrm>
        </p:spPr>
        <p:txBody>
          <a:bodyPr/>
          <a:lstStyle/>
          <a:p>
            <a:r>
              <a:rPr lang="en-US" dirty="0"/>
              <a:t>Development Roadmap</a:t>
            </a:r>
          </a:p>
        </p:txBody>
      </p:sp>
      <p:pic>
        <p:nvPicPr>
          <p:cNvPr id="4" name="Picture 3">
            <a:extLst>
              <a:ext uri="{FF2B5EF4-FFF2-40B4-BE49-F238E27FC236}">
                <a16:creationId xmlns:a16="http://schemas.microsoft.com/office/drawing/2014/main" id="{F53B2835-738D-ADCA-BD51-9B977F01C7B0}"/>
              </a:ext>
            </a:extLst>
          </p:cNvPr>
          <p:cNvPicPr>
            <a:picLocks noChangeAspect="1"/>
          </p:cNvPicPr>
          <p:nvPr/>
        </p:nvPicPr>
        <p:blipFill>
          <a:blip r:embed="rId2"/>
          <a:stretch>
            <a:fillRect/>
          </a:stretch>
        </p:blipFill>
        <p:spPr>
          <a:xfrm>
            <a:off x="120612" y="3005137"/>
            <a:ext cx="3368603" cy="1609725"/>
          </a:xfrm>
          <a:prstGeom prst="rect">
            <a:avLst/>
          </a:prstGeom>
        </p:spPr>
      </p:pic>
      <p:sp>
        <p:nvSpPr>
          <p:cNvPr id="17" name="Arrow: Right 16">
            <a:extLst>
              <a:ext uri="{FF2B5EF4-FFF2-40B4-BE49-F238E27FC236}">
                <a16:creationId xmlns:a16="http://schemas.microsoft.com/office/drawing/2014/main" id="{B3FB2125-50D2-232D-14CC-401530955131}"/>
              </a:ext>
            </a:extLst>
          </p:cNvPr>
          <p:cNvSpPr/>
          <p:nvPr/>
        </p:nvSpPr>
        <p:spPr>
          <a:xfrm>
            <a:off x="8508110" y="3916709"/>
            <a:ext cx="457200" cy="304800"/>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2170E4DC-498B-DEF5-5483-CE0BD06F2278}"/>
              </a:ext>
            </a:extLst>
          </p:cNvPr>
          <p:cNvPicPr>
            <a:picLocks noChangeAspect="1"/>
          </p:cNvPicPr>
          <p:nvPr/>
        </p:nvPicPr>
        <p:blipFill>
          <a:blip r:embed="rId3"/>
          <a:stretch>
            <a:fillRect/>
          </a:stretch>
        </p:blipFill>
        <p:spPr>
          <a:xfrm>
            <a:off x="8455285" y="2951254"/>
            <a:ext cx="3228136" cy="3297146"/>
          </a:xfrm>
          <a:prstGeom prst="rect">
            <a:avLst/>
          </a:prstGeom>
        </p:spPr>
      </p:pic>
      <p:sp>
        <p:nvSpPr>
          <p:cNvPr id="23" name="Rectangle 22">
            <a:extLst>
              <a:ext uri="{FF2B5EF4-FFF2-40B4-BE49-F238E27FC236}">
                <a16:creationId xmlns:a16="http://schemas.microsoft.com/office/drawing/2014/main" id="{A7CDDC57-DD28-42F6-3E6E-2FBB501BAC40}"/>
              </a:ext>
            </a:extLst>
          </p:cNvPr>
          <p:cNvSpPr/>
          <p:nvPr/>
        </p:nvSpPr>
        <p:spPr>
          <a:xfrm>
            <a:off x="8363329" y="1859309"/>
            <a:ext cx="3353137" cy="667385"/>
          </a:xfrm>
          <a:prstGeom prst="rect">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MOOSE Stochastic Tools Module</a:t>
            </a:r>
          </a:p>
        </p:txBody>
      </p:sp>
      <p:sp>
        <p:nvSpPr>
          <p:cNvPr id="24" name="Rectangle 23">
            <a:extLst>
              <a:ext uri="{FF2B5EF4-FFF2-40B4-BE49-F238E27FC236}">
                <a16:creationId xmlns:a16="http://schemas.microsoft.com/office/drawing/2014/main" id="{C3349323-A4EE-99FB-78B4-8C49633C0543}"/>
              </a:ext>
            </a:extLst>
          </p:cNvPr>
          <p:cNvSpPr/>
          <p:nvPr/>
        </p:nvSpPr>
        <p:spPr>
          <a:xfrm>
            <a:off x="8406890" y="2923244"/>
            <a:ext cx="3309577" cy="3297146"/>
          </a:xfrm>
          <a:prstGeom prst="rect">
            <a:avLst/>
          </a:prstGeom>
          <a:noFill/>
          <a:ln>
            <a:solidFill>
              <a:srgbClr val="7030A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6DE59DD-D3EB-27E9-8D43-6E0FA3E0DE8A}"/>
              </a:ext>
            </a:extLst>
          </p:cNvPr>
          <p:cNvCxnSpPr>
            <a:cxnSpLocks/>
            <a:endCxn id="24" idx="0"/>
          </p:cNvCxnSpPr>
          <p:nvPr/>
        </p:nvCxnSpPr>
        <p:spPr>
          <a:xfrm>
            <a:off x="10061678" y="2554704"/>
            <a:ext cx="1" cy="368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729FDF6-FCEC-E9A5-6D4E-BAA9838409ED}"/>
              </a:ext>
            </a:extLst>
          </p:cNvPr>
          <p:cNvCxnSpPr>
            <a:cxnSpLocks/>
          </p:cNvCxnSpPr>
          <p:nvPr/>
        </p:nvCxnSpPr>
        <p:spPr>
          <a:xfrm flipV="1">
            <a:off x="10619595" y="2509526"/>
            <a:ext cx="0" cy="409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9A0ADDC-A83D-BAE4-496D-87184A99101D}"/>
              </a:ext>
            </a:extLst>
          </p:cNvPr>
          <p:cNvSpPr txBox="1"/>
          <p:nvPr/>
        </p:nvSpPr>
        <p:spPr>
          <a:xfrm>
            <a:off x="10657821" y="2528476"/>
            <a:ext cx="1229379" cy="430887"/>
          </a:xfrm>
          <a:prstGeom prst="rect">
            <a:avLst/>
          </a:prstGeom>
          <a:noFill/>
        </p:spPr>
        <p:txBody>
          <a:bodyPr wrap="square" rtlCol="0">
            <a:spAutoFit/>
          </a:bodyPr>
          <a:lstStyle/>
          <a:p>
            <a:r>
              <a:rPr lang="en-US" sz="1100"/>
              <a:t>Collect results &amp; stats</a:t>
            </a:r>
          </a:p>
        </p:txBody>
      </p:sp>
      <p:sp>
        <p:nvSpPr>
          <p:cNvPr id="28" name="TextBox 27">
            <a:extLst>
              <a:ext uri="{FF2B5EF4-FFF2-40B4-BE49-F238E27FC236}">
                <a16:creationId xmlns:a16="http://schemas.microsoft.com/office/drawing/2014/main" id="{12719F79-7BF1-DDBB-3393-BD65113E8D83}"/>
              </a:ext>
            </a:extLst>
          </p:cNvPr>
          <p:cNvSpPr txBox="1"/>
          <p:nvPr/>
        </p:nvSpPr>
        <p:spPr>
          <a:xfrm>
            <a:off x="8895326" y="2503635"/>
            <a:ext cx="1179134" cy="430887"/>
          </a:xfrm>
          <a:prstGeom prst="rect">
            <a:avLst/>
          </a:prstGeom>
          <a:noFill/>
        </p:spPr>
        <p:txBody>
          <a:bodyPr wrap="square" rtlCol="0">
            <a:spAutoFit/>
          </a:bodyPr>
          <a:lstStyle/>
          <a:p>
            <a:r>
              <a:rPr lang="en-US" sz="1100"/>
              <a:t>Input parameter sampling</a:t>
            </a:r>
          </a:p>
        </p:txBody>
      </p:sp>
      <p:pic>
        <p:nvPicPr>
          <p:cNvPr id="30" name="Picture 29">
            <a:extLst>
              <a:ext uri="{FF2B5EF4-FFF2-40B4-BE49-F238E27FC236}">
                <a16:creationId xmlns:a16="http://schemas.microsoft.com/office/drawing/2014/main" id="{2D07577F-61DB-7512-EF82-ADE744DA502A}"/>
              </a:ext>
            </a:extLst>
          </p:cNvPr>
          <p:cNvPicPr>
            <a:picLocks noChangeAspect="1"/>
          </p:cNvPicPr>
          <p:nvPr/>
        </p:nvPicPr>
        <p:blipFill>
          <a:blip r:embed="rId3"/>
          <a:stretch>
            <a:fillRect/>
          </a:stretch>
        </p:blipFill>
        <p:spPr>
          <a:xfrm>
            <a:off x="4159492" y="2434115"/>
            <a:ext cx="3228136" cy="3297146"/>
          </a:xfrm>
          <a:prstGeom prst="rect">
            <a:avLst/>
          </a:prstGeom>
        </p:spPr>
      </p:pic>
      <p:sp>
        <p:nvSpPr>
          <p:cNvPr id="37" name="Arrow: Right 36">
            <a:extLst>
              <a:ext uri="{FF2B5EF4-FFF2-40B4-BE49-F238E27FC236}">
                <a16:creationId xmlns:a16="http://schemas.microsoft.com/office/drawing/2014/main" id="{36D5435F-50BE-321F-4D0D-B66FFD25AEA1}"/>
              </a:ext>
            </a:extLst>
          </p:cNvPr>
          <p:cNvSpPr/>
          <p:nvPr/>
        </p:nvSpPr>
        <p:spPr>
          <a:xfrm>
            <a:off x="7509597" y="3657600"/>
            <a:ext cx="457200" cy="304800"/>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38" name="Arrow: Right 37">
            <a:extLst>
              <a:ext uri="{FF2B5EF4-FFF2-40B4-BE49-F238E27FC236}">
                <a16:creationId xmlns:a16="http://schemas.microsoft.com/office/drawing/2014/main" id="{B3F03290-F784-E2CE-3717-692E76E98415}"/>
              </a:ext>
            </a:extLst>
          </p:cNvPr>
          <p:cNvSpPr/>
          <p:nvPr/>
        </p:nvSpPr>
        <p:spPr>
          <a:xfrm>
            <a:off x="3664067" y="3632455"/>
            <a:ext cx="457200" cy="304800"/>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627798-9EC0-7E27-CC4F-4B559CF8956F}"/>
              </a:ext>
            </a:extLst>
          </p:cNvPr>
          <p:cNvSpPr/>
          <p:nvPr/>
        </p:nvSpPr>
        <p:spPr>
          <a:xfrm>
            <a:off x="86504" y="2395320"/>
            <a:ext cx="2971800" cy="523220"/>
          </a:xfrm>
          <a:prstGeom prst="rect">
            <a:avLst/>
          </a:prstGeom>
        </p:spPr>
        <p:txBody>
          <a:bodyPr wrap="square">
            <a:spAutoFit/>
          </a:bodyPr>
          <a:lstStyle/>
          <a:p>
            <a:pPr algn="ctr"/>
            <a:r>
              <a:rPr lang="en-US" sz="1400" dirty="0"/>
              <a:t>Initial work:</a:t>
            </a:r>
          </a:p>
          <a:p>
            <a:pPr algn="ctr"/>
            <a:r>
              <a:rPr lang="en-US" sz="1400" dirty="0"/>
              <a:t>Offline one-way coupled</a:t>
            </a:r>
          </a:p>
        </p:txBody>
      </p:sp>
      <p:sp>
        <p:nvSpPr>
          <p:cNvPr id="40" name="Rectangle 39">
            <a:extLst>
              <a:ext uri="{FF2B5EF4-FFF2-40B4-BE49-F238E27FC236}">
                <a16:creationId xmlns:a16="http://schemas.microsoft.com/office/drawing/2014/main" id="{57F47FB0-4907-5E0D-D08A-1621AD806829}"/>
              </a:ext>
            </a:extLst>
          </p:cNvPr>
          <p:cNvSpPr/>
          <p:nvPr/>
        </p:nvSpPr>
        <p:spPr>
          <a:xfrm>
            <a:off x="4478457" y="1572863"/>
            <a:ext cx="2971800" cy="1169551"/>
          </a:xfrm>
          <a:prstGeom prst="rect">
            <a:avLst/>
          </a:prstGeom>
        </p:spPr>
        <p:txBody>
          <a:bodyPr wrap="square">
            <a:spAutoFit/>
          </a:bodyPr>
          <a:lstStyle/>
          <a:p>
            <a:pPr algn="ctr"/>
            <a:r>
              <a:rPr lang="en-US" sz="1400" b="1" dirty="0"/>
              <a:t>Introduction of the MOOSE framework: </a:t>
            </a:r>
          </a:p>
          <a:p>
            <a:pPr algn="ctr"/>
            <a:r>
              <a:rPr lang="en-US" sz="1400" b="1" dirty="0"/>
              <a:t>Online</a:t>
            </a:r>
            <a:r>
              <a:rPr lang="en-US" sz="1400" dirty="0"/>
              <a:t> </a:t>
            </a:r>
            <a:r>
              <a:rPr lang="en-US" sz="1400" b="1" dirty="0"/>
              <a:t>two-way coupled </a:t>
            </a:r>
          </a:p>
          <a:p>
            <a:pPr algn="ctr"/>
            <a:r>
              <a:rPr lang="en-US" sz="1400" b="1" i="1" dirty="0"/>
              <a:t>(FOAK </a:t>
            </a:r>
            <a:r>
              <a:rPr lang="en-US" sz="1400" b="1" i="1" dirty="0" err="1"/>
              <a:t>Griffin+NekRS</a:t>
            </a:r>
            <a:r>
              <a:rPr lang="en-US" sz="1400" b="1" i="1" dirty="0"/>
              <a:t>)</a:t>
            </a:r>
          </a:p>
          <a:p>
            <a:pPr algn="ctr"/>
            <a:endParaRPr lang="en-US" sz="1400" b="1" dirty="0"/>
          </a:p>
        </p:txBody>
      </p:sp>
      <p:sp>
        <p:nvSpPr>
          <p:cNvPr id="41" name="Rectangle 40">
            <a:extLst>
              <a:ext uri="{FF2B5EF4-FFF2-40B4-BE49-F238E27FC236}">
                <a16:creationId xmlns:a16="http://schemas.microsoft.com/office/drawing/2014/main" id="{F08548DD-A67B-B153-52D5-9BE0DFFEB994}"/>
              </a:ext>
            </a:extLst>
          </p:cNvPr>
          <p:cNvSpPr/>
          <p:nvPr/>
        </p:nvSpPr>
        <p:spPr>
          <a:xfrm>
            <a:off x="8305800" y="1272591"/>
            <a:ext cx="3505200" cy="523220"/>
          </a:xfrm>
          <a:prstGeom prst="rect">
            <a:avLst/>
          </a:prstGeom>
          <a:solidFill>
            <a:schemeClr val="accent5"/>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400" b="1" dirty="0"/>
              <a:t>Today: </a:t>
            </a:r>
          </a:p>
          <a:p>
            <a:pPr algn="ctr"/>
            <a:r>
              <a:rPr lang="en-US" sz="1400" b="1" dirty="0"/>
              <a:t>Stochastic online two-way coupled</a:t>
            </a:r>
          </a:p>
        </p:txBody>
      </p:sp>
    </p:spTree>
    <p:extLst>
      <p:ext uri="{BB962C8B-B14F-4D97-AF65-F5344CB8AC3E}">
        <p14:creationId xmlns:p14="http://schemas.microsoft.com/office/powerpoint/2010/main" val="159714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A35629-E84F-EE92-817C-7CD3D5FF17A3}"/>
              </a:ext>
            </a:extLst>
          </p:cNvPr>
          <p:cNvSpPr>
            <a:spLocks noGrp="1"/>
          </p:cNvSpPr>
          <p:nvPr>
            <p:ph type="title"/>
          </p:nvPr>
        </p:nvSpPr>
        <p:spPr>
          <a:xfrm>
            <a:off x="406400" y="378378"/>
            <a:ext cx="10441843" cy="685800"/>
          </a:xfrm>
        </p:spPr>
        <p:txBody>
          <a:bodyPr/>
          <a:lstStyle/>
          <a:p>
            <a:r>
              <a:rPr lang="en-US" dirty="0"/>
              <a:t>HCF Calculation: Fuel Conductivity</a:t>
            </a:r>
          </a:p>
        </p:txBody>
      </p:sp>
      <p:sp>
        <p:nvSpPr>
          <p:cNvPr id="5" name="Content Placeholder 2">
            <a:extLst>
              <a:ext uri="{FF2B5EF4-FFF2-40B4-BE49-F238E27FC236}">
                <a16:creationId xmlns:a16="http://schemas.microsoft.com/office/drawing/2014/main" id="{040EABBF-607F-BC69-1F62-2F34F231F5E3}"/>
              </a:ext>
            </a:extLst>
          </p:cNvPr>
          <p:cNvSpPr>
            <a:spLocks noGrp="1"/>
          </p:cNvSpPr>
          <p:nvPr>
            <p:ph idx="1"/>
          </p:nvPr>
        </p:nvSpPr>
        <p:spPr>
          <a:xfrm>
            <a:off x="271529" y="1268198"/>
            <a:ext cx="11860648" cy="1627402"/>
          </a:xfrm>
        </p:spPr>
        <p:txBody>
          <a:bodyPr vert="horz" lIns="91440" tIns="45720" rIns="91440" bIns="45720" rtlCol="0" anchor="t">
            <a:noAutofit/>
          </a:bodyPr>
          <a:lstStyle/>
          <a:p>
            <a:pPr marL="0" indent="0">
              <a:buNone/>
            </a:pPr>
            <a:r>
              <a:rPr lang="en-US" sz="2000" b="1" dirty="0">
                <a:solidFill>
                  <a:schemeClr val="tx1"/>
                </a:solidFill>
                <a:latin typeface="+mj-lt"/>
                <a:cs typeface="Times New Roman" panose="02020603050405020304" pitchFamily="18" charset="0"/>
              </a:rPr>
              <a:t>Question: </a:t>
            </a:r>
            <a:r>
              <a:rPr lang="en-US" sz="2000" dirty="0">
                <a:solidFill>
                  <a:schemeClr val="tx1"/>
                </a:solidFill>
                <a:latin typeface="+mj-lt"/>
                <a:cs typeface="Times New Roman" panose="02020603050405020304" pitchFamily="18" charset="0"/>
              </a:rPr>
              <a:t>How does uncertainty in </a:t>
            </a:r>
            <a:r>
              <a:rPr lang="en-US" sz="2000" u="sng" dirty="0">
                <a:solidFill>
                  <a:schemeClr val="tx1"/>
                </a:solidFill>
                <a:latin typeface="+mj-lt"/>
                <a:cs typeface="Times New Roman" panose="02020603050405020304" pitchFamily="18" charset="0"/>
              </a:rPr>
              <a:t>MOX fuel conductivity </a:t>
            </a:r>
            <a:r>
              <a:rPr lang="en-US" sz="2000" dirty="0">
                <a:solidFill>
                  <a:schemeClr val="tx1"/>
                </a:solidFill>
                <a:latin typeface="+mj-lt"/>
                <a:cs typeface="Times New Roman" panose="02020603050405020304" pitchFamily="18" charset="0"/>
              </a:rPr>
              <a:t>affect peak fuel temperature?</a:t>
            </a:r>
          </a:p>
          <a:p>
            <a:pPr marL="0" indent="0">
              <a:buNone/>
            </a:pPr>
            <a:r>
              <a:rPr lang="en-US" sz="2000" b="1" dirty="0">
                <a:solidFill>
                  <a:schemeClr val="tx1"/>
                </a:solidFill>
                <a:latin typeface="+mj-lt"/>
                <a:cs typeface="Times New Roman" panose="02020603050405020304" pitchFamily="18" charset="0"/>
              </a:rPr>
              <a:t>Method: </a:t>
            </a:r>
            <a:r>
              <a:rPr lang="en-US" sz="2000" dirty="0">
                <a:solidFill>
                  <a:schemeClr val="tx1"/>
                </a:solidFill>
                <a:latin typeface="+mj-lt"/>
                <a:cs typeface="Times New Roman" panose="02020603050405020304" pitchFamily="18" charset="0"/>
              </a:rPr>
              <a:t>Assuming LFR U-Pu-O fuel conductivity = 1.882 W/</a:t>
            </a:r>
            <a:r>
              <a:rPr lang="en-US" sz="2000" dirty="0" err="1">
                <a:solidFill>
                  <a:schemeClr val="tx1"/>
                </a:solidFill>
                <a:latin typeface="+mj-lt"/>
                <a:cs typeface="Times New Roman" panose="02020603050405020304" pitchFamily="18" charset="0"/>
              </a:rPr>
              <a:t>m·K</a:t>
            </a:r>
            <a:r>
              <a:rPr lang="en-US" sz="2000" dirty="0">
                <a:solidFill>
                  <a:schemeClr val="tx1"/>
                </a:solidFill>
                <a:latin typeface="+mj-lt"/>
                <a:cs typeface="Times New Roman" panose="02020603050405020304" pitchFamily="18" charset="0"/>
              </a:rPr>
              <a:t> with physical uncertainty of 21.3% (source: WEC[1]), automate parameter sampling &amp; multiphysics simulations, and collect data on peak fuel temperature.</a:t>
            </a:r>
          </a:p>
        </p:txBody>
      </p:sp>
      <p:pic>
        <p:nvPicPr>
          <p:cNvPr id="3" name="Picture 2">
            <a:extLst>
              <a:ext uri="{FF2B5EF4-FFF2-40B4-BE49-F238E27FC236}">
                <a16:creationId xmlns:a16="http://schemas.microsoft.com/office/drawing/2014/main" id="{71F36978-6CA4-16DF-BEC5-70EE75681C64}"/>
              </a:ext>
            </a:extLst>
          </p:cNvPr>
          <p:cNvPicPr>
            <a:picLocks noChangeAspect="1"/>
          </p:cNvPicPr>
          <p:nvPr/>
        </p:nvPicPr>
        <p:blipFill>
          <a:blip r:embed="rId3"/>
          <a:stretch>
            <a:fillRect/>
          </a:stretch>
        </p:blipFill>
        <p:spPr>
          <a:xfrm>
            <a:off x="7446498" y="2488587"/>
            <a:ext cx="3225800" cy="1828800"/>
          </a:xfrm>
          <a:prstGeom prst="rect">
            <a:avLst/>
          </a:prstGeom>
        </p:spPr>
      </p:pic>
      <p:pic>
        <p:nvPicPr>
          <p:cNvPr id="13" name="Picture 12">
            <a:extLst>
              <a:ext uri="{FF2B5EF4-FFF2-40B4-BE49-F238E27FC236}">
                <a16:creationId xmlns:a16="http://schemas.microsoft.com/office/drawing/2014/main" id="{4D908E62-C315-F530-EC3A-873AD4A3B3A8}"/>
              </a:ext>
            </a:extLst>
          </p:cNvPr>
          <p:cNvPicPr>
            <a:picLocks noChangeAspect="1"/>
          </p:cNvPicPr>
          <p:nvPr/>
        </p:nvPicPr>
        <p:blipFill rotWithShape="1">
          <a:blip r:embed="rId4"/>
          <a:srcRect t="6725"/>
          <a:stretch/>
        </p:blipFill>
        <p:spPr bwMode="auto">
          <a:xfrm>
            <a:off x="7446498" y="4343400"/>
            <a:ext cx="2909095" cy="1828800"/>
          </a:xfrm>
          <a:prstGeom prst="rect">
            <a:avLst/>
          </a:prstGeom>
          <a:ln>
            <a:noFill/>
          </a:ln>
          <a:extLst>
            <a:ext uri="{53640926-AAD7-44D8-BBD7-CCE9431645EC}">
              <a14:shadowObscured xmlns:a14="http://schemas.microsoft.com/office/drawing/2010/main"/>
            </a:ext>
          </a:extLst>
        </p:spPr>
      </p:pic>
      <p:sp>
        <p:nvSpPr>
          <p:cNvPr id="24" name="Rectangle 23">
            <a:extLst>
              <a:ext uri="{FF2B5EF4-FFF2-40B4-BE49-F238E27FC236}">
                <a16:creationId xmlns:a16="http://schemas.microsoft.com/office/drawing/2014/main" id="{3DEAA1EA-55AA-E6F0-76A1-43D89508A65D}"/>
              </a:ext>
            </a:extLst>
          </p:cNvPr>
          <p:cNvSpPr/>
          <p:nvPr/>
        </p:nvSpPr>
        <p:spPr>
          <a:xfrm>
            <a:off x="10058400" y="4596524"/>
            <a:ext cx="1839093" cy="738664"/>
          </a:xfrm>
          <a:prstGeom prst="rect">
            <a:avLst/>
          </a:prstGeom>
        </p:spPr>
        <p:txBody>
          <a:bodyPr wrap="square">
            <a:spAutoFit/>
          </a:bodyPr>
          <a:lstStyle/>
          <a:p>
            <a:pPr algn="ctr"/>
            <a:r>
              <a:rPr lang="en-US" sz="1400" kern="800" dirty="0">
                <a:latin typeface="Times New Roman" panose="02020603050405020304" pitchFamily="18" charset="0"/>
                <a:ea typeface="SimSun" panose="02010600030101010101" pitchFamily="2" charset="-122"/>
                <a:cs typeface="Times New Roman" panose="02020603050405020304" pitchFamily="18" charset="0"/>
              </a:rPr>
              <a:t>Distribution of max fuel temperature rise across pellet</a:t>
            </a:r>
          </a:p>
        </p:txBody>
      </p:sp>
      <p:sp>
        <p:nvSpPr>
          <p:cNvPr id="25" name="Rectangle 24">
            <a:extLst>
              <a:ext uri="{FF2B5EF4-FFF2-40B4-BE49-F238E27FC236}">
                <a16:creationId xmlns:a16="http://schemas.microsoft.com/office/drawing/2014/main" id="{961AF9E6-14BA-7B64-9A25-F9DB6E1810D3}"/>
              </a:ext>
            </a:extLst>
          </p:cNvPr>
          <p:cNvSpPr/>
          <p:nvPr/>
        </p:nvSpPr>
        <p:spPr>
          <a:xfrm>
            <a:off x="9959403" y="2821663"/>
            <a:ext cx="1839093" cy="523220"/>
          </a:xfrm>
          <a:prstGeom prst="rect">
            <a:avLst/>
          </a:prstGeom>
        </p:spPr>
        <p:txBody>
          <a:bodyPr wrap="square">
            <a:spAutoFit/>
          </a:bodyPr>
          <a:lstStyle/>
          <a:p>
            <a:pPr algn="ctr"/>
            <a:r>
              <a:rPr lang="en-US" sz="1400" kern="800" dirty="0">
                <a:latin typeface="Times New Roman" panose="02020603050405020304" pitchFamily="18" charset="0"/>
                <a:ea typeface="SimSun" panose="02010600030101010101" pitchFamily="2" charset="-122"/>
                <a:cs typeface="Times New Roman" panose="02020603050405020304" pitchFamily="18" charset="0"/>
              </a:rPr>
              <a:t>Distribution of fuel conductivity samples</a:t>
            </a:r>
          </a:p>
        </p:txBody>
      </p:sp>
      <p:pic>
        <p:nvPicPr>
          <p:cNvPr id="26" name="Picture 25">
            <a:extLst>
              <a:ext uri="{FF2B5EF4-FFF2-40B4-BE49-F238E27FC236}">
                <a16:creationId xmlns:a16="http://schemas.microsoft.com/office/drawing/2014/main" id="{D00338F8-4573-D8A3-2EF7-2880FF52FC47}"/>
              </a:ext>
            </a:extLst>
          </p:cNvPr>
          <p:cNvPicPr>
            <a:picLocks noChangeAspect="1"/>
          </p:cNvPicPr>
          <p:nvPr/>
        </p:nvPicPr>
        <p:blipFill>
          <a:blip r:embed="rId5"/>
          <a:stretch>
            <a:fillRect/>
          </a:stretch>
        </p:blipFill>
        <p:spPr>
          <a:xfrm>
            <a:off x="3670273" y="2895600"/>
            <a:ext cx="3286893" cy="1920113"/>
          </a:xfrm>
          <a:prstGeom prst="rect">
            <a:avLst/>
          </a:prstGeom>
        </p:spPr>
      </p:pic>
      <p:sp>
        <p:nvSpPr>
          <p:cNvPr id="28" name="TextBox 27">
            <a:extLst>
              <a:ext uri="{FF2B5EF4-FFF2-40B4-BE49-F238E27FC236}">
                <a16:creationId xmlns:a16="http://schemas.microsoft.com/office/drawing/2014/main" id="{F6547775-6987-AB3A-4FE0-3F6D7CDB3245}"/>
              </a:ext>
            </a:extLst>
          </p:cNvPr>
          <p:cNvSpPr txBox="1"/>
          <p:nvPr/>
        </p:nvSpPr>
        <p:spPr>
          <a:xfrm>
            <a:off x="260685" y="5155288"/>
            <a:ext cx="7102399" cy="1015663"/>
          </a:xfrm>
          <a:prstGeom prst="rect">
            <a:avLst/>
          </a:prstGeom>
          <a:noFill/>
        </p:spPr>
        <p:txBody>
          <a:bodyPr wrap="square">
            <a:spAutoFit/>
          </a:bodyPr>
          <a:lstStyle/>
          <a:p>
            <a:pPr marL="0" indent="0">
              <a:buNone/>
            </a:pPr>
            <a:r>
              <a:rPr lang="en-US" sz="2000" dirty="0">
                <a:latin typeface="+mj-lt"/>
                <a:cs typeface="Times New Roman" panose="02020603050405020304" pitchFamily="18" charset="0"/>
              </a:rPr>
              <a:t>The statistical approach HCF for fuel conductivity is </a:t>
            </a:r>
            <a:r>
              <a:rPr lang="en-US" sz="2000" dirty="0">
                <a:solidFill>
                  <a:srgbClr val="FF0000"/>
                </a:solidFill>
              </a:rPr>
              <a:t>1.197</a:t>
            </a:r>
            <a:r>
              <a:rPr lang="en-US" sz="2000" dirty="0"/>
              <a:t>, which is smaller than deterministic approach (</a:t>
            </a:r>
            <a:r>
              <a:rPr lang="en-US" sz="2000" dirty="0">
                <a:solidFill>
                  <a:srgbClr val="00B0F0"/>
                </a:solidFill>
              </a:rPr>
              <a:t>1.236</a:t>
            </a:r>
            <a:r>
              <a:rPr lang="en-US" sz="2000" dirty="0"/>
              <a:t>) and conventional analytical method (</a:t>
            </a:r>
            <a:r>
              <a:rPr lang="en-US" sz="2000" dirty="0">
                <a:solidFill>
                  <a:srgbClr val="7030A0"/>
                </a:solidFill>
              </a:rPr>
              <a:t>1.271</a:t>
            </a:r>
            <a:r>
              <a:rPr lang="en-US" sz="2000" dirty="0"/>
              <a:t>) </a:t>
            </a:r>
            <a:r>
              <a:rPr lang="en-US" sz="2000" dirty="0">
                <a:latin typeface="+mj-lt"/>
                <a:cs typeface="Times New Roman" panose="02020603050405020304" pitchFamily="18" charset="0"/>
              </a:rPr>
              <a:t> </a:t>
            </a:r>
          </a:p>
        </p:txBody>
      </p:sp>
      <p:pic>
        <p:nvPicPr>
          <p:cNvPr id="6" name="Picture 5" descr="A picture containing diagram&#10;&#10;Description automatically generated">
            <a:extLst>
              <a:ext uri="{FF2B5EF4-FFF2-40B4-BE49-F238E27FC236}">
                <a16:creationId xmlns:a16="http://schemas.microsoft.com/office/drawing/2014/main" id="{0A66CC87-A9F3-0FE1-422F-B94B0E1207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29" y="2935152"/>
            <a:ext cx="3323845" cy="2054498"/>
          </a:xfrm>
          <a:prstGeom prst="rect">
            <a:avLst/>
          </a:prstGeom>
        </p:spPr>
      </p:pic>
      <p:sp>
        <p:nvSpPr>
          <p:cNvPr id="2" name="TextBox 1">
            <a:extLst>
              <a:ext uri="{FF2B5EF4-FFF2-40B4-BE49-F238E27FC236}">
                <a16:creationId xmlns:a16="http://schemas.microsoft.com/office/drawing/2014/main" id="{E44A0324-E817-DA2F-6079-C3EFA9E23CD4}"/>
              </a:ext>
            </a:extLst>
          </p:cNvPr>
          <p:cNvSpPr txBox="1"/>
          <p:nvPr/>
        </p:nvSpPr>
        <p:spPr>
          <a:xfrm>
            <a:off x="1" y="6248400"/>
            <a:ext cx="9220199" cy="461665"/>
          </a:xfrm>
          <a:prstGeom prst="rect">
            <a:avLst/>
          </a:prstGeom>
          <a:noFill/>
        </p:spPr>
        <p:txBody>
          <a:bodyPr wrap="square" rtlCol="0">
            <a:spAutoFit/>
          </a:bodyPr>
          <a:lstStyle/>
          <a:p>
            <a:r>
              <a:rPr lang="en-US" sz="1200" dirty="0"/>
              <a:t>[1] G. Grasso, A. Levinsky, F. Franceschini, P. Ferroni, “A MOX-fuel core configuration for the Westinghouse Lead Fast Reactor,” ICAPP 2019 – International Congress on Advances in Nuclear Power Plants, France, May 12-15 2019</a:t>
            </a:r>
            <a:endParaRPr lang="en-US" dirty="0"/>
          </a:p>
        </p:txBody>
      </p:sp>
    </p:spTree>
    <p:extLst>
      <p:ext uri="{BB962C8B-B14F-4D97-AF65-F5344CB8AC3E}">
        <p14:creationId xmlns:p14="http://schemas.microsoft.com/office/powerpoint/2010/main" val="187701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0661C-0191-966E-81CE-42C1777D19D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9F261F6-B671-ABB4-4393-A26A505DE5C7}"/>
              </a:ext>
            </a:extLst>
          </p:cNvPr>
          <p:cNvSpPr>
            <a:spLocks noGrp="1"/>
          </p:cNvSpPr>
          <p:nvPr>
            <p:ph type="title"/>
          </p:nvPr>
        </p:nvSpPr>
        <p:spPr>
          <a:xfrm>
            <a:off x="406400" y="378378"/>
            <a:ext cx="10441843" cy="685800"/>
          </a:xfrm>
        </p:spPr>
        <p:txBody>
          <a:bodyPr/>
          <a:lstStyle/>
          <a:p>
            <a:r>
              <a:rPr lang="en-US" dirty="0"/>
              <a:t>HCF Calculation: Comparing Methods</a:t>
            </a:r>
          </a:p>
        </p:txBody>
      </p:sp>
      <p:sp>
        <p:nvSpPr>
          <p:cNvPr id="8" name="TextBox 7">
            <a:extLst>
              <a:ext uri="{FF2B5EF4-FFF2-40B4-BE49-F238E27FC236}">
                <a16:creationId xmlns:a16="http://schemas.microsoft.com/office/drawing/2014/main" id="{2BC5AC0C-B700-357C-5A6E-725BAE53B405}"/>
              </a:ext>
            </a:extLst>
          </p:cNvPr>
          <p:cNvSpPr txBox="1"/>
          <p:nvPr/>
        </p:nvSpPr>
        <p:spPr>
          <a:xfrm>
            <a:off x="4956422" y="3541548"/>
            <a:ext cx="7155024" cy="338554"/>
          </a:xfrm>
          <a:prstGeom prst="rect">
            <a:avLst/>
          </a:prstGeom>
          <a:noFill/>
        </p:spPr>
        <p:txBody>
          <a:bodyPr wrap="square">
            <a:spAutoFit/>
          </a:bodyPr>
          <a:lstStyle/>
          <a:p>
            <a:r>
              <a:rPr lang="en-US" sz="1600" kern="800" dirty="0">
                <a:effectLst/>
                <a:latin typeface="Times New Roman" panose="02020603050405020304" pitchFamily="18" charset="0"/>
                <a:ea typeface="Batang" panose="02030600000101010101" pitchFamily="18" charset="-127"/>
                <a:cs typeface="Times New Roman" panose="02020603050405020304" pitchFamily="18" charset="0"/>
              </a:rPr>
              <a:t>Maximum fuel temperature rise and the corresponding </a:t>
            </a:r>
            <a:r>
              <a:rPr lang="en-US" sz="1600" b="1" i="1" kern="800" dirty="0">
                <a:effectLst/>
                <a:latin typeface="Times New Roman" panose="02020603050405020304" pitchFamily="18" charset="0"/>
                <a:ea typeface="Batang" panose="02030600000101010101" pitchFamily="18" charset="-127"/>
                <a:cs typeface="Times New Roman" panose="02020603050405020304" pitchFamily="18" charset="0"/>
              </a:rPr>
              <a:t>HCF </a:t>
            </a:r>
            <a:r>
              <a:rPr lang="en-US" sz="1600" kern="800" dirty="0">
                <a:effectLst/>
                <a:latin typeface="Times New Roman" panose="02020603050405020304" pitchFamily="18" charset="0"/>
                <a:ea typeface="Batang" panose="02030600000101010101" pitchFamily="18" charset="-127"/>
                <a:cs typeface="Times New Roman" panose="02020603050405020304" pitchFamily="18" charset="0"/>
              </a:rPr>
              <a:t>for fuel conductivity</a:t>
            </a:r>
            <a:endParaRPr lang="en-US" sz="16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3C961D30-A91D-62A8-5423-2B09E61245E0}"/>
              </a:ext>
            </a:extLst>
          </p:cNvPr>
          <p:cNvGraphicFramePr>
            <a:graphicFrameLocks noGrp="1"/>
          </p:cNvGraphicFramePr>
          <p:nvPr>
            <p:extLst>
              <p:ext uri="{D42A27DB-BD31-4B8C-83A1-F6EECF244321}">
                <p14:modId xmlns:p14="http://schemas.microsoft.com/office/powerpoint/2010/main" val="2451111923"/>
              </p:ext>
            </p:extLst>
          </p:nvPr>
        </p:nvGraphicFramePr>
        <p:xfrm>
          <a:off x="5089251" y="3908697"/>
          <a:ext cx="6413625" cy="1280160"/>
        </p:xfrm>
        <a:graphic>
          <a:graphicData uri="http://schemas.openxmlformats.org/drawingml/2006/table">
            <a:tbl>
              <a:tblPr firstRow="1" firstCol="1" bandRow="1">
                <a:tableStyleId>{5FD0F851-EC5A-4D38-B0AD-8093EC10F338}</a:tableStyleId>
              </a:tblPr>
              <a:tblGrid>
                <a:gridCol w="1786707">
                  <a:extLst>
                    <a:ext uri="{9D8B030D-6E8A-4147-A177-3AD203B41FA5}">
                      <a16:colId xmlns:a16="http://schemas.microsoft.com/office/drawing/2014/main" val="3579328197"/>
                    </a:ext>
                  </a:extLst>
                </a:gridCol>
                <a:gridCol w="2312773">
                  <a:extLst>
                    <a:ext uri="{9D8B030D-6E8A-4147-A177-3AD203B41FA5}">
                      <a16:colId xmlns:a16="http://schemas.microsoft.com/office/drawing/2014/main" val="3751494980"/>
                    </a:ext>
                  </a:extLst>
                </a:gridCol>
                <a:gridCol w="2314145">
                  <a:extLst>
                    <a:ext uri="{9D8B030D-6E8A-4147-A177-3AD203B41FA5}">
                      <a16:colId xmlns:a16="http://schemas.microsoft.com/office/drawing/2014/main" val="2140463051"/>
                    </a:ext>
                  </a:extLst>
                </a:gridCol>
              </a:tblGrid>
              <a:tr h="0">
                <a:tc>
                  <a:txBody>
                    <a:bodyPr/>
                    <a:lstStyle/>
                    <a:p>
                      <a:pPr marL="0" marR="0" algn="ctr">
                        <a:spcBef>
                          <a:spcPts val="0"/>
                        </a:spcBef>
                        <a:spcAft>
                          <a:spcPts val="0"/>
                        </a:spcAft>
                      </a:pPr>
                      <a:r>
                        <a:rPr lang="en-US" sz="1400" kern="800" dirty="0">
                          <a:effectLst/>
                          <a:latin typeface="Calibri Light" panose="020F0302020204030204" pitchFamily="34" charset="0"/>
                          <a:cs typeface="Calibri Light" panose="020F0302020204030204" pitchFamily="34" charset="0"/>
                        </a:rPr>
                        <a:t>Method</a:t>
                      </a:r>
                      <a:endParaRPr lang="en-US" sz="140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kern="800" dirty="0">
                          <a:effectLst/>
                          <a:latin typeface="Calibri Light" panose="020F0302020204030204" pitchFamily="34" charset="0"/>
                          <a:cs typeface="Calibri Light" panose="020F0302020204030204" pitchFamily="34" charset="0"/>
                        </a:rPr>
                        <a:t>Maximum fuel temperature rise </a:t>
                      </a:r>
                      <a:r>
                        <a:rPr lang="en-US" sz="1400" kern="800" dirty="0" err="1">
                          <a:effectLst/>
                          <a:latin typeface="Calibri Light" panose="020F0302020204030204" pitchFamily="34" charset="0"/>
                          <a:cs typeface="Calibri Light" panose="020F0302020204030204" pitchFamily="34" charset="0"/>
                        </a:rPr>
                        <a:t>ΔT</a:t>
                      </a:r>
                      <a:r>
                        <a:rPr lang="en-US" sz="1400" kern="800" baseline="-25000" dirty="0" err="1">
                          <a:effectLst/>
                          <a:latin typeface="Calibri Light" panose="020F0302020204030204" pitchFamily="34" charset="0"/>
                          <a:cs typeface="Calibri Light" panose="020F0302020204030204" pitchFamily="34" charset="0"/>
                        </a:rPr>
                        <a:t>fuel</a:t>
                      </a:r>
                      <a:r>
                        <a:rPr lang="en-US" sz="1400" kern="800" baseline="0" dirty="0">
                          <a:effectLst/>
                          <a:latin typeface="Calibri Light" panose="020F0302020204030204" pitchFamily="34" charset="0"/>
                          <a:cs typeface="Calibri Light" panose="020F0302020204030204" pitchFamily="34" charset="0"/>
                        </a:rPr>
                        <a:t> across annular pellet</a:t>
                      </a:r>
                      <a:endParaRPr lang="en-US" sz="140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kern="800" dirty="0" err="1">
                          <a:effectLst/>
                          <a:latin typeface="Calibri Light" panose="020F0302020204030204" pitchFamily="34" charset="0"/>
                          <a:cs typeface="Calibri Light" panose="020F0302020204030204" pitchFamily="34" charset="0"/>
                        </a:rPr>
                        <a:t>HCF</a:t>
                      </a:r>
                      <a:r>
                        <a:rPr lang="en-US" sz="1400" kern="800" baseline="-25000" dirty="0" err="1">
                          <a:effectLst/>
                          <a:latin typeface="Calibri Light" panose="020F0302020204030204" pitchFamily="34" charset="0"/>
                          <a:cs typeface="Calibri Light" panose="020F0302020204030204" pitchFamily="34" charset="0"/>
                        </a:rPr>
                        <a:t>fuel</a:t>
                      </a:r>
                      <a:endParaRPr lang="en-US" sz="140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246902499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kern="800" dirty="0">
                          <a:effectLst/>
                          <a:latin typeface="Calibri Light" panose="020F0302020204030204" pitchFamily="34" charset="0"/>
                          <a:cs typeface="Calibri Light" panose="020F0302020204030204" pitchFamily="34" charset="0"/>
                        </a:rPr>
                        <a:t>NEAMS Statistical (100 samples) -3</a:t>
                      </a:r>
                      <a:r>
                        <a:rPr lang="en-US" sz="1400" kern="800" dirty="0">
                          <a:effectLst/>
                          <a:latin typeface="Calibri Light" panose="020F0302020204030204" pitchFamily="34" charset="0"/>
                          <a:cs typeface="Calibri Light" panose="020F0302020204030204" pitchFamily="34" charset="0"/>
                        </a:rPr>
                        <a:t>σ 99.7% CI</a:t>
                      </a:r>
                      <a:endParaRPr lang="en-US" sz="1400" b="1" i="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kern="800" dirty="0">
                          <a:effectLst/>
                          <a:latin typeface="Calibri Light" panose="020F0302020204030204" pitchFamily="34" charset="0"/>
                          <a:cs typeface="Calibri Light" panose="020F0302020204030204" pitchFamily="34" charset="0"/>
                        </a:rPr>
                        <a:t>1051.43</a:t>
                      </a:r>
                      <a:endParaRPr lang="en-US" sz="140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b="1" kern="800">
                          <a:solidFill>
                            <a:srgbClr val="FF0000"/>
                          </a:solidFill>
                          <a:effectLst/>
                          <a:latin typeface="Calibri Light" panose="020F0302020204030204" pitchFamily="34" charset="0"/>
                          <a:cs typeface="Calibri Light" panose="020F0302020204030204" pitchFamily="34" charset="0"/>
                        </a:rPr>
                        <a:t>1.197</a:t>
                      </a:r>
                      <a:endParaRPr lang="en-US" sz="1400" b="1" kern="800">
                        <a:solidFill>
                          <a:srgbClr val="FF0000"/>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2363767110"/>
                  </a:ext>
                </a:extLst>
              </a:tr>
              <a:tr h="0">
                <a:tc>
                  <a:txBody>
                    <a:bodyPr/>
                    <a:lstStyle/>
                    <a:p>
                      <a:pPr marL="0" marR="0" algn="ctr">
                        <a:spcBef>
                          <a:spcPts val="0"/>
                        </a:spcBef>
                        <a:spcAft>
                          <a:spcPts val="0"/>
                        </a:spcAft>
                      </a:pPr>
                      <a:r>
                        <a:rPr lang="en-US" sz="1400" b="1" i="0" kern="800">
                          <a:effectLst/>
                          <a:latin typeface="Calibri Light" panose="020F0302020204030204" pitchFamily="34" charset="0"/>
                          <a:cs typeface="Calibri Light" panose="020F0302020204030204" pitchFamily="34" charset="0"/>
                        </a:rPr>
                        <a:t>NEAMS Deterministic </a:t>
                      </a:r>
                      <a:endParaRPr lang="en-US" sz="1400" b="1" i="0" kern="80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kern="800">
                          <a:effectLst/>
                          <a:latin typeface="Calibri Light" panose="020F0302020204030204" pitchFamily="34" charset="0"/>
                          <a:cs typeface="Calibri Light" panose="020F0302020204030204" pitchFamily="34" charset="0"/>
                        </a:rPr>
                        <a:t>1085.03</a:t>
                      </a:r>
                      <a:endParaRPr lang="en-US" sz="1400" kern="80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b="1" kern="800">
                          <a:solidFill>
                            <a:srgbClr val="FF0000"/>
                          </a:solidFill>
                          <a:effectLst/>
                          <a:latin typeface="Calibri Light" panose="020F0302020204030204" pitchFamily="34" charset="0"/>
                          <a:cs typeface="Calibri Light" panose="020F0302020204030204" pitchFamily="34" charset="0"/>
                        </a:rPr>
                        <a:t>1.236</a:t>
                      </a:r>
                      <a:endParaRPr lang="en-US" sz="1400" b="1" kern="800">
                        <a:solidFill>
                          <a:srgbClr val="FF0000"/>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1221885702"/>
                  </a:ext>
                </a:extLst>
              </a:tr>
              <a:tr h="0">
                <a:tc>
                  <a:txBody>
                    <a:bodyPr/>
                    <a:lstStyle/>
                    <a:p>
                      <a:pPr marL="0" marR="0" algn="ctr">
                        <a:spcBef>
                          <a:spcPts val="0"/>
                        </a:spcBef>
                        <a:spcAft>
                          <a:spcPts val="0"/>
                        </a:spcAft>
                      </a:pPr>
                      <a:r>
                        <a:rPr lang="en-US" sz="1400" b="1" i="0" kern="800">
                          <a:effectLst/>
                          <a:latin typeface="Calibri Light" panose="020F0302020204030204" pitchFamily="34" charset="0"/>
                          <a:cs typeface="Calibri Light" panose="020F0302020204030204" pitchFamily="34" charset="0"/>
                        </a:rPr>
                        <a:t>Analytical method </a:t>
                      </a:r>
                      <a:endParaRPr lang="en-US" sz="1400" b="1" i="0" kern="80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kern="800" dirty="0">
                          <a:effectLst/>
                          <a:latin typeface="Calibri Light" panose="020F0302020204030204" pitchFamily="34" charset="0"/>
                          <a:cs typeface="Calibri Light" panose="020F0302020204030204" pitchFamily="34" charset="0"/>
                        </a:rPr>
                        <a:t>-</a:t>
                      </a:r>
                      <a:endParaRPr lang="en-US" sz="1400" kern="800" dirty="0">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tc>
                  <a:txBody>
                    <a:bodyPr/>
                    <a:lstStyle/>
                    <a:p>
                      <a:pPr marL="0" marR="0" algn="ctr">
                        <a:spcBef>
                          <a:spcPts val="0"/>
                        </a:spcBef>
                        <a:spcAft>
                          <a:spcPts val="0"/>
                        </a:spcAft>
                      </a:pPr>
                      <a:r>
                        <a:rPr lang="en-US" sz="1400" b="1" kern="800" dirty="0">
                          <a:solidFill>
                            <a:srgbClr val="FF0000"/>
                          </a:solidFill>
                          <a:effectLst/>
                          <a:latin typeface="Calibri Light" panose="020F0302020204030204" pitchFamily="34" charset="0"/>
                          <a:cs typeface="Calibri Light" panose="020F0302020204030204" pitchFamily="34" charset="0"/>
                        </a:rPr>
                        <a:t>1.271</a:t>
                      </a:r>
                      <a:endParaRPr lang="en-US" sz="1400" b="1" kern="800" dirty="0">
                        <a:solidFill>
                          <a:srgbClr val="FF0000"/>
                        </a:solidFill>
                        <a:effectLst/>
                        <a:latin typeface="Calibri Light" panose="020F0302020204030204" pitchFamily="34" charset="0"/>
                        <a:ea typeface="SimSun" panose="02010600030101010101" pitchFamily="2" charset="-122"/>
                        <a:cs typeface="Calibri Light" panose="020F0302020204030204" pitchFamily="34" charset="0"/>
                      </a:endParaRPr>
                    </a:p>
                  </a:txBody>
                  <a:tcPr marL="68580" marR="68580" marT="0" marB="0" anchor="ctr"/>
                </a:tc>
                <a:extLst>
                  <a:ext uri="{0D108BD9-81ED-4DB2-BD59-A6C34878D82A}">
                    <a16:rowId xmlns:a16="http://schemas.microsoft.com/office/drawing/2014/main" val="775208774"/>
                  </a:ext>
                </a:extLst>
              </a:tr>
            </a:tbl>
          </a:graphicData>
        </a:graphic>
      </p:graphicFrame>
      <p:sp>
        <p:nvSpPr>
          <p:cNvPr id="10" name="Oval 9">
            <a:extLst>
              <a:ext uri="{FF2B5EF4-FFF2-40B4-BE49-F238E27FC236}">
                <a16:creationId xmlns:a16="http://schemas.microsoft.com/office/drawing/2014/main" id="{99504024-DA72-3518-6BB9-503C4A739B6D}"/>
              </a:ext>
            </a:extLst>
          </p:cNvPr>
          <p:cNvSpPr/>
          <p:nvPr/>
        </p:nvSpPr>
        <p:spPr>
          <a:xfrm>
            <a:off x="9862504" y="4392474"/>
            <a:ext cx="878476" cy="33672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3D378607-6A51-9F5D-EF91-D1E9CC04AAE9}"/>
              </a:ext>
            </a:extLst>
          </p:cNvPr>
          <p:cNvCxnSpPr/>
          <p:nvPr/>
        </p:nvCxnSpPr>
        <p:spPr>
          <a:xfrm flipH="1">
            <a:off x="10759489" y="5105400"/>
            <a:ext cx="384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399B7C1-5A3F-104B-3E2A-7A79242BB4F2}"/>
              </a:ext>
            </a:extLst>
          </p:cNvPr>
          <p:cNvSpPr/>
          <p:nvPr/>
        </p:nvSpPr>
        <p:spPr>
          <a:xfrm>
            <a:off x="10933397" y="5002008"/>
            <a:ext cx="1258603" cy="215444"/>
          </a:xfrm>
          <a:prstGeom prst="rect">
            <a:avLst/>
          </a:prstGeom>
        </p:spPr>
        <p:txBody>
          <a:bodyPr wrap="square">
            <a:spAutoFit/>
          </a:bodyPr>
          <a:lstStyle/>
          <a:p>
            <a:pPr algn="ctr"/>
            <a:r>
              <a:rPr lang="en-US" sz="800" kern="800" dirty="0">
                <a:latin typeface="Calibri" panose="020F0502020204030204" pitchFamily="34" charset="0"/>
                <a:ea typeface="SimSun" panose="02010600030101010101" pitchFamily="2" charset="-122"/>
                <a:cs typeface="Calibri" panose="020F0502020204030204" pitchFamily="34" charset="0"/>
              </a:rPr>
              <a:t>Fourier 1D HC</a:t>
            </a:r>
          </a:p>
        </p:txBody>
      </p:sp>
      <p:cxnSp>
        <p:nvCxnSpPr>
          <p:cNvPr id="19" name="Straight Arrow Connector 18">
            <a:extLst>
              <a:ext uri="{FF2B5EF4-FFF2-40B4-BE49-F238E27FC236}">
                <a16:creationId xmlns:a16="http://schemas.microsoft.com/office/drawing/2014/main" id="{AE140D31-79E2-6A0D-455B-554EE296EE4E}"/>
              </a:ext>
            </a:extLst>
          </p:cNvPr>
          <p:cNvCxnSpPr/>
          <p:nvPr/>
        </p:nvCxnSpPr>
        <p:spPr>
          <a:xfrm flipH="1">
            <a:off x="10740980" y="4810328"/>
            <a:ext cx="384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EF2E77C-A66A-573A-ACD9-4CFD6088B5B4}"/>
              </a:ext>
            </a:extLst>
          </p:cNvPr>
          <p:cNvSpPr/>
          <p:nvPr/>
        </p:nvSpPr>
        <p:spPr>
          <a:xfrm>
            <a:off x="10848243" y="4689924"/>
            <a:ext cx="1258603" cy="215444"/>
          </a:xfrm>
          <a:prstGeom prst="rect">
            <a:avLst/>
          </a:prstGeom>
        </p:spPr>
        <p:txBody>
          <a:bodyPr wrap="square">
            <a:spAutoFit/>
          </a:bodyPr>
          <a:lstStyle/>
          <a:p>
            <a:pPr algn="ctr"/>
            <a:r>
              <a:rPr lang="en-US" sz="800" kern="800" dirty="0">
                <a:latin typeface="Calibri" panose="020F0502020204030204" pitchFamily="34" charset="0"/>
                <a:ea typeface="SimSun" panose="02010600030101010101" pitchFamily="2" charset="-122"/>
                <a:cs typeface="Calibri" panose="020F0502020204030204" pitchFamily="34" charset="0"/>
              </a:rPr>
              <a:t>Edge case</a:t>
            </a:r>
          </a:p>
        </p:txBody>
      </p:sp>
      <p:cxnSp>
        <p:nvCxnSpPr>
          <p:cNvPr id="21" name="Straight Arrow Connector 20">
            <a:extLst>
              <a:ext uri="{FF2B5EF4-FFF2-40B4-BE49-F238E27FC236}">
                <a16:creationId xmlns:a16="http://schemas.microsoft.com/office/drawing/2014/main" id="{59BF830A-1639-2591-F9BF-8E65984C4C57}"/>
              </a:ext>
            </a:extLst>
          </p:cNvPr>
          <p:cNvCxnSpPr/>
          <p:nvPr/>
        </p:nvCxnSpPr>
        <p:spPr>
          <a:xfrm flipH="1">
            <a:off x="10740980" y="4585861"/>
            <a:ext cx="384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C6A91969-ED2C-D12F-F5CD-47E126859BAC}"/>
              </a:ext>
            </a:extLst>
          </p:cNvPr>
          <p:cNvSpPr/>
          <p:nvPr/>
        </p:nvSpPr>
        <p:spPr>
          <a:xfrm>
            <a:off x="11009597" y="4468674"/>
            <a:ext cx="1258603" cy="215444"/>
          </a:xfrm>
          <a:prstGeom prst="rect">
            <a:avLst/>
          </a:prstGeom>
        </p:spPr>
        <p:txBody>
          <a:bodyPr wrap="square">
            <a:spAutoFit/>
          </a:bodyPr>
          <a:lstStyle/>
          <a:p>
            <a:pPr algn="ctr"/>
            <a:r>
              <a:rPr lang="en-US" sz="800" kern="800" dirty="0">
                <a:latin typeface="Calibri" panose="020F0502020204030204" pitchFamily="34" charset="0"/>
                <a:ea typeface="SimSun" panose="02010600030101010101" pitchFamily="2" charset="-122"/>
                <a:cs typeface="Calibri" panose="020F0502020204030204" pitchFamily="34" charset="0"/>
              </a:rPr>
              <a:t>Account for distribution</a:t>
            </a:r>
          </a:p>
        </p:txBody>
      </p:sp>
      <p:sp>
        <p:nvSpPr>
          <p:cNvPr id="2" name="TextBox 1">
            <a:extLst>
              <a:ext uri="{FF2B5EF4-FFF2-40B4-BE49-F238E27FC236}">
                <a16:creationId xmlns:a16="http://schemas.microsoft.com/office/drawing/2014/main" id="{04DCF258-987B-8819-188A-7387CADF6F05}"/>
              </a:ext>
            </a:extLst>
          </p:cNvPr>
          <p:cNvSpPr txBox="1"/>
          <p:nvPr/>
        </p:nvSpPr>
        <p:spPr>
          <a:xfrm>
            <a:off x="137328" y="1310168"/>
            <a:ext cx="4709918" cy="4524315"/>
          </a:xfrm>
          <a:prstGeom prst="rect">
            <a:avLst/>
          </a:prstGeom>
          <a:noFill/>
        </p:spPr>
        <p:txBody>
          <a:bodyPr wrap="square">
            <a:spAutoFit/>
          </a:bodyPr>
          <a:lstStyle/>
          <a:p>
            <a:pPr marL="285750" indent="-285750">
              <a:buFont typeface="Arial" panose="020B0604020202020204" pitchFamily="34" charset="0"/>
              <a:buChar char="•"/>
            </a:pPr>
            <a:r>
              <a:rPr lang="en-US" b="1" dirty="0">
                <a:latin typeface="+mj-lt"/>
                <a:cs typeface="Times New Roman" panose="02020603050405020304" pitchFamily="18" charset="0"/>
              </a:rPr>
              <a:t>Statistical</a:t>
            </a:r>
            <a:r>
              <a:rPr lang="en-US" dirty="0">
                <a:latin typeface="+mj-lt"/>
                <a:cs typeface="Times New Roman" panose="02020603050405020304" pitchFamily="18" charset="0"/>
              </a:rPr>
              <a:t>: </a:t>
            </a:r>
            <a:r>
              <a:rPr lang="en-US" u="sng" dirty="0">
                <a:latin typeface="+mj-lt"/>
                <a:cs typeface="Times New Roman" panose="02020603050405020304" pitchFamily="18" charset="0"/>
              </a:rPr>
              <a:t>Sample the material properties</a:t>
            </a:r>
            <a:r>
              <a:rPr lang="en-US" dirty="0">
                <a:latin typeface="+mj-lt"/>
                <a:cs typeface="Times New Roman" panose="02020603050405020304" pitchFamily="18" charset="0"/>
              </a:rPr>
              <a:t> from a Gaussian (normal) distribution function. The statistical variations of the maximum fuel temperature are collected, and the 2-sigma/3-sigma rule is used to assess the HCF from the corresponding factors. </a:t>
            </a:r>
          </a:p>
          <a:p>
            <a:pPr marL="285750" indent="-285750">
              <a:buFont typeface="Arial" panose="020B0604020202020204" pitchFamily="34" charset="0"/>
              <a:buChar char="•"/>
            </a:pPr>
            <a:endParaRPr lang="en-US" b="1" dirty="0">
              <a:latin typeface="+mj-lt"/>
              <a:cs typeface="Times New Roman" panose="02020603050405020304" pitchFamily="18" charset="0"/>
            </a:endParaRPr>
          </a:p>
          <a:p>
            <a:pPr marL="285750" indent="-285750">
              <a:buFont typeface="Arial" panose="020B0604020202020204" pitchFamily="34" charset="0"/>
              <a:buChar char="•"/>
            </a:pPr>
            <a:r>
              <a:rPr lang="en-US" b="1" dirty="0">
                <a:latin typeface="+mj-lt"/>
                <a:cs typeface="Times New Roman" panose="02020603050405020304" pitchFamily="18" charset="0"/>
              </a:rPr>
              <a:t>Deterministic</a:t>
            </a:r>
            <a:r>
              <a:rPr lang="en-US" dirty="0">
                <a:latin typeface="+mj-lt"/>
                <a:cs typeface="Times New Roman" panose="02020603050405020304" pitchFamily="18" charset="0"/>
              </a:rPr>
              <a:t>: </a:t>
            </a:r>
            <a:r>
              <a:rPr lang="en-US" u="sng" dirty="0">
                <a:latin typeface="+mj-lt"/>
                <a:cs typeface="Times New Roman" panose="02020603050405020304" pitchFamily="18" charset="0"/>
              </a:rPr>
              <a:t>Apply the maximum material property uncertainty </a:t>
            </a:r>
            <a:r>
              <a:rPr lang="en-US" dirty="0">
                <a:latin typeface="+mj-lt"/>
                <a:cs typeface="Times New Roman" panose="02020603050405020304" pitchFamily="18" charset="0"/>
              </a:rPr>
              <a:t>to the corresponding material properties to calculate the maximum temperature variation.</a:t>
            </a:r>
          </a:p>
          <a:p>
            <a:pPr marL="285750" indent="-285750">
              <a:buFont typeface="Arial" panose="020B0604020202020204" pitchFamily="34" charset="0"/>
              <a:buChar char="•"/>
            </a:pPr>
            <a:endParaRPr lang="en-US" dirty="0">
              <a:latin typeface="+mj-lt"/>
              <a:cs typeface="Times New Roman" panose="02020603050405020304" pitchFamily="18" charset="0"/>
            </a:endParaRPr>
          </a:p>
          <a:p>
            <a:pPr marL="285750" indent="-285750">
              <a:buFont typeface="Arial" panose="020B0604020202020204" pitchFamily="34" charset="0"/>
              <a:buChar char="•"/>
            </a:pPr>
            <a:r>
              <a:rPr lang="en-US" b="1" dirty="0">
                <a:latin typeface="+mj-lt"/>
                <a:cs typeface="Times New Roman" panose="02020603050405020304" pitchFamily="18" charset="0"/>
              </a:rPr>
              <a:t>Analytical</a:t>
            </a:r>
            <a:r>
              <a:rPr lang="en-US" dirty="0">
                <a:latin typeface="+mj-lt"/>
                <a:cs typeface="Times New Roman" panose="02020603050405020304" pitchFamily="18" charset="0"/>
              </a:rPr>
              <a:t>: </a:t>
            </a:r>
            <a:r>
              <a:rPr lang="en-US" u="sng" dirty="0">
                <a:latin typeface="+mj-lt"/>
                <a:cs typeface="Times New Roman" panose="02020603050405020304" pitchFamily="18" charset="0"/>
              </a:rPr>
              <a:t>Use the 1D Fourier law of heat conduction assumption</a:t>
            </a:r>
            <a:r>
              <a:rPr lang="en-US" dirty="0">
                <a:latin typeface="+mj-lt"/>
                <a:cs typeface="Times New Roman" panose="02020603050405020304" pitchFamily="18" charset="0"/>
              </a:rPr>
              <a:t>.</a:t>
            </a:r>
          </a:p>
        </p:txBody>
      </p:sp>
      <p:sp>
        <p:nvSpPr>
          <p:cNvPr id="5" name="TextBox 4">
            <a:extLst>
              <a:ext uri="{FF2B5EF4-FFF2-40B4-BE49-F238E27FC236}">
                <a16:creationId xmlns:a16="http://schemas.microsoft.com/office/drawing/2014/main" id="{484B7AB7-0343-186B-FD8B-DC1D9EAB5431}"/>
              </a:ext>
            </a:extLst>
          </p:cNvPr>
          <p:cNvSpPr txBox="1"/>
          <p:nvPr/>
        </p:nvSpPr>
        <p:spPr>
          <a:xfrm>
            <a:off x="5221206" y="1833281"/>
            <a:ext cx="6589794" cy="1200329"/>
          </a:xfrm>
          <a:prstGeom prst="rect">
            <a:avLst/>
          </a:prstGeom>
          <a:solidFill>
            <a:schemeClr val="accent5"/>
          </a:solidFill>
        </p:spPr>
        <p:style>
          <a:lnRef idx="2">
            <a:schemeClr val="accent5"/>
          </a:lnRef>
          <a:fillRef idx="1">
            <a:schemeClr val="lt1"/>
          </a:fillRef>
          <a:effectRef idx="0">
            <a:schemeClr val="accent5"/>
          </a:effectRef>
          <a:fontRef idx="minor">
            <a:schemeClr val="dk1"/>
          </a:fontRef>
        </p:style>
        <p:txBody>
          <a:bodyPr wrap="square">
            <a:spAutoFit/>
          </a:bodyPr>
          <a:lstStyle/>
          <a:p>
            <a:r>
              <a:rPr lang="en-US" sz="1800" kern="800" dirty="0">
                <a:effectLst/>
                <a:latin typeface="+mn-lt"/>
                <a:ea typeface="SimSun" panose="02010600030101010101" pitchFamily="2" charset="-122"/>
              </a:rPr>
              <a:t>Overall, the statistically-computed HCFs obtained with high fidelity tightly coupled calculations showed improvement (reduction) over legacy techniques and the deterministic multiphysics method. </a:t>
            </a:r>
            <a:endParaRPr lang="en-US" dirty="0">
              <a:latin typeface="+mn-lt"/>
            </a:endParaRPr>
          </a:p>
        </p:txBody>
      </p:sp>
    </p:spTree>
    <p:extLst>
      <p:ext uri="{BB962C8B-B14F-4D97-AF65-F5344CB8AC3E}">
        <p14:creationId xmlns:p14="http://schemas.microsoft.com/office/powerpoint/2010/main" val="1470099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B5CF5-9403-4CAB-6277-AE548D9C7747}"/>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AF350E1A-06AA-A3E0-EF09-5CB5E9B5F72F}"/>
              </a:ext>
            </a:extLst>
          </p:cNvPr>
          <p:cNvSpPr>
            <a:spLocks noGrp="1"/>
          </p:cNvSpPr>
          <p:nvPr>
            <p:ph type="title"/>
          </p:nvPr>
        </p:nvSpPr>
        <p:spPr>
          <a:xfrm>
            <a:off x="304800" y="304800"/>
            <a:ext cx="11684000" cy="685800"/>
          </a:xfrm>
        </p:spPr>
        <p:txBody>
          <a:bodyPr/>
          <a:lstStyle/>
          <a:p>
            <a:r>
              <a:rPr lang="en-US" dirty="0"/>
              <a:t>Advantages of </a:t>
            </a:r>
            <a:r>
              <a:rPr lang="en-US" altLang="zh-CN" dirty="0"/>
              <a:t>the Developed Workflow</a:t>
            </a:r>
            <a:endParaRPr lang="en-US" dirty="0"/>
          </a:p>
        </p:txBody>
      </p:sp>
      <p:sp>
        <p:nvSpPr>
          <p:cNvPr id="2" name="TextBox 1">
            <a:extLst>
              <a:ext uri="{FF2B5EF4-FFF2-40B4-BE49-F238E27FC236}">
                <a16:creationId xmlns:a16="http://schemas.microsoft.com/office/drawing/2014/main" id="{5A0666FB-D065-7A47-D1A1-CEF8E71FF323}"/>
              </a:ext>
            </a:extLst>
          </p:cNvPr>
          <p:cNvSpPr txBox="1"/>
          <p:nvPr/>
        </p:nvSpPr>
        <p:spPr>
          <a:xfrm>
            <a:off x="292191" y="1219200"/>
            <a:ext cx="11647232" cy="1754326"/>
          </a:xfrm>
          <a:prstGeom prst="rect">
            <a:avLst/>
          </a:prstGeom>
          <a:noFill/>
          <a:ln>
            <a:noFill/>
          </a:ln>
        </p:spPr>
        <p:txBody>
          <a:bodyPr wrap="square">
            <a:spAutoFit/>
          </a:bodyPr>
          <a:lstStyle/>
          <a:p>
            <a:pPr marL="285750" indent="-285750" algn="just">
              <a:buFont typeface="Arial" panose="020B0604020202020204" pitchFamily="34" charset="0"/>
              <a:buChar char="•"/>
            </a:pPr>
            <a:r>
              <a:rPr lang="en-US" dirty="0">
                <a:latin typeface="+mn-lt"/>
                <a:cs typeface="Times New Roman" panose="02020603050405020304" pitchFamily="18" charset="0"/>
              </a:rPr>
              <a:t>Fine tune and potentially reduce HCFs using high-fidelity multi-physics simulation </a:t>
            </a:r>
          </a:p>
          <a:p>
            <a:pPr marL="285750" indent="-285750" algn="just">
              <a:buFont typeface="Arial" panose="020B0604020202020204" pitchFamily="34" charset="0"/>
              <a:buChar char="•"/>
            </a:pPr>
            <a:r>
              <a:rPr lang="en-US" dirty="0">
                <a:latin typeface="+mn-lt"/>
                <a:cs typeface="Times New Roman" panose="02020603050405020304" pitchFamily="18" charset="0"/>
              </a:rPr>
              <a:t>Generate substantial data to help designers better understand the mechanism of the impact from the uncertainties</a:t>
            </a:r>
          </a:p>
          <a:p>
            <a:pPr marL="285750" indent="-285750" algn="just">
              <a:buFont typeface="Arial" panose="020B0604020202020204" pitchFamily="34" charset="0"/>
              <a:buChar char="•"/>
            </a:pPr>
            <a:r>
              <a:rPr lang="en-US" dirty="0">
                <a:latin typeface="+mn-lt"/>
                <a:cs typeface="Times New Roman" panose="02020603050405020304" pitchFamily="18" charset="0"/>
              </a:rPr>
              <a:t>Consider the impact of different sub-</a:t>
            </a:r>
            <a:r>
              <a:rPr lang="en-US" altLang="zh-CN" dirty="0">
                <a:latin typeface="+mn-lt"/>
                <a:cs typeface="Times New Roman" panose="02020603050405020304" pitchFamily="18" charset="0"/>
              </a:rPr>
              <a:t>factors simultaneously (increase accuracy)</a:t>
            </a:r>
            <a:endParaRPr lang="en-US" dirty="0">
              <a:latin typeface="+mn-lt"/>
              <a:cs typeface="Times New Roman" panose="02020603050405020304" pitchFamily="18" charset="0"/>
            </a:endParaRPr>
          </a:p>
          <a:p>
            <a:pPr marL="285750" indent="-285750" algn="just">
              <a:buFont typeface="Arial" panose="020B0604020202020204" pitchFamily="34" charset="0"/>
              <a:buChar char="•"/>
            </a:pPr>
            <a:r>
              <a:rPr lang="en-US" dirty="0"/>
              <a:t>Provides a capability to predict high quality HCF that are applicable to the specific design of interest </a:t>
            </a:r>
            <a:r>
              <a:rPr lang="en-US" dirty="0">
                <a:latin typeface="+mn-lt"/>
                <a:cs typeface="Times New Roman" panose="02020603050405020304" pitchFamily="18" charset="0"/>
              </a:rPr>
              <a:t>(LFR, SFR)</a:t>
            </a:r>
          </a:p>
        </p:txBody>
      </p:sp>
      <p:pic>
        <p:nvPicPr>
          <p:cNvPr id="17" name="Picture 16" descr="A picture containing diagram&#10;&#10;Description automatically generated">
            <a:extLst>
              <a:ext uri="{FF2B5EF4-FFF2-40B4-BE49-F238E27FC236}">
                <a16:creationId xmlns:a16="http://schemas.microsoft.com/office/drawing/2014/main" id="{492B0593-897D-97E6-9669-159126D31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041" y="3124200"/>
            <a:ext cx="1479351" cy="914400"/>
          </a:xfrm>
          <a:prstGeom prst="rect">
            <a:avLst/>
          </a:prstGeom>
        </p:spPr>
      </p:pic>
      <p:pic>
        <p:nvPicPr>
          <p:cNvPr id="18" name="Picture 17">
            <a:extLst>
              <a:ext uri="{FF2B5EF4-FFF2-40B4-BE49-F238E27FC236}">
                <a16:creationId xmlns:a16="http://schemas.microsoft.com/office/drawing/2014/main" id="{8F643FBA-B2FA-5B1D-E9FA-4C085FA327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089" y="4437710"/>
            <a:ext cx="1651254" cy="1371600"/>
          </a:xfrm>
          <a:prstGeom prst="rect">
            <a:avLst/>
          </a:prstGeom>
        </p:spPr>
      </p:pic>
      <p:sp>
        <p:nvSpPr>
          <p:cNvPr id="19" name="Rectangle 18">
            <a:extLst>
              <a:ext uri="{FF2B5EF4-FFF2-40B4-BE49-F238E27FC236}">
                <a16:creationId xmlns:a16="http://schemas.microsoft.com/office/drawing/2014/main" id="{3ED692E3-30D9-72BD-6375-D94F2CCD0875}"/>
              </a:ext>
            </a:extLst>
          </p:cNvPr>
          <p:cNvSpPr/>
          <p:nvPr/>
        </p:nvSpPr>
        <p:spPr>
          <a:xfrm>
            <a:off x="808583" y="4129933"/>
            <a:ext cx="1617797"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Fuel rod power </a:t>
            </a:r>
          </a:p>
        </p:txBody>
      </p:sp>
      <p:sp>
        <p:nvSpPr>
          <p:cNvPr id="20" name="Rectangle 19">
            <a:extLst>
              <a:ext uri="{FF2B5EF4-FFF2-40B4-BE49-F238E27FC236}">
                <a16:creationId xmlns:a16="http://schemas.microsoft.com/office/drawing/2014/main" id="{A544A465-EC63-ABBF-2B1F-2C3A02917E9A}"/>
              </a:ext>
            </a:extLst>
          </p:cNvPr>
          <p:cNvSpPr/>
          <p:nvPr/>
        </p:nvSpPr>
        <p:spPr>
          <a:xfrm>
            <a:off x="850312" y="5743976"/>
            <a:ext cx="2119536"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Fluid temperature</a:t>
            </a:r>
          </a:p>
        </p:txBody>
      </p:sp>
      <p:cxnSp>
        <p:nvCxnSpPr>
          <p:cNvPr id="21" name="Straight Connector 20">
            <a:extLst>
              <a:ext uri="{FF2B5EF4-FFF2-40B4-BE49-F238E27FC236}">
                <a16:creationId xmlns:a16="http://schemas.microsoft.com/office/drawing/2014/main" id="{746D1698-51BC-E44B-0EA9-F64634DFAFEF}"/>
              </a:ext>
            </a:extLst>
          </p:cNvPr>
          <p:cNvCxnSpPr>
            <a:cxnSpLocks/>
          </p:cNvCxnSpPr>
          <p:nvPr/>
        </p:nvCxnSpPr>
        <p:spPr>
          <a:xfrm>
            <a:off x="6477000" y="3124200"/>
            <a:ext cx="0" cy="2971800"/>
          </a:xfrm>
          <a:prstGeom prst="line">
            <a:avLst/>
          </a:prstGeom>
          <a:ln cmpd="dbl"/>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41900F6C-DE6C-9422-4A10-3369F01AD81F}"/>
              </a:ext>
            </a:extLst>
          </p:cNvPr>
          <p:cNvPicPr>
            <a:picLocks noChangeAspect="1"/>
          </p:cNvPicPr>
          <p:nvPr/>
        </p:nvPicPr>
        <p:blipFill>
          <a:blip r:embed="rId5"/>
          <a:stretch>
            <a:fillRect/>
          </a:stretch>
        </p:blipFill>
        <p:spPr>
          <a:xfrm>
            <a:off x="6798391" y="3148006"/>
            <a:ext cx="2054334" cy="2286000"/>
          </a:xfrm>
          <a:prstGeom prst="rect">
            <a:avLst/>
          </a:prstGeom>
        </p:spPr>
      </p:pic>
      <p:pic>
        <p:nvPicPr>
          <p:cNvPr id="25" name="Picture 24">
            <a:extLst>
              <a:ext uri="{FF2B5EF4-FFF2-40B4-BE49-F238E27FC236}">
                <a16:creationId xmlns:a16="http://schemas.microsoft.com/office/drawing/2014/main" id="{C00F717B-1B52-7F63-732A-343B7E9222BA}"/>
              </a:ext>
            </a:extLst>
          </p:cNvPr>
          <p:cNvPicPr>
            <a:picLocks noChangeAspect="1"/>
          </p:cNvPicPr>
          <p:nvPr/>
        </p:nvPicPr>
        <p:blipFill rotWithShape="1">
          <a:blip r:embed="rId6"/>
          <a:srcRect l="5084" t="6328"/>
          <a:stretch/>
        </p:blipFill>
        <p:spPr bwMode="auto">
          <a:xfrm>
            <a:off x="9111980" y="3485167"/>
            <a:ext cx="2827443" cy="1828800"/>
          </a:xfrm>
          <a:prstGeom prst="rect">
            <a:avLst/>
          </a:prstGeom>
          <a:ln>
            <a:noFill/>
          </a:ln>
          <a:extLst>
            <a:ext uri="{53640926-AAD7-44D8-BBD7-CCE9431645EC}">
              <a14:shadowObscured xmlns:a14="http://schemas.microsoft.com/office/drawing/2010/main"/>
            </a:ext>
          </a:extLst>
        </p:spPr>
      </p:pic>
      <p:sp>
        <p:nvSpPr>
          <p:cNvPr id="26" name="Rectangle 25">
            <a:extLst>
              <a:ext uri="{FF2B5EF4-FFF2-40B4-BE49-F238E27FC236}">
                <a16:creationId xmlns:a16="http://schemas.microsoft.com/office/drawing/2014/main" id="{C9408D15-D1F4-3A26-9361-D7362BD3AE73}"/>
              </a:ext>
            </a:extLst>
          </p:cNvPr>
          <p:cNvSpPr/>
          <p:nvPr/>
        </p:nvSpPr>
        <p:spPr>
          <a:xfrm>
            <a:off x="7234928" y="5436199"/>
            <a:ext cx="1832872"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SFR control assembly</a:t>
            </a:r>
          </a:p>
        </p:txBody>
      </p:sp>
      <p:sp>
        <p:nvSpPr>
          <p:cNvPr id="27" name="Rectangle 26">
            <a:extLst>
              <a:ext uri="{FF2B5EF4-FFF2-40B4-BE49-F238E27FC236}">
                <a16:creationId xmlns:a16="http://schemas.microsoft.com/office/drawing/2014/main" id="{9F5D017A-C128-66F9-21F6-17AFC8915DDF}"/>
              </a:ext>
            </a:extLst>
          </p:cNvPr>
          <p:cNvSpPr/>
          <p:nvPr/>
        </p:nvSpPr>
        <p:spPr>
          <a:xfrm>
            <a:off x="9648832" y="5436199"/>
            <a:ext cx="1832872"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LFR fuel assembly</a:t>
            </a:r>
          </a:p>
        </p:txBody>
      </p:sp>
      <p:pic>
        <p:nvPicPr>
          <p:cNvPr id="28" name="Picture 27">
            <a:extLst>
              <a:ext uri="{FF2B5EF4-FFF2-40B4-BE49-F238E27FC236}">
                <a16:creationId xmlns:a16="http://schemas.microsoft.com/office/drawing/2014/main" id="{B006A862-8140-8A8E-ABCB-4537F839276E}"/>
              </a:ext>
            </a:extLst>
          </p:cNvPr>
          <p:cNvPicPr>
            <a:picLocks noChangeAspect="1"/>
          </p:cNvPicPr>
          <p:nvPr/>
        </p:nvPicPr>
        <p:blipFill>
          <a:blip r:embed="rId7"/>
          <a:stretch>
            <a:fillRect/>
          </a:stretch>
        </p:blipFill>
        <p:spPr>
          <a:xfrm>
            <a:off x="3825045" y="3120165"/>
            <a:ext cx="2074763" cy="1371600"/>
          </a:xfrm>
          <a:prstGeom prst="rect">
            <a:avLst/>
          </a:prstGeom>
        </p:spPr>
      </p:pic>
      <p:pic>
        <p:nvPicPr>
          <p:cNvPr id="29" name="Picture 28">
            <a:extLst>
              <a:ext uri="{FF2B5EF4-FFF2-40B4-BE49-F238E27FC236}">
                <a16:creationId xmlns:a16="http://schemas.microsoft.com/office/drawing/2014/main" id="{318C86DD-B94A-22FE-47C6-81A7C03375FD}"/>
              </a:ext>
            </a:extLst>
          </p:cNvPr>
          <p:cNvPicPr>
            <a:picLocks noChangeAspect="1"/>
          </p:cNvPicPr>
          <p:nvPr/>
        </p:nvPicPr>
        <p:blipFill>
          <a:blip r:embed="rId8"/>
          <a:stretch>
            <a:fillRect/>
          </a:stretch>
        </p:blipFill>
        <p:spPr>
          <a:xfrm>
            <a:off x="3653459" y="4481897"/>
            <a:ext cx="1841383" cy="1371600"/>
          </a:xfrm>
          <a:prstGeom prst="rect">
            <a:avLst/>
          </a:prstGeom>
        </p:spPr>
      </p:pic>
      <p:sp>
        <p:nvSpPr>
          <p:cNvPr id="30" name="Rectangle 29">
            <a:extLst>
              <a:ext uri="{FF2B5EF4-FFF2-40B4-BE49-F238E27FC236}">
                <a16:creationId xmlns:a16="http://schemas.microsoft.com/office/drawing/2014/main" id="{B5B45BD0-B338-F8B8-B236-47972DD08A35}"/>
              </a:ext>
            </a:extLst>
          </p:cNvPr>
          <p:cNvSpPr/>
          <p:nvPr/>
        </p:nvSpPr>
        <p:spPr>
          <a:xfrm>
            <a:off x="3026299" y="5743976"/>
            <a:ext cx="3298302" cy="523220"/>
          </a:xfrm>
          <a:prstGeom prst="rect">
            <a:avLst/>
          </a:prstGeom>
        </p:spPr>
        <p:txBody>
          <a:bodyPr wrap="square">
            <a:spAutoFit/>
          </a:bodyPr>
          <a:lstStyle/>
          <a:p>
            <a:pPr algn="ctr"/>
            <a:r>
              <a:rPr lang="en-US" sz="1400" dirty="0">
                <a:latin typeface="Times New Roman" panose="02020603050405020304" pitchFamily="18" charset="0"/>
                <a:cs typeface="Times New Roman" panose="02020603050405020304" pitchFamily="18" charset="0"/>
              </a:rPr>
              <a:t>Maximum fuel and coolant temperature detected in different locations </a:t>
            </a:r>
          </a:p>
        </p:txBody>
      </p:sp>
      <p:sp>
        <p:nvSpPr>
          <p:cNvPr id="31" name="Arrow: Right 30">
            <a:extLst>
              <a:ext uri="{FF2B5EF4-FFF2-40B4-BE49-F238E27FC236}">
                <a16:creationId xmlns:a16="http://schemas.microsoft.com/office/drawing/2014/main" id="{72798584-1405-A23D-45F0-F0C1822AB0A3}"/>
              </a:ext>
            </a:extLst>
          </p:cNvPr>
          <p:cNvSpPr/>
          <p:nvPr/>
        </p:nvSpPr>
        <p:spPr>
          <a:xfrm>
            <a:off x="2774972" y="4245606"/>
            <a:ext cx="457200" cy="304800"/>
          </a:xfrm>
          <a:prstGeom prst="rightArrow">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dirty="0"/>
          </a:p>
        </p:txBody>
      </p:sp>
    </p:spTree>
    <p:extLst>
      <p:ext uri="{BB962C8B-B14F-4D97-AF65-F5344CB8AC3E}">
        <p14:creationId xmlns:p14="http://schemas.microsoft.com/office/powerpoint/2010/main" val="322362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A11C1-7B5A-B7DA-EB49-E494F31503CC}"/>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8B7328FF-A7C8-2FE6-F3AC-F0AFA27B7072}"/>
              </a:ext>
            </a:extLst>
          </p:cNvPr>
          <p:cNvSpPr>
            <a:spLocks noGrp="1"/>
          </p:cNvSpPr>
          <p:nvPr>
            <p:ph type="title"/>
          </p:nvPr>
        </p:nvSpPr>
        <p:spPr>
          <a:xfrm>
            <a:off x="304800" y="304800"/>
            <a:ext cx="11684000" cy="685800"/>
          </a:xfrm>
        </p:spPr>
        <p:txBody>
          <a:bodyPr/>
          <a:lstStyle/>
          <a:p>
            <a:r>
              <a:rPr lang="en-US" dirty="0"/>
              <a:t>Summary</a:t>
            </a:r>
          </a:p>
        </p:txBody>
      </p:sp>
      <p:sp>
        <p:nvSpPr>
          <p:cNvPr id="9" name="Content Placeholder 2">
            <a:extLst>
              <a:ext uri="{FF2B5EF4-FFF2-40B4-BE49-F238E27FC236}">
                <a16:creationId xmlns:a16="http://schemas.microsoft.com/office/drawing/2014/main" id="{EA53848D-EB08-C1DD-82BE-5BFFDBA39985}"/>
              </a:ext>
            </a:extLst>
          </p:cNvPr>
          <p:cNvSpPr txBox="1">
            <a:spLocks/>
          </p:cNvSpPr>
          <p:nvPr/>
        </p:nvSpPr>
        <p:spPr>
          <a:xfrm>
            <a:off x="304800" y="1295400"/>
            <a:ext cx="11379200" cy="4876800"/>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kern="1200">
                <a:solidFill>
                  <a:srgbClr val="595959"/>
                </a:solidFill>
                <a:latin typeface="+mn-lt"/>
                <a:ea typeface="ヒラギノ角ゴ Pro W3" charset="-128"/>
                <a:cs typeface="ヒラギノ角ゴ Pro W3" charset="-128"/>
              </a:defRPr>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kern="1200">
                <a:solidFill>
                  <a:srgbClr val="595959"/>
                </a:solidFill>
                <a:latin typeface="+mn-lt"/>
                <a:ea typeface="ヒラギノ角ゴ Pro W3" charset="-128"/>
                <a:cs typeface="+mn-cs"/>
              </a:defRPr>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kern="1200">
                <a:solidFill>
                  <a:srgbClr val="595959"/>
                </a:solidFill>
                <a:latin typeface="+mn-lt"/>
                <a:ea typeface="ヒラギノ角ゴ Pro W3" charset="-128"/>
                <a:cs typeface="+mn-cs"/>
              </a:defRPr>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kern="1200">
                <a:solidFill>
                  <a:srgbClr val="595959"/>
                </a:solidFill>
                <a:latin typeface="+mn-lt"/>
                <a:ea typeface="ヒラギノ角ゴ Pro W3" charset="-128"/>
                <a:cs typeface="+mn-cs"/>
              </a:defRPr>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2000" b="1" dirty="0">
                <a:solidFill>
                  <a:schemeClr val="tx1"/>
                </a:solidFill>
              </a:rPr>
              <a:t>Demonstrated a high fidelity, first-of-a-kind coupling demonstration between NekRS(Cardinal) and Griffin</a:t>
            </a:r>
          </a:p>
          <a:p>
            <a:pPr lvl="1"/>
            <a:r>
              <a:rPr lang="en-US" sz="1700" dirty="0">
                <a:solidFill>
                  <a:schemeClr val="tx1"/>
                </a:solidFill>
              </a:rPr>
              <a:t>Broadly useful for reactor configurations requiring both reactor physics &amp; CFD</a:t>
            </a:r>
          </a:p>
          <a:p>
            <a:r>
              <a:rPr lang="en-US" sz="2000" b="1" dirty="0">
                <a:solidFill>
                  <a:schemeClr val="tx1"/>
                </a:solidFill>
              </a:rPr>
              <a:t>Demonstrated an automated workflow for sampling input parameters in high fidelity multiphysics simulations, and applied it to calculate hot channel factors in a lead-cooled fast reactor assembly</a:t>
            </a:r>
          </a:p>
          <a:p>
            <a:pPr lvl="1"/>
            <a:r>
              <a:rPr lang="en-US" sz="1700" dirty="0">
                <a:solidFill>
                  <a:schemeClr val="tx1"/>
                </a:solidFill>
              </a:rPr>
              <a:t>Reductions in HCF (and thus increase in safety margin) were observed</a:t>
            </a:r>
          </a:p>
          <a:p>
            <a:pPr lvl="1"/>
            <a:r>
              <a:rPr lang="en-US" sz="1700" dirty="0">
                <a:solidFill>
                  <a:schemeClr val="tx1"/>
                </a:solidFill>
              </a:rPr>
              <a:t>This capability provides a basis for computing HCFs for novel designs</a:t>
            </a:r>
          </a:p>
          <a:p>
            <a:pPr lvl="1"/>
            <a:r>
              <a:rPr lang="en-US" sz="1700" dirty="0">
                <a:solidFill>
                  <a:schemeClr val="tx1"/>
                </a:solidFill>
              </a:rPr>
              <a:t>Limitations: high compute time; sampling some types of inputs are easier than others</a:t>
            </a:r>
          </a:p>
          <a:p>
            <a:pPr lvl="1"/>
            <a:r>
              <a:rPr lang="en-US" sz="1700" dirty="0">
                <a:solidFill>
                  <a:schemeClr val="tx1"/>
                </a:solidFill>
              </a:rPr>
              <a:t>Parameter sampling for coupled reactor physics/CFD simulations is useful beyond the specific example of hot channel factor calculation (UQ, SA, DO, AI)</a:t>
            </a:r>
          </a:p>
          <a:p>
            <a:r>
              <a:rPr lang="en-US" sz="2000" b="1" dirty="0">
                <a:solidFill>
                  <a:schemeClr val="tx1"/>
                </a:solidFill>
              </a:rPr>
              <a:t>Recent journal paper: </a:t>
            </a:r>
            <a:r>
              <a:rPr lang="en-US" sz="1700" dirty="0">
                <a:solidFill>
                  <a:schemeClr val="tx1"/>
                </a:solidFill>
              </a:rPr>
              <a:t>Yiqi Yu, Hansol Park, April Novak, Emily Shemon, High fidelity multiphysics tightly coupled model for a lead cooled fast reactor concept and application to statistical calculation of hot channel factors, Nuclear Engineering and Design Volume 435, 15, 2025, 113915</a:t>
            </a:r>
          </a:p>
          <a:p>
            <a:endParaRPr lang="en-US" sz="2000" dirty="0">
              <a:solidFill>
                <a:schemeClr val="tx1"/>
              </a:solidFill>
            </a:endParaRPr>
          </a:p>
        </p:txBody>
      </p:sp>
    </p:spTree>
    <p:extLst>
      <p:ext uri="{BB962C8B-B14F-4D97-AF65-F5344CB8AC3E}">
        <p14:creationId xmlns:p14="http://schemas.microsoft.com/office/powerpoint/2010/main" val="2528784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1E4103-4C73-AA45-097F-F9E7B68C51D8}"/>
              </a:ext>
            </a:extLst>
          </p:cNvPr>
          <p:cNvSpPr>
            <a:spLocks noGrp="1"/>
          </p:cNvSpPr>
          <p:nvPr>
            <p:ph sz="half" idx="12"/>
          </p:nvPr>
        </p:nvSpPr>
        <p:spPr>
          <a:xfrm>
            <a:off x="457200" y="2743200"/>
            <a:ext cx="10210800" cy="1676400"/>
          </a:xfrm>
        </p:spPr>
        <p:txBody>
          <a:bodyPr/>
          <a:lstStyle/>
          <a:p>
            <a:pPr marL="0" indent="0">
              <a:buNone/>
            </a:pPr>
            <a:r>
              <a:rPr lang="en-US" sz="2400" kern="100" dirty="0">
                <a:solidFill>
                  <a:schemeClr val="tx1"/>
                </a:solidFill>
                <a:effectLst/>
                <a:latin typeface="Calibri" panose="020F0502020204030204" pitchFamily="34" charset="0"/>
                <a:ea typeface="Batang" panose="02030600000101010101" pitchFamily="18" charset="-127"/>
              </a:rPr>
              <a:t>This research made use of the resources of the High Performance Computing Center at Idaho National Laboratory, which is supported by the Office of Nuclear Energy of the U.S. Department of Energy and the Nuclear Science User Facilities under Contract No. DE-AC07-05ID14517. </a:t>
            </a:r>
            <a:endParaRPr lang="en-US" sz="2400" kern="100" dirty="0">
              <a:solidFill>
                <a:schemeClr val="tx1"/>
              </a:solidFill>
              <a:effectLst/>
              <a:latin typeface="Times New Roman" panose="02020603050405020304" pitchFamily="18" charset="0"/>
              <a:ea typeface="Batang" panose="02030600000101010101" pitchFamily="18" charset="-127"/>
            </a:endParaRPr>
          </a:p>
          <a:p>
            <a:endParaRPr lang="en-US" dirty="0">
              <a:solidFill>
                <a:schemeClr val="tx1"/>
              </a:solidFill>
            </a:endParaRPr>
          </a:p>
        </p:txBody>
      </p:sp>
      <p:sp>
        <p:nvSpPr>
          <p:cNvPr id="4" name="Title 3">
            <a:extLst>
              <a:ext uri="{FF2B5EF4-FFF2-40B4-BE49-F238E27FC236}">
                <a16:creationId xmlns:a16="http://schemas.microsoft.com/office/drawing/2014/main" id="{5A5A601B-01D0-DE1C-5891-E8E0D268712F}"/>
              </a:ext>
            </a:extLst>
          </p:cNvPr>
          <p:cNvSpPr>
            <a:spLocks noGrp="1"/>
          </p:cNvSpPr>
          <p:nvPr>
            <p:ph type="title"/>
          </p:nvPr>
        </p:nvSpPr>
        <p:spPr/>
        <p:txBody>
          <a:bodyPr/>
          <a:lstStyle/>
          <a:p>
            <a:r>
              <a:rPr lang="en-US" dirty="0"/>
              <a:t>Acknowledgement</a:t>
            </a:r>
          </a:p>
        </p:txBody>
      </p:sp>
    </p:spTree>
    <p:extLst>
      <p:ext uri="{BB962C8B-B14F-4D97-AF65-F5344CB8AC3E}">
        <p14:creationId xmlns:p14="http://schemas.microsoft.com/office/powerpoint/2010/main" val="3074351812"/>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A37E96EC989942900B54ACB2A29844" ma:contentTypeVersion="4" ma:contentTypeDescription="Create a new document." ma:contentTypeScope="" ma:versionID="cb8f55f89174a9f1761ff8fca4f75e74">
  <xsd:schema xmlns:xsd="http://www.w3.org/2001/XMLSchema" xmlns:xs="http://www.w3.org/2001/XMLSchema" xmlns:p="http://schemas.microsoft.com/office/2006/metadata/properties" xmlns:ns2="617f3ddb-f9e0-43cb-bd74-cf55aa24f2e1" targetNamespace="http://schemas.microsoft.com/office/2006/metadata/properties" ma:root="true" ma:fieldsID="4c47a9a4a89c2571f4b901b84c60da16" ns2:_="">
    <xsd:import namespace="617f3ddb-f9e0-43cb-bd74-cf55aa24f2e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f3ddb-f9e0-43cb-bd74-cf55aa24f2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E9F9EDF-F7F4-4D39-AA21-107E01190916}"/>
</file>

<file path=customXml/itemProps2.xml><?xml version="1.0" encoding="utf-8"?>
<ds:datastoreItem xmlns:ds="http://schemas.openxmlformats.org/officeDocument/2006/customXml" ds:itemID="{234DC236-E05B-4765-B448-1E669F9B2695}">
  <ds:schemaRefs>
    <ds:schemaRef ds:uri="http://schemas.microsoft.com/sharepoint/v3/contenttype/forms"/>
  </ds:schemaRefs>
</ds:datastoreItem>
</file>

<file path=customXml/itemProps3.xml><?xml version="1.0" encoding="utf-8"?>
<ds:datastoreItem xmlns:ds="http://schemas.openxmlformats.org/officeDocument/2006/customXml" ds:itemID="{9044BF56-C799-47DE-B097-42D0AC3F8454}">
  <ds:schemaRefs>
    <ds:schemaRef ds:uri="b80a5dc5-1617-440f-adfe-90255fe6625c"/>
    <ds:schemaRef ds:uri="http://purl.org/dc/terms/"/>
    <ds:schemaRef ds:uri="http://www.w3.org/XML/1998/namespace"/>
    <ds:schemaRef ds:uri="http://purl.org/dc/elements/1.1/"/>
    <ds:schemaRef ds:uri="http://schemas.microsoft.com/office/2006/metadata/properties"/>
    <ds:schemaRef ds:uri="http://purl.org/dc/dcmitype/"/>
    <ds:schemaRef ds:uri="62170e72-fa01-4369-998f-c22fb2d1f327"/>
    <ds:schemaRef ds:uri="http://schemas.microsoft.com/office/2006/documentManagement/types"/>
    <ds:schemaRef ds:uri="http://schemas.microsoft.com/office/infopath/2007/PartnerControls"/>
    <ds:schemaRef ds:uri="http://schemas.openxmlformats.org/package/2006/metadata/core-properties"/>
  </ds:schemaRefs>
</ds:datastoreItem>
</file>

<file path=docMetadata/LabelInfo.xml><?xml version="1.0" encoding="utf-8"?>
<clbl:labelList xmlns:clbl="http://schemas.microsoft.com/office/2020/mipLabelMetadata">
  <clbl:label id="{0cfca185-25f7-49e3-8ae7-704d5326e285}" enabled="0" method="" siteId="{0cfca185-25f7-49e3-8ae7-704d5326e285}" removed="1"/>
</clbl:labelList>
</file>

<file path=docProps/app.xml><?xml version="1.0" encoding="utf-8"?>
<Properties xmlns="http://schemas.openxmlformats.org/officeDocument/2006/extended-properties" xmlns:vt="http://schemas.openxmlformats.org/officeDocument/2006/docPropsVTypes">
  <Template/>
  <TotalTime>32837</TotalTime>
  <Words>970</Words>
  <Application>Microsoft Office PowerPoint</Application>
  <PresentationFormat>Widescreen</PresentationFormat>
  <Paragraphs>124</Paragraphs>
  <Slides>10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STIX Two Text</vt:lpstr>
      <vt:lpstr>Arial</vt:lpstr>
      <vt:lpstr>Calibri</vt:lpstr>
      <vt:lpstr>Calibri Light</vt:lpstr>
      <vt:lpstr>Cavolini</vt:lpstr>
      <vt:lpstr>Courier New</vt:lpstr>
      <vt:lpstr>Times New Roman</vt:lpstr>
      <vt:lpstr>DOE Theme Colors</vt:lpstr>
      <vt:lpstr>Assessing the Impact of Uncertainties on Peak Temperatures using High Fidelity Multiphysics Simulation</vt:lpstr>
      <vt:lpstr>Introduction to Hot Channel Factors</vt:lpstr>
      <vt:lpstr>Objective: Build an Automated Multiphysics Workflow for Hot Channel Factor Prediction</vt:lpstr>
      <vt:lpstr>Development Roadmap</vt:lpstr>
      <vt:lpstr>HCF Calculation: Fuel Conductivity</vt:lpstr>
      <vt:lpstr>HCF Calculation: Comparing Methods</vt:lpstr>
      <vt:lpstr>Advantages of the Developed Workflow</vt:lpstr>
      <vt:lpstr>Summary</vt:lpstr>
      <vt:lpstr>Acknowledgement</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Jenny [USA]</dc:creator>
  <cp:lastModifiedBy>Shemon, Emily R.</cp:lastModifiedBy>
  <cp:revision>1779</cp:revision>
  <cp:lastPrinted>2018-02-05T23:05:47Z</cp:lastPrinted>
  <dcterms:created xsi:type="dcterms:W3CDTF">2013-06-03T19:45:25Z</dcterms:created>
  <dcterms:modified xsi:type="dcterms:W3CDTF">2025-06-01T20:34:29Z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0x01010086A37E96EC989942900B54ACB2A29844</vt:lpwstr>
  </property>
  <property fmtid="{D5CDD505-2E9C-101B-9397-08002B2CF9AE}" pid="3" name="MediaServiceImageTags">
    <vt:lpwstr/>
  </property>
</Properties>
</file>