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4"/>
  </p:sldMasterIdLst>
  <p:notesMasterIdLst>
    <p:notesMasterId r:id="rId25"/>
  </p:notesMasterIdLst>
  <p:handoutMasterIdLst>
    <p:handoutMasterId r:id="rId26"/>
  </p:handoutMasterIdLst>
  <p:sldIdLst>
    <p:sldId id="2147469130" r:id="rId5"/>
    <p:sldId id="2147469131" r:id="rId6"/>
    <p:sldId id="2147469127" r:id="rId7"/>
    <p:sldId id="379" r:id="rId8"/>
    <p:sldId id="2147469128" r:id="rId9"/>
    <p:sldId id="2147469129" r:id="rId10"/>
    <p:sldId id="389" r:id="rId11"/>
    <p:sldId id="390" r:id="rId12"/>
    <p:sldId id="1378" r:id="rId13"/>
    <p:sldId id="1379" r:id="rId14"/>
    <p:sldId id="380" r:id="rId15"/>
    <p:sldId id="1380" r:id="rId16"/>
    <p:sldId id="636" r:id="rId17"/>
    <p:sldId id="642" r:id="rId18"/>
    <p:sldId id="643" r:id="rId19"/>
    <p:sldId id="639" r:id="rId20"/>
    <p:sldId id="641" r:id="rId21"/>
    <p:sldId id="644" r:id="rId22"/>
    <p:sldId id="2147469126" r:id="rId23"/>
    <p:sldId id="2147469132" r:id="rId24"/>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race" initials="k" lastIdx="7" clrIdx="0"/>
  <p:cmAuthor id="1" name="Fernandez, Ted [USA]" initials="FT[" lastIdx="1" clrIdx="1"/>
  <p:cmAuthor id="2" name="Penny.Mefford" initials="PLM" lastIdx="3" clrIdx="2"/>
  <p:cmAuthor id="3" name="johnsc" initials="csj" lastIdx="2" clrIdx="3"/>
  <p:cmAuthor id="4" name="Jenkins, Daniel (CONTR)" initials="JD("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1A1"/>
    <a:srgbClr val="0E1130"/>
    <a:srgbClr val="293340"/>
    <a:srgbClr val="213E9A"/>
    <a:srgbClr val="19204C"/>
    <a:srgbClr val="FEF5E8"/>
    <a:srgbClr val="595959"/>
    <a:srgbClr val="77933C"/>
    <a:srgbClr val="4F81BD"/>
    <a:srgbClr val="4E6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E0AA9-28ED-4768-B0C6-3B6C48F8EE21}" v="26" dt="2025-05-21T20:11:36.747"/>
    <p1510:client id="{6B94D425-2BD7-4B59-B0FA-24D7A768C08D}" v="355" dt="2025-05-21T20:36:17.219"/>
    <p1510:client id="{7ED8569E-5EB9-41E8-86D3-61362FA3899F}" v="87" dt="2025-05-20T20:52:29.833"/>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32"/>
    <p:restoredTop sz="94671"/>
  </p:normalViewPr>
  <p:slideViewPr>
    <p:cSldViewPr snapToGrid="0">
      <p:cViewPr varScale="1">
        <p:scale>
          <a:sx n="198" d="100"/>
          <a:sy n="198" d="100"/>
        </p:scale>
        <p:origin x="968" y="192"/>
      </p:cViewPr>
      <p:guideLst>
        <p:guide orient="horz" pos="2160"/>
        <p:guide pos="25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ederike Bostelmann" userId="+Zm10HZD+ry9J6rlyMAtsDUDE2hm2TVwDzCA+RmVsfE=" providerId="None" clId="Web-{7ED8569E-5EB9-41E8-86D3-61362FA3899F}"/>
    <pc:docChg chg="addSld delSld modSld">
      <pc:chgData name="Friederike Bostelmann" userId="+Zm10HZD+ry9J6rlyMAtsDUDE2hm2TVwDzCA+RmVsfE=" providerId="None" clId="Web-{7ED8569E-5EB9-41E8-86D3-61362FA3899F}" dt="2025-05-20T20:52:29.067" v="83" actId="20577"/>
      <pc:docMkLst>
        <pc:docMk/>
      </pc:docMkLst>
      <pc:sldChg chg="modSp add del">
        <pc:chgData name="Friederike Bostelmann" userId="+Zm10HZD+ry9J6rlyMAtsDUDE2hm2TVwDzCA+RmVsfE=" providerId="None" clId="Web-{7ED8569E-5EB9-41E8-86D3-61362FA3899F}" dt="2025-05-20T20:51:07.783" v="29"/>
        <pc:sldMkLst>
          <pc:docMk/>
          <pc:sldMk cId="2129461849" sldId="636"/>
        </pc:sldMkLst>
        <pc:spChg chg="mod">
          <ac:chgData name="Friederike Bostelmann" userId="+Zm10HZD+ry9J6rlyMAtsDUDE2hm2TVwDzCA+RmVsfE=" providerId="None" clId="Web-{7ED8569E-5EB9-41E8-86D3-61362FA3899F}" dt="2025-05-20T20:50:10" v="13" actId="20577"/>
          <ac:spMkLst>
            <pc:docMk/>
            <pc:sldMk cId="2129461849" sldId="636"/>
            <ac:spMk id="2" creationId="{C7B54D52-7FFD-32C9-F8D0-4EF04DE2DC94}"/>
          </ac:spMkLst>
        </pc:spChg>
      </pc:sldChg>
      <pc:sldChg chg="add del">
        <pc:chgData name="Friederike Bostelmann" userId="+Zm10HZD+ry9J6rlyMAtsDUDE2hm2TVwDzCA+RmVsfE=" providerId="None" clId="Web-{7ED8569E-5EB9-41E8-86D3-61362FA3899F}" dt="2025-05-20T20:51:07.861" v="32"/>
        <pc:sldMkLst>
          <pc:docMk/>
          <pc:sldMk cId="3529382502" sldId="639"/>
        </pc:sldMkLst>
      </pc:sldChg>
      <pc:sldChg chg="add del">
        <pc:chgData name="Friederike Bostelmann" userId="+Zm10HZD+ry9J6rlyMAtsDUDE2hm2TVwDzCA+RmVsfE=" providerId="None" clId="Web-{7ED8569E-5EB9-41E8-86D3-61362FA3899F}" dt="2025-05-20T20:51:07.877" v="33"/>
        <pc:sldMkLst>
          <pc:docMk/>
          <pc:sldMk cId="341666654" sldId="641"/>
        </pc:sldMkLst>
      </pc:sldChg>
      <pc:sldChg chg="add del">
        <pc:chgData name="Friederike Bostelmann" userId="+Zm10HZD+ry9J6rlyMAtsDUDE2hm2TVwDzCA+RmVsfE=" providerId="None" clId="Web-{7ED8569E-5EB9-41E8-86D3-61362FA3899F}" dt="2025-05-20T20:51:07.799" v="30"/>
        <pc:sldMkLst>
          <pc:docMk/>
          <pc:sldMk cId="3251224889" sldId="642"/>
        </pc:sldMkLst>
      </pc:sldChg>
      <pc:sldChg chg="add del">
        <pc:chgData name="Friederike Bostelmann" userId="+Zm10HZD+ry9J6rlyMAtsDUDE2hm2TVwDzCA+RmVsfE=" providerId="None" clId="Web-{7ED8569E-5EB9-41E8-86D3-61362FA3899F}" dt="2025-05-20T20:51:07.830" v="31"/>
        <pc:sldMkLst>
          <pc:docMk/>
          <pc:sldMk cId="2631478853" sldId="643"/>
        </pc:sldMkLst>
      </pc:sldChg>
      <pc:sldChg chg="add del">
        <pc:chgData name="Friederike Bostelmann" userId="+Zm10HZD+ry9J6rlyMAtsDUDE2hm2TVwDzCA+RmVsfE=" providerId="None" clId="Web-{7ED8569E-5EB9-41E8-86D3-61362FA3899F}" dt="2025-05-20T20:51:07.971" v="34"/>
        <pc:sldMkLst>
          <pc:docMk/>
          <pc:sldMk cId="2845628393" sldId="644"/>
        </pc:sldMkLst>
      </pc:sldChg>
      <pc:sldChg chg="add del">
        <pc:chgData name="Friederike Bostelmann" userId="+Zm10HZD+ry9J6rlyMAtsDUDE2hm2TVwDzCA+RmVsfE=" providerId="None" clId="Web-{7ED8569E-5EB9-41E8-86D3-61362FA3899F}" dt="2025-05-20T20:51:08.080" v="35"/>
        <pc:sldMkLst>
          <pc:docMk/>
          <pc:sldMk cId="548725796" sldId="2147469126"/>
        </pc:sldMkLst>
      </pc:sldChg>
      <pc:sldChg chg="modSp new add del">
        <pc:chgData name="Friederike Bostelmann" userId="+Zm10HZD+ry9J6rlyMAtsDUDE2hm2TVwDzCA+RmVsfE=" providerId="None" clId="Web-{7ED8569E-5EB9-41E8-86D3-61362FA3899F}" dt="2025-05-20T20:52:29.067" v="83" actId="20577"/>
        <pc:sldMkLst>
          <pc:docMk/>
          <pc:sldMk cId="2564150953" sldId="2147469132"/>
        </pc:sldMkLst>
        <pc:spChg chg="mod">
          <ac:chgData name="Friederike Bostelmann" userId="+Zm10HZD+ry9J6rlyMAtsDUDE2hm2TVwDzCA+RmVsfE=" providerId="None" clId="Web-{7ED8569E-5EB9-41E8-86D3-61362FA3899F}" dt="2025-05-20T20:52:29.067" v="83" actId="20577"/>
          <ac:spMkLst>
            <pc:docMk/>
            <pc:sldMk cId="2564150953" sldId="2147469132"/>
            <ac:spMk id="2" creationId="{68BC64BF-FBC7-AA2B-E85F-EE18E7EB303C}"/>
          </ac:spMkLst>
        </pc:spChg>
      </pc:sldChg>
    </pc:docChg>
  </pc:docChgLst>
  <pc:docChgLst>
    <pc:chgData name="Friederike Bostelmann" userId="+Zm10HZD+ry9J6rlyMAtsDUDE2hm2TVwDzCA+RmVsfE=" providerId="None" clId="Web-{6B94D425-2BD7-4B59-B0FA-24D7A768C08D}"/>
    <pc:docChg chg="addSld delSld modSld">
      <pc:chgData name="Friederike Bostelmann" userId="+Zm10HZD+ry9J6rlyMAtsDUDE2hm2TVwDzCA+RmVsfE=" providerId="None" clId="Web-{6B94D425-2BD7-4B59-B0FA-24D7A768C08D}" dt="2025-05-21T20:36:17.219" v="396" actId="20577"/>
      <pc:docMkLst>
        <pc:docMk/>
      </pc:docMkLst>
      <pc:sldChg chg="modNotes">
        <pc:chgData name="Friederike Bostelmann" userId="+Zm10HZD+ry9J6rlyMAtsDUDE2hm2TVwDzCA+RmVsfE=" providerId="None" clId="Web-{6B94D425-2BD7-4B59-B0FA-24D7A768C08D}" dt="2025-05-21T20:26:51.025" v="338"/>
        <pc:sldMkLst>
          <pc:docMk/>
          <pc:sldMk cId="3529382502" sldId="639"/>
        </pc:sldMkLst>
      </pc:sldChg>
      <pc:sldChg chg="modNotes">
        <pc:chgData name="Friederike Bostelmann" userId="+Zm10HZD+ry9J6rlyMAtsDUDE2hm2TVwDzCA+RmVsfE=" providerId="None" clId="Web-{6B94D425-2BD7-4B59-B0FA-24D7A768C08D}" dt="2025-05-21T20:25:44.772" v="279"/>
        <pc:sldMkLst>
          <pc:docMk/>
          <pc:sldMk cId="341666654" sldId="641"/>
        </pc:sldMkLst>
      </pc:sldChg>
      <pc:sldChg chg="addSp modSp addAnim delAnim modAnim modNotes">
        <pc:chgData name="Friederike Bostelmann" userId="+Zm10HZD+ry9J6rlyMAtsDUDE2hm2TVwDzCA+RmVsfE=" providerId="None" clId="Web-{6B94D425-2BD7-4B59-B0FA-24D7A768C08D}" dt="2025-05-21T20:27:36.558" v="389"/>
        <pc:sldMkLst>
          <pc:docMk/>
          <pc:sldMk cId="2845628393" sldId="644"/>
        </pc:sldMkLst>
        <pc:spChg chg="add mod">
          <ac:chgData name="Friederike Bostelmann" userId="+Zm10HZD+ry9J6rlyMAtsDUDE2hm2TVwDzCA+RmVsfE=" providerId="None" clId="Web-{6B94D425-2BD7-4B59-B0FA-24D7A768C08D}" dt="2025-05-21T20:20:55.542" v="258" actId="1076"/>
          <ac:spMkLst>
            <pc:docMk/>
            <pc:sldMk cId="2845628393" sldId="644"/>
            <ac:spMk id="5" creationId="{881E51AB-E0B5-C971-C0FA-3D3D2963481C}"/>
          </ac:spMkLst>
        </pc:spChg>
        <pc:graphicFrameChg chg="mod modGraphic">
          <ac:chgData name="Friederike Bostelmann" userId="+Zm10HZD+ry9J6rlyMAtsDUDE2hm2TVwDzCA+RmVsfE=" providerId="None" clId="Web-{6B94D425-2BD7-4B59-B0FA-24D7A768C08D}" dt="2025-05-21T20:27:36.558" v="389"/>
          <ac:graphicFrameMkLst>
            <pc:docMk/>
            <pc:sldMk cId="2845628393" sldId="644"/>
            <ac:graphicFrameMk id="4" creationId="{2313579A-C2BD-B245-068A-F88285F10FB0}"/>
          </ac:graphicFrameMkLst>
        </pc:graphicFrameChg>
      </pc:sldChg>
      <pc:sldChg chg="modSp">
        <pc:chgData name="Friederike Bostelmann" userId="+Zm10HZD+ry9J6rlyMAtsDUDE2hm2TVwDzCA+RmVsfE=" providerId="None" clId="Web-{6B94D425-2BD7-4B59-B0FA-24D7A768C08D}" dt="2025-05-21T20:27:43.246" v="393"/>
        <pc:sldMkLst>
          <pc:docMk/>
          <pc:sldMk cId="548725796" sldId="2147469126"/>
        </pc:sldMkLst>
        <pc:spChg chg="mod">
          <ac:chgData name="Friederike Bostelmann" userId="+Zm10HZD+ry9J6rlyMAtsDUDE2hm2TVwDzCA+RmVsfE=" providerId="None" clId="Web-{6B94D425-2BD7-4B59-B0FA-24D7A768C08D}" dt="2025-05-21T20:19:11.850" v="209" actId="20577"/>
          <ac:spMkLst>
            <pc:docMk/>
            <pc:sldMk cId="548725796" sldId="2147469126"/>
            <ac:spMk id="2" creationId="{3D38FE3F-9629-A056-CE70-B430F980EC10}"/>
          </ac:spMkLst>
        </pc:spChg>
        <pc:graphicFrameChg chg="mod modGraphic">
          <ac:chgData name="Friederike Bostelmann" userId="+Zm10HZD+ry9J6rlyMAtsDUDE2hm2TVwDzCA+RmVsfE=" providerId="None" clId="Web-{6B94D425-2BD7-4B59-B0FA-24D7A768C08D}" dt="2025-05-21T20:27:43.246" v="393"/>
          <ac:graphicFrameMkLst>
            <pc:docMk/>
            <pc:sldMk cId="548725796" sldId="2147469126"/>
            <ac:graphicFrameMk id="4" creationId="{A759CDD4-1186-33A9-9507-9D7CDA1E76C6}"/>
          </ac:graphicFrameMkLst>
        </pc:graphicFrameChg>
      </pc:sldChg>
      <pc:sldChg chg="modSp">
        <pc:chgData name="Friederike Bostelmann" userId="+Zm10HZD+ry9J6rlyMAtsDUDE2hm2TVwDzCA+RmVsfE=" providerId="None" clId="Web-{6B94D425-2BD7-4B59-B0FA-24D7A768C08D}" dt="2025-05-21T20:36:17.219" v="396" actId="20577"/>
        <pc:sldMkLst>
          <pc:docMk/>
          <pc:sldMk cId="2564150953" sldId="2147469132"/>
        </pc:sldMkLst>
        <pc:spChg chg="mod">
          <ac:chgData name="Friederike Bostelmann" userId="+Zm10HZD+ry9J6rlyMAtsDUDE2hm2TVwDzCA+RmVsfE=" providerId="None" clId="Web-{6B94D425-2BD7-4B59-B0FA-24D7A768C08D}" dt="2025-05-21T20:36:17.219" v="396" actId="20577"/>
          <ac:spMkLst>
            <pc:docMk/>
            <pc:sldMk cId="2564150953" sldId="2147469132"/>
            <ac:spMk id="3" creationId="{9B9E4EE0-5EB7-668F-BCE4-EA1E6B00B0AB}"/>
          </ac:spMkLst>
        </pc:spChg>
      </pc:sldChg>
      <pc:sldChg chg="add del replId">
        <pc:chgData name="Friederike Bostelmann" userId="+Zm10HZD+ry9J6rlyMAtsDUDE2hm2TVwDzCA+RmVsfE=" providerId="None" clId="Web-{6B94D425-2BD7-4B59-B0FA-24D7A768C08D}" dt="2025-05-21T20:23:19.219" v="268"/>
        <pc:sldMkLst>
          <pc:docMk/>
          <pc:sldMk cId="2007098880" sldId="2147469133"/>
        </pc:sldMkLst>
      </pc:sldChg>
    </pc:docChg>
  </pc:docChgLst>
  <pc:docChgLst>
    <pc:chgData name="Friederike Bostelmann" userId="+Zm10HZD+ry9J6rlyMAtsDUDE2hm2TVwDzCA+RmVsfE=" providerId="None" clId="Web-{0A2E0AA9-28ED-4768-B0C6-3B6C48F8EE21}"/>
    <pc:docChg chg="modSld">
      <pc:chgData name="Friederike Bostelmann" userId="+Zm10HZD+ry9J6rlyMAtsDUDE2hm2TVwDzCA+RmVsfE=" providerId="None" clId="Web-{0A2E0AA9-28ED-4768-B0C6-3B6C48F8EE21}" dt="2025-05-21T20:11:34.887" v="13" actId="20577"/>
      <pc:docMkLst>
        <pc:docMk/>
      </pc:docMkLst>
      <pc:sldChg chg="modSp">
        <pc:chgData name="Friederike Bostelmann" userId="+Zm10HZD+ry9J6rlyMAtsDUDE2hm2TVwDzCA+RmVsfE=" providerId="None" clId="Web-{0A2E0AA9-28ED-4768-B0C6-3B6C48F8EE21}" dt="2025-05-21T20:11:34.887" v="13" actId="20577"/>
        <pc:sldMkLst>
          <pc:docMk/>
          <pc:sldMk cId="341666654" sldId="641"/>
        </pc:sldMkLst>
        <pc:spChg chg="mod">
          <ac:chgData name="Friederike Bostelmann" userId="+Zm10HZD+ry9J6rlyMAtsDUDE2hm2TVwDzCA+RmVsfE=" providerId="None" clId="Web-{0A2E0AA9-28ED-4768-B0C6-3B6C48F8EE21}" dt="2025-05-21T20:11:34.887" v="13" actId="20577"/>
          <ac:spMkLst>
            <pc:docMk/>
            <pc:sldMk cId="341666654" sldId="641"/>
            <ac:spMk id="5" creationId="{F589EC63-3ACF-E6BD-CBED-3AAC39CC152C}"/>
          </ac:spMkLst>
        </pc:spChg>
        <pc:cxnChg chg="mod">
          <ac:chgData name="Friederike Bostelmann" userId="+Zm10HZD+ry9J6rlyMAtsDUDE2hm2TVwDzCA+RmVsfE=" providerId="None" clId="Web-{0A2E0AA9-28ED-4768-B0C6-3B6C48F8EE21}" dt="2025-05-21T20:11:34.465" v="11" actId="20577"/>
          <ac:cxnSpMkLst>
            <pc:docMk/>
            <pc:sldMk cId="341666654" sldId="641"/>
            <ac:cxnSpMk id="6" creationId="{FA160807-3E73-4600-344D-58108D1186E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DF602F7B-3C60-0340-8F65-5D706F0CD99D}" type="datetime1">
              <a:rPr lang="en-US"/>
              <a:pPr>
                <a:defRPr/>
              </a:pPr>
              <a:t>5/28/25</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C90FB65A-D16E-9F49-BD9B-8D220ECCC788}" type="slidenum">
              <a:rPr lang="en-US"/>
              <a:pPr>
                <a:defRPr/>
              </a:pPr>
              <a:t>‹#›</a:t>
            </a:fld>
            <a:endParaRPr lang="en-US"/>
          </a:p>
        </p:txBody>
      </p:sp>
    </p:spTree>
    <p:extLst>
      <p:ext uri="{BB962C8B-B14F-4D97-AF65-F5344CB8AC3E}">
        <p14:creationId xmlns:p14="http://schemas.microsoft.com/office/powerpoint/2010/main" val="2234107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251A9E42-4B87-E94B-8E06-D88E87E2D8B6}" type="datetime1">
              <a:rPr lang="en-US"/>
              <a:pPr>
                <a:defRPr/>
              </a:pPr>
              <a:t>5/28/25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62188366-2947-D844-B46D-D483AF8F9817}" type="slidenum">
              <a:rPr lang="en-US"/>
              <a:pPr>
                <a:defRPr/>
              </a:pPr>
              <a:t>‹#›</a:t>
            </a:fld>
            <a:endParaRPr lang="en-US"/>
          </a:p>
        </p:txBody>
      </p:sp>
    </p:spTree>
    <p:extLst>
      <p:ext uri="{BB962C8B-B14F-4D97-AF65-F5344CB8AC3E}">
        <p14:creationId xmlns:p14="http://schemas.microsoft.com/office/powerpoint/2010/main" val="425081589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1</a:t>
            </a:fld>
            <a:endParaRPr lang="en-US" dirty="0"/>
          </a:p>
        </p:txBody>
      </p:sp>
    </p:spTree>
    <p:extLst>
      <p:ext uri="{BB962C8B-B14F-4D97-AF65-F5344CB8AC3E}">
        <p14:creationId xmlns:p14="http://schemas.microsoft.com/office/powerpoint/2010/main" val="186244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2</a:t>
            </a:fld>
            <a:endParaRPr lang="en-US" dirty="0"/>
          </a:p>
        </p:txBody>
      </p:sp>
    </p:spTree>
    <p:extLst>
      <p:ext uri="{BB962C8B-B14F-4D97-AF65-F5344CB8AC3E}">
        <p14:creationId xmlns:p14="http://schemas.microsoft.com/office/powerpoint/2010/main" val="161526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 = primary control</a:t>
            </a:r>
          </a:p>
          <a:p>
            <a:r>
              <a:rPr lang="en-US" dirty="0"/>
              <a:t>Sc = secondary control</a:t>
            </a:r>
          </a:p>
        </p:txBody>
      </p:sp>
      <p:sp>
        <p:nvSpPr>
          <p:cNvPr id="4" name="Slide Number Placeholder 3"/>
          <p:cNvSpPr>
            <a:spLocks noGrp="1"/>
          </p:cNvSpPr>
          <p:nvPr>
            <p:ph type="sldNum" sz="quarter" idx="5"/>
          </p:nvPr>
        </p:nvSpPr>
        <p:spPr/>
        <p:txBody>
          <a:bodyPr/>
          <a:lstStyle/>
          <a:p>
            <a:fld id="{DE14E2F2-8656-BE4F-93A8-69267F26E631}" type="slidenum">
              <a:rPr lang="en-US" smtClean="0"/>
              <a:t>11</a:t>
            </a:fld>
            <a:endParaRPr lang="en-US"/>
          </a:p>
        </p:txBody>
      </p:sp>
    </p:spTree>
    <p:extLst>
      <p:ext uri="{BB962C8B-B14F-4D97-AF65-F5344CB8AC3E}">
        <p14:creationId xmlns:p14="http://schemas.microsoft.com/office/powerpoint/2010/main" val="417495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85750" indent="-285750">
              <a:lnSpc>
                <a:spcPct val="90000"/>
              </a:lnSpc>
              <a:spcBef>
                <a:spcPts val="1000"/>
              </a:spcBef>
              <a:buFont typeface="Arial"/>
              <a:buChar char="•"/>
            </a:pPr>
            <a:r>
              <a:rPr lang="en-US" b="1"/>
              <a:t>Shift directly computes core output QOIs: k-eff, power distributions, reactivity </a:t>
            </a:r>
            <a:r>
              <a:rPr lang="en-US" b="1" err="1"/>
              <a:t>coefs</a:t>
            </a:r>
            <a:r>
              <a:rPr lang="en-US" b="1"/>
              <a:t>, </a:t>
            </a:r>
            <a:r>
              <a:rPr lang="en-US" b="1" err="1"/>
              <a:t>etc</a:t>
            </a:r>
            <a:endParaRPr lang="en-US"/>
          </a:p>
          <a:p>
            <a:pPr marL="285750" indent="-285750">
              <a:lnSpc>
                <a:spcPct val="90000"/>
              </a:lnSpc>
              <a:spcBef>
                <a:spcPts val="1000"/>
              </a:spcBef>
              <a:buFont typeface="Arial"/>
              <a:buChar char="•"/>
            </a:pPr>
            <a:r>
              <a:rPr lang="en-US" b="1"/>
              <a:t>These calculations are performed at core “snapshots”, i.e. known of fixed TH and operation conditions (control position)</a:t>
            </a:r>
            <a:endParaRPr lang="en-US"/>
          </a:p>
          <a:p>
            <a:pPr marL="285750" indent="-285750">
              <a:lnSpc>
                <a:spcPct val="90000"/>
              </a:lnSpc>
              <a:spcBef>
                <a:spcPts val="1000"/>
              </a:spcBef>
              <a:buFont typeface="Arial"/>
              <a:buChar char="•"/>
            </a:pPr>
            <a:r>
              <a:rPr lang="en-US" b="1"/>
              <a:t>“Reference” implies</a:t>
            </a:r>
            <a:endParaRPr lang="en-US"/>
          </a:p>
          <a:p>
            <a:pPr lvl="1">
              <a:lnSpc>
                <a:spcPct val="90000"/>
              </a:lnSpc>
              <a:spcBef>
                <a:spcPts val="500"/>
              </a:spcBef>
              <a:buFont typeface="Arial"/>
              <a:buChar char="•"/>
            </a:pPr>
            <a:r>
              <a:rPr lang="en-US"/>
              <a:t>Exact physics: Continuous energy cross sections and scattering kinematics</a:t>
            </a:r>
            <a:endParaRPr lang="en-US">
              <a:ea typeface="Calibri"/>
              <a:cs typeface="Calibri"/>
            </a:endParaRPr>
          </a:p>
          <a:p>
            <a:pPr lvl="1">
              <a:lnSpc>
                <a:spcPct val="90000"/>
              </a:lnSpc>
              <a:spcBef>
                <a:spcPts val="500"/>
              </a:spcBef>
              <a:buFont typeface="Arial"/>
              <a:buChar char="•"/>
            </a:pPr>
            <a:r>
              <a:rPr lang="en-US"/>
              <a:t>Exact geometry: No spatial mesh, or discrete angle discretization</a:t>
            </a:r>
            <a:endParaRPr lang="en-US">
              <a:ea typeface="Calibri"/>
              <a:cs typeface="Calibri"/>
            </a:endParaRPr>
          </a:p>
          <a:p>
            <a:pPr lvl="1">
              <a:lnSpc>
                <a:spcPct val="90000"/>
              </a:lnSpc>
              <a:spcBef>
                <a:spcPts val="500"/>
              </a:spcBef>
              <a:buFont typeface="Arial"/>
              <a:buChar char="•"/>
            </a:pPr>
            <a:r>
              <a:rPr lang="en-US"/>
              <a:t>Only limitation is Monte Carlo statistics. However calculation of QOI uncertainties is a feature, not a bug!</a:t>
            </a:r>
            <a:endParaRPr lang="en-US">
              <a:ea typeface="Calibri"/>
              <a:cs typeface="Calibri"/>
            </a:endParaRPr>
          </a:p>
          <a:p>
            <a:pPr marL="285750" indent="-285750">
              <a:lnSpc>
                <a:spcPct val="90000"/>
              </a:lnSpc>
              <a:spcBef>
                <a:spcPts val="1000"/>
              </a:spcBef>
              <a:buFont typeface="Arial"/>
              <a:buChar char="•"/>
            </a:pPr>
            <a:r>
              <a:rPr lang="en-US" b="1"/>
              <a:t>In addition to output QOI verification, Shift can provide cross section verification</a:t>
            </a:r>
            <a:endParaRPr lang="en-US"/>
          </a:p>
          <a:p>
            <a:pPr lvl="1">
              <a:lnSpc>
                <a:spcPct val="90000"/>
              </a:lnSpc>
              <a:spcBef>
                <a:spcPts val="500"/>
              </a:spcBef>
              <a:buFont typeface="Arial"/>
              <a:buChar char="•"/>
            </a:pPr>
            <a:r>
              <a:rPr lang="en-US"/>
              <a:t>Shift can automatically generate a Griffin ISOXML library for a given snapshot based on user selection of MG boundaries and cross section regions</a:t>
            </a:r>
            <a:endParaRPr lang="en-US">
              <a:ea typeface="Calibri"/>
              <a:cs typeface="Calibri"/>
            </a:endParaRPr>
          </a:p>
          <a:p>
            <a:pPr lvl="1">
              <a:lnSpc>
                <a:spcPct val="90000"/>
              </a:lnSpc>
              <a:spcBef>
                <a:spcPts val="500"/>
              </a:spcBef>
              <a:buFont typeface="Arial"/>
              <a:buChar char="•"/>
            </a:pPr>
            <a:r>
              <a:rPr lang="en-US"/>
              <a:t>Shift-generated ISOXMLs compared to Griffin-generated ISOXMLs provide </a:t>
            </a:r>
            <a:r>
              <a:rPr lang="en-US" b="1"/>
              <a:t>qualitative</a:t>
            </a:r>
            <a:r>
              <a:rPr lang="en-US"/>
              <a:t> insight on potential issues in cross section preparation methods</a:t>
            </a:r>
            <a:endParaRPr lang="en-US">
              <a:ea typeface="Calibri"/>
              <a:cs typeface="Calibri"/>
            </a:endParaRPr>
          </a:p>
          <a:p>
            <a:pPr lvl="1">
              <a:lnSpc>
                <a:spcPct val="90000"/>
              </a:lnSpc>
              <a:spcBef>
                <a:spcPts val="500"/>
              </a:spcBef>
              <a:buFont typeface="Arial"/>
              <a:buChar char="•"/>
            </a:pPr>
            <a:r>
              <a:rPr lang="en-US"/>
              <a:t>Qualitative to Quantitative:</a:t>
            </a:r>
            <a:endParaRPr lang="en-US">
              <a:ea typeface="Calibri"/>
              <a:cs typeface="Calibri"/>
            </a:endParaRPr>
          </a:p>
          <a:p>
            <a:pPr lvl="2">
              <a:lnSpc>
                <a:spcPct val="90000"/>
              </a:lnSpc>
              <a:spcBef>
                <a:spcPts val="500"/>
              </a:spcBef>
              <a:buFont typeface="Arial"/>
              <a:buChar char="•"/>
            </a:pPr>
            <a:r>
              <a:rPr lang="en-US"/>
              <a:t>On-going effort to implement sensitivity coefficient generator in Griffin based on perturbation theory</a:t>
            </a:r>
            <a:endParaRPr lang="en-US">
              <a:ea typeface="Calibri"/>
              <a:cs typeface="Calibri"/>
            </a:endParaRPr>
          </a:p>
          <a:p>
            <a:pPr lvl="2">
              <a:lnSpc>
                <a:spcPct val="90000"/>
              </a:lnSpc>
              <a:spcBef>
                <a:spcPts val="500"/>
              </a:spcBef>
              <a:buFont typeface="Arial"/>
              <a:buChar char="•"/>
            </a:pPr>
            <a:r>
              <a:rPr lang="en-US"/>
              <a:t>Sensitivity-coefficients quantify how much a cross section difference impacts an output QOI difference</a:t>
            </a:r>
            <a:endParaRPr lang="en-US">
              <a:ea typeface="Calibri"/>
              <a:cs typeface="Calibri"/>
            </a:endParaRPr>
          </a:p>
          <a:p>
            <a:pPr marL="285750" indent="-285750">
              <a:lnSpc>
                <a:spcPct val="90000"/>
              </a:lnSpc>
              <a:spcBef>
                <a:spcPts val="1000"/>
              </a:spcBef>
              <a:buFont typeface="Arial"/>
              <a:buChar char="•"/>
            </a:pPr>
            <a:r>
              <a:rPr lang="en-US" b="1"/>
              <a:t>NEAMS-funded Shift-ISOXML library data:</a:t>
            </a:r>
            <a:endParaRPr lang="en-US"/>
          </a:p>
          <a:p>
            <a:pPr lvl="1">
              <a:lnSpc>
                <a:spcPct val="90000"/>
              </a:lnSpc>
              <a:spcBef>
                <a:spcPts val="500"/>
              </a:spcBef>
              <a:buFont typeface="Arial"/>
              <a:buChar char="•"/>
            </a:pPr>
            <a:r>
              <a:rPr lang="en-US"/>
              <a:t>Macroscopic cross sections</a:t>
            </a:r>
            <a:endParaRPr lang="en-US">
              <a:ea typeface="Calibri"/>
              <a:cs typeface="Calibri"/>
            </a:endParaRPr>
          </a:p>
          <a:p>
            <a:pPr lvl="1">
              <a:lnSpc>
                <a:spcPct val="90000"/>
              </a:lnSpc>
              <a:spcBef>
                <a:spcPts val="500"/>
              </a:spcBef>
              <a:buFont typeface="Arial"/>
              <a:buChar char="•"/>
            </a:pPr>
            <a:r>
              <a:rPr lang="en-US"/>
              <a:t>Microscopic cross sections</a:t>
            </a:r>
            <a:endParaRPr lang="en-US">
              <a:ea typeface="Calibri"/>
              <a:cs typeface="Calibri"/>
            </a:endParaRPr>
          </a:p>
          <a:p>
            <a:pPr lvl="1">
              <a:lnSpc>
                <a:spcPct val="90000"/>
              </a:lnSpc>
              <a:spcBef>
                <a:spcPts val="500"/>
              </a:spcBef>
              <a:buFont typeface="Arial"/>
              <a:buChar char="•"/>
            </a:pPr>
            <a:r>
              <a:rPr lang="en-US"/>
              <a:t>Kinetics Parameters (beta, lambda, delayed-chi)</a:t>
            </a:r>
            <a:endParaRPr lang="en-US">
              <a:ea typeface="Calibri"/>
              <a:cs typeface="Calibri"/>
            </a:endParaRPr>
          </a:p>
          <a:p>
            <a:pPr lvl="1">
              <a:lnSpc>
                <a:spcPct val="90000"/>
              </a:lnSpc>
              <a:spcBef>
                <a:spcPts val="500"/>
              </a:spcBef>
              <a:buFont typeface="Arial"/>
              <a:buChar char="•"/>
            </a:pPr>
            <a:r>
              <a:rPr lang="en-US"/>
              <a:t>Energy-weighted cross sections for power normalization</a:t>
            </a:r>
            <a:endParaRPr lang="en-US">
              <a:ea typeface="Calibri"/>
              <a:cs typeface="Calibri"/>
            </a:endParaRPr>
          </a:p>
          <a:p>
            <a:pPr lvl="1">
              <a:lnSpc>
                <a:spcPct val="90000"/>
              </a:lnSpc>
              <a:spcBef>
                <a:spcPts val="500"/>
              </a:spcBef>
              <a:buFont typeface="Arial"/>
              <a:buChar char="•"/>
            </a:pPr>
            <a:r>
              <a:rPr lang="en-US"/>
              <a:t>Transport cross sections for diffusion coefficients</a:t>
            </a:r>
            <a:endParaRPr lang="en-US">
              <a:ea typeface="Calibri"/>
              <a:cs typeface="Calibri"/>
            </a:endParaRPr>
          </a:p>
          <a:p>
            <a:pPr marL="285750" indent="-285750">
              <a:lnSpc>
                <a:spcPct val="90000"/>
              </a:lnSpc>
              <a:spcBef>
                <a:spcPts val="1000"/>
              </a:spcBef>
              <a:buFont typeface="Arial"/>
              <a:buChar char="•"/>
            </a:pPr>
            <a:r>
              <a:rPr lang="en-US" b="1"/>
              <a:t>In development</a:t>
            </a:r>
            <a:endParaRPr lang="en-US"/>
          </a:p>
          <a:p>
            <a:pPr lvl="1">
              <a:lnSpc>
                <a:spcPct val="90000"/>
              </a:lnSpc>
              <a:spcBef>
                <a:spcPts val="500"/>
              </a:spcBef>
              <a:buFont typeface="Arial"/>
              <a:buChar char="•"/>
            </a:pPr>
            <a:r>
              <a:rPr lang="en-US"/>
              <a:t>Higher-order scattering matrices</a:t>
            </a:r>
            <a:endParaRPr lang="en-US">
              <a:ea typeface="Calibri"/>
              <a:cs typeface="Calibri"/>
            </a:endParaRPr>
          </a:p>
          <a:p>
            <a:pPr lvl="1">
              <a:lnSpc>
                <a:spcPct val="90000"/>
              </a:lnSpc>
              <a:spcBef>
                <a:spcPts val="500"/>
              </a:spcBef>
              <a:buFont typeface="Arial"/>
              <a:buChar char="•"/>
            </a:pPr>
            <a:r>
              <a:rPr lang="en-US"/>
              <a:t>Optimizations</a:t>
            </a:r>
            <a:endParaRPr lang="en-US">
              <a:ea typeface="Calibri"/>
              <a:cs typeface="Calibri"/>
            </a:endParaRPr>
          </a:p>
          <a:p>
            <a:pPr lvl="1">
              <a:lnSpc>
                <a:spcPct val="90000"/>
              </a:lnSpc>
              <a:spcBef>
                <a:spcPts val="500"/>
              </a:spcBef>
              <a:buFont typeface="Arial"/>
              <a:buChar char="•"/>
            </a:pPr>
            <a:r>
              <a:rPr lang="en-US"/>
              <a:t>Surface tallies</a:t>
            </a:r>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15</a:t>
            </a:fld>
            <a:endParaRPr lang="en-US"/>
          </a:p>
        </p:txBody>
      </p:sp>
    </p:spTree>
    <p:extLst>
      <p:ext uri="{BB962C8B-B14F-4D97-AF65-F5344CB8AC3E}">
        <p14:creationId xmlns:p14="http://schemas.microsoft.com/office/powerpoint/2010/main" val="368974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spcBef>
                <a:spcPct val="0"/>
              </a:spcBef>
              <a:spcAft>
                <a:spcPts val="1200"/>
              </a:spcAft>
              <a:buFont typeface="Arial"/>
              <a:buChar char="•"/>
            </a:pPr>
            <a:r>
              <a:rPr lang="en-US" dirty="0">
                <a:ea typeface="ヒラギノ角ゴ Pro W3"/>
                <a:cs typeface="Calibri"/>
              </a:rPr>
              <a:t>Titan is an easy-to-use reactor model front-end that reduces modeling complexity that arises from unique material and unique tally regions</a:t>
            </a:r>
          </a:p>
          <a:p>
            <a:pPr marL="171450" indent="-171450">
              <a:spcBef>
                <a:spcPct val="0"/>
              </a:spcBef>
              <a:spcAft>
                <a:spcPts val="1200"/>
              </a:spcAft>
              <a:buFont typeface="Arial"/>
              <a:buChar char="•"/>
            </a:pPr>
            <a:r>
              <a:rPr lang="en-US" dirty="0">
                <a:ea typeface="ヒラギノ角ゴ Pro W3"/>
                <a:cs typeface="Calibri"/>
              </a:rPr>
              <a:t>Titan utilizes other foundational components of SCALE (ORANGE, Shift, ORIGEN)</a:t>
            </a:r>
          </a:p>
          <a:p>
            <a:pPr marL="171450" indent="-171450">
              <a:spcBef>
                <a:spcPct val="0"/>
              </a:spcBef>
              <a:spcAft>
                <a:spcPts val="1200"/>
              </a:spcAft>
              <a:buFont typeface="Arial"/>
              <a:buChar char="•"/>
            </a:pPr>
            <a:r>
              <a:rPr lang="en-US" dirty="0">
                <a:ea typeface="ヒラギノ角ゴ Pro W3"/>
                <a:cs typeface="Calibri"/>
              </a:rPr>
              <a:t>Titan offers Monte-Carlo cross-section generation (cell-union or overlay based) and steady-state depletion</a:t>
            </a:r>
          </a:p>
          <a:p>
            <a:pPr marL="171450" indent="-171450">
              <a:spcBef>
                <a:spcPct val="0"/>
              </a:spcBef>
              <a:spcAft>
                <a:spcPts val="1200"/>
              </a:spcAft>
              <a:buFont typeface="Arial"/>
              <a:buChar char="•"/>
            </a:pPr>
            <a:r>
              <a:rPr lang="en-US" dirty="0">
                <a:ea typeface="ヒラギノ角ゴ Pro W3"/>
                <a:cs typeface="Calibri"/>
              </a:rPr>
              <a:t>Titan is integrated into the NEAMS Workbench (demonstrated at a July 2024 training at INL)</a:t>
            </a:r>
          </a:p>
          <a:p>
            <a:pPr marL="285750" indent="-285750">
              <a:lnSpc>
                <a:spcPct val="90000"/>
              </a:lnSpc>
              <a:spcBef>
                <a:spcPts val="1200"/>
              </a:spcBef>
              <a:spcAft>
                <a:spcPts val="1200"/>
              </a:spcAft>
              <a:buFont typeface="Arial,Sans-Serif"/>
              <a:buChar char="•"/>
            </a:pPr>
            <a:r>
              <a:rPr lang="en-US" dirty="0">
                <a:ea typeface="ヒラギノ角ゴ Pro W3"/>
                <a:cs typeface="Calibri"/>
              </a:rPr>
              <a:t>Goal is to be both a stand-alone reactor physics capability, and Internal API for client codes</a:t>
            </a:r>
          </a:p>
          <a:p>
            <a:pPr marL="741045" lvl="1" indent="-171450">
              <a:spcBef>
                <a:spcPts val="0"/>
              </a:spcBef>
              <a:spcAft>
                <a:spcPts val="0"/>
              </a:spcAft>
              <a:buFont typeface="Arial,Sans-Serif"/>
              <a:buChar char="•"/>
            </a:pPr>
            <a:r>
              <a:rPr lang="en-US" dirty="0">
                <a:ea typeface="ヒラギノ角ゴ Pro W3"/>
              </a:rPr>
              <a:t>Reducing code maintenance of multiple geometry packages</a:t>
            </a:r>
            <a:endParaRPr lang="en-US" dirty="0">
              <a:ea typeface="ヒラギノ角ゴ Pro W3"/>
              <a:cs typeface="Calibri"/>
            </a:endParaRPr>
          </a:p>
          <a:p>
            <a:pPr marL="741045" lvl="1" indent="-171450">
              <a:spcBef>
                <a:spcPts val="0"/>
              </a:spcBef>
              <a:spcAft>
                <a:spcPts val="0"/>
              </a:spcAft>
              <a:buFont typeface="Arial,Sans-Serif"/>
              <a:buChar char="•"/>
            </a:pPr>
            <a:r>
              <a:rPr lang="en-US" dirty="0">
                <a:ea typeface="ヒラギノ角ゴ Pro W3"/>
              </a:rPr>
              <a:t>Extending the geometry capabilities for both codes</a:t>
            </a:r>
            <a:endParaRPr lang="en-US" dirty="0">
              <a:ea typeface="ヒラギノ角ゴ Pro W3"/>
              <a:cs typeface="Calibri"/>
            </a:endParaRPr>
          </a:p>
          <a:p>
            <a:pPr marL="741045" lvl="1" indent="-171450">
              <a:spcBef>
                <a:spcPts val="0"/>
              </a:spcBef>
              <a:spcAft>
                <a:spcPts val="0"/>
              </a:spcAft>
              <a:buFont typeface="Arial,Sans-Serif"/>
              <a:buChar char="•"/>
            </a:pPr>
            <a:r>
              <a:rPr lang="en-US" dirty="0">
                <a:ea typeface="ヒラギノ角ゴ Pro W3"/>
              </a:rPr>
              <a:t>Enable snapshot verification with Shift</a:t>
            </a:r>
            <a:endParaRPr lang="en-US" dirty="0">
              <a:ea typeface="ヒラギノ角ゴ Pro W3"/>
              <a:cs typeface="Calibri"/>
            </a:endParaRPr>
          </a:p>
          <a:p>
            <a:pPr marL="741045" lvl="1" indent="-171450">
              <a:spcBef>
                <a:spcPts val="0"/>
              </a:spcBef>
              <a:spcAft>
                <a:spcPts val="0"/>
              </a:spcAft>
              <a:buFont typeface="Arial,Sans-Serif"/>
              <a:buChar char="•"/>
            </a:pPr>
            <a:endParaRPr lang="en-US">
              <a:ea typeface="ヒラギノ角ゴ Pro W3"/>
              <a:cs typeface="Calibri"/>
            </a:endParaRPr>
          </a:p>
          <a:p>
            <a:r>
              <a:rPr lang="en-US" b="1" dirty="0">
                <a:ea typeface="ヒラギノ角ゴ Pro W3"/>
                <a:cs typeface="Calibri"/>
              </a:rPr>
              <a:t>Future work</a:t>
            </a:r>
            <a:r>
              <a:rPr lang="en-US" dirty="0">
                <a:ea typeface="ヒラギノ角ゴ Pro W3"/>
                <a:cs typeface="Calibri"/>
              </a:rPr>
              <a:t>: </a:t>
            </a:r>
            <a:endParaRPr lang="en-US" dirty="0"/>
          </a:p>
          <a:p>
            <a:pPr marL="171450" indent="-171450">
              <a:buFont typeface="Arial" panose="020B0604020202020204" pitchFamily="34" charset="0"/>
              <a:buChar char="•"/>
            </a:pPr>
            <a:r>
              <a:rPr lang="en-US" dirty="0">
                <a:ea typeface="ヒラギノ角ゴ Pro W3"/>
                <a:cs typeface="Calibri"/>
              </a:rPr>
              <a:t>GPU support</a:t>
            </a:r>
          </a:p>
          <a:p>
            <a:pPr marL="171450" indent="-171450">
              <a:buFont typeface="Arial" panose="020B0604020202020204" pitchFamily="34" charset="0"/>
              <a:buChar char="•"/>
            </a:pPr>
            <a:r>
              <a:rPr lang="en-US" dirty="0">
                <a:ea typeface="ヒラギノ角ゴ Pro W3"/>
                <a:cs typeface="Calibri"/>
              </a:rPr>
              <a:t>New shapes (involutes, triply periodic shapes, </a:t>
            </a:r>
            <a:r>
              <a:rPr lang="en-US" dirty="0" err="1">
                <a:ea typeface="ヒラギノ角ゴ Pro W3"/>
                <a:cs typeface="Calibri"/>
              </a:rPr>
              <a:t>etc</a:t>
            </a:r>
            <a:r>
              <a:rPr lang="en-US" dirty="0">
                <a:ea typeface="ヒラギノ角ゴ Pro W3"/>
                <a:cs typeface="Calibri"/>
              </a:rPr>
              <a:t>)</a:t>
            </a:r>
          </a:p>
          <a:p>
            <a:pPr marL="171450" indent="-171450">
              <a:buFont typeface="Arial" panose="020B0604020202020204" pitchFamily="34" charset="0"/>
              <a:buChar char="•"/>
            </a:pPr>
            <a:r>
              <a:rPr lang="en-US" dirty="0">
                <a:ea typeface="ヒラギノ角ゴ Pro W3"/>
                <a:cs typeface="Calibri"/>
              </a:rPr>
              <a:t>Fixed-source shielding and depletion</a:t>
            </a:r>
          </a:p>
          <a:p>
            <a:pPr marL="171450" indent="-171450">
              <a:buFont typeface="Arial" panose="020B0604020202020204" pitchFamily="34" charset="0"/>
              <a:buChar char="•"/>
            </a:pPr>
            <a:r>
              <a:rPr lang="en-US" dirty="0">
                <a:ea typeface="ヒラギノ角ゴ Pro W3"/>
                <a:cs typeface="Calibri"/>
              </a:rPr>
              <a:t>Autocomplete and other LSP capabilities for Workbench and VS Code</a:t>
            </a:r>
          </a:p>
          <a:p>
            <a:pPr marL="171450" indent="-171450">
              <a:buFont typeface="Arial" panose="020B0604020202020204" pitchFamily="34" charset="0"/>
              <a:buChar char="•"/>
            </a:pPr>
            <a:r>
              <a:rPr lang="en-US" dirty="0">
                <a:ea typeface="ヒラギノ角ゴ Pro W3"/>
                <a:cs typeface="Calibri"/>
              </a:rPr>
              <a:t>Automated ISOXML generation (instead of two-step process with provided python script)</a:t>
            </a:r>
          </a:p>
          <a:p>
            <a:pPr marL="0" indent="0">
              <a:buFont typeface="Arial" panose="020B0604020202020204" pitchFamily="34" charset="0"/>
              <a:buNone/>
            </a:pPr>
            <a:endParaRPr lang="en-US"/>
          </a:p>
          <a:p>
            <a:r>
              <a:rPr lang="en-US" b="1">
                <a:cs typeface="Calibri"/>
              </a:rPr>
              <a:t>Current Work</a:t>
            </a:r>
            <a:r>
              <a:rPr lang="en-US">
                <a:cs typeface="Calibri"/>
              </a:rPr>
              <a:t>: </a:t>
            </a:r>
          </a:p>
          <a:p>
            <a:pPr marL="171450" indent="-171450">
              <a:buFont typeface="Arial" panose="020B0604020202020204" pitchFamily="34" charset="0"/>
              <a:buChar char="•"/>
            </a:pPr>
            <a:r>
              <a:rPr lang="en-US" dirty="0">
                <a:ea typeface="ヒラギノ角ゴ Pro W3"/>
                <a:cs typeface="Calibri"/>
              </a:rPr>
              <a:t>Improvement of statistics in scattering matrices</a:t>
            </a:r>
            <a:endParaRPr lang="en-US" dirty="0"/>
          </a:p>
          <a:p>
            <a:pPr marL="171450" indent="-171450">
              <a:buChar char="•"/>
            </a:pPr>
            <a:endParaRPr lang="en-US">
              <a:cs typeface="Calibri"/>
            </a:endParaRPr>
          </a:p>
          <a:p>
            <a:pPr marL="0" indent="0">
              <a:buFont typeface="Arial" panose="020B0604020202020204" pitchFamily="34" charset="0"/>
              <a:buNone/>
            </a:pPr>
            <a:r>
              <a:rPr lang="en-US" b="1" dirty="0">
                <a:ea typeface="ヒラギノ角ゴ Pro W3"/>
                <a:cs typeface="Calibri"/>
              </a:rPr>
              <a:t>Other</a:t>
            </a:r>
            <a:r>
              <a:rPr lang="en-US" dirty="0">
                <a:ea typeface="ヒラギノ角ゴ Pro W3"/>
                <a:cs typeface="Calibri"/>
              </a:rPr>
              <a:t>:</a:t>
            </a:r>
          </a:p>
          <a:p>
            <a:pPr marL="171450" indent="-171450">
              <a:buFont typeface="Arial" panose="020B0604020202020204" pitchFamily="34" charset="0"/>
              <a:buChar char="•"/>
            </a:pPr>
            <a:r>
              <a:rPr lang="en-US" dirty="0">
                <a:ea typeface="ヒラギノ角ゴ Pro W3"/>
                <a:cs typeface="Calibri"/>
              </a:rPr>
              <a:t>Titan training in July 2024 provided the opportunity to address a lot of feedback and a couple bugs in the beta!</a:t>
            </a:r>
          </a:p>
          <a:p>
            <a:pPr marL="171450" indent="-171450">
              <a:buFont typeface="Arial" panose="020B0604020202020204" pitchFamily="34" charset="0"/>
              <a:buChar char="•"/>
            </a:pPr>
            <a:r>
              <a:rPr lang="en-US" dirty="0">
                <a:ea typeface="ヒラギノ角ゴ Pro W3"/>
                <a:cs typeface="Calibri"/>
              </a:rPr>
              <a:t>We have an up-to-date Titan install on sawtooth for anyone with SCALE beta access</a:t>
            </a:r>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16</a:t>
            </a:fld>
            <a:endParaRPr lang="en-US"/>
          </a:p>
        </p:txBody>
      </p:sp>
    </p:spTree>
    <p:extLst>
      <p:ext uri="{BB962C8B-B14F-4D97-AF65-F5344CB8AC3E}">
        <p14:creationId xmlns:p14="http://schemas.microsoft.com/office/powerpoint/2010/main" val="382874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ヒラギノ角ゴ Pro W3"/>
                <a:cs typeface="Calibri"/>
              </a:rPr>
              <a:t>CSG = constructive solid geometry</a:t>
            </a:r>
          </a:p>
          <a:p>
            <a:r>
              <a:rPr lang="en-US" dirty="0">
                <a:ea typeface="ヒラギノ角ゴ Pro W3"/>
                <a:cs typeface="Calibri"/>
              </a:rPr>
              <a:t>ORANGE = internal CSG in SCALE</a:t>
            </a:r>
          </a:p>
          <a:p>
            <a:r>
              <a:rPr lang="en-US" dirty="0">
                <a:ea typeface="ヒラギノ角ゴ Pro W3"/>
                <a:cs typeface="Calibri"/>
              </a:rPr>
              <a:t>ISOXML = format for Griffin data</a:t>
            </a:r>
          </a:p>
          <a:p>
            <a:endParaRPr lang="en-US"/>
          </a:p>
          <a:p>
            <a:r>
              <a:rPr lang="en-US" dirty="0">
                <a:ea typeface="ヒラギノ角ゴ Pro W3"/>
                <a:cs typeface="Calibri"/>
              </a:rPr>
              <a:t>triangular meshes are usually used on hex lattices</a:t>
            </a:r>
          </a:p>
          <a:p>
            <a:r>
              <a:rPr lang="en-US" dirty="0">
                <a:ea typeface="ヒラギノ角ゴ Pro W3"/>
                <a:cs typeface="Calibri"/>
              </a:rPr>
              <a:t>Mechanics of the tally: The overlay tally is performed by simultaneously tracking individual MC particles on both the detailed/original problem geometry and the overlay tally geometry.  This might incur a small performance overhead, but this cost is almost always small compared to CE </a:t>
            </a:r>
            <a:r>
              <a:rPr lang="en-US" dirty="0" err="1">
                <a:ea typeface="ヒラギノ角ゴ Pro W3"/>
                <a:cs typeface="Calibri"/>
              </a:rPr>
              <a:t>xs</a:t>
            </a:r>
            <a:r>
              <a:rPr lang="en-US" dirty="0">
                <a:ea typeface="ヒラギノ角ゴ Pro W3"/>
                <a:cs typeface="Calibri"/>
              </a:rPr>
              <a:t> lookup and the overlay geometry is usually much simplified</a:t>
            </a:r>
          </a:p>
          <a:p>
            <a:endParaRPr lang="en-US"/>
          </a:p>
          <a:p>
            <a:r>
              <a:rPr lang="en-US" dirty="0">
                <a:ea typeface="ヒラギノ角ゴ Pro W3"/>
                <a:cs typeface="Calibri"/>
              </a:rPr>
              <a:t>We exercised the overlay capability on a TRISO-HPMR with 22 homogenized regions</a:t>
            </a:r>
          </a:p>
          <a:p>
            <a:r>
              <a:rPr lang="en-US" dirty="0">
                <a:ea typeface="ヒラギノ角ゴ Pro W3"/>
                <a:cs typeface="Calibri"/>
              </a:rPr>
              <a:t> 33 group energy structure</a:t>
            </a:r>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17</a:t>
            </a:fld>
            <a:endParaRPr lang="en-US"/>
          </a:p>
        </p:txBody>
      </p:sp>
    </p:spTree>
    <p:extLst>
      <p:ext uri="{BB962C8B-B14F-4D97-AF65-F5344CB8AC3E}">
        <p14:creationId xmlns:p14="http://schemas.microsoft.com/office/powerpoint/2010/main" val="514095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ヒラギノ角ゴ Pro W3"/>
                <a:cs typeface="Calibri"/>
              </a:rPr>
              <a:t>33-group </a:t>
            </a:r>
            <a:r>
              <a:rPr lang="en-US" b="1" dirty="0">
                <a:ea typeface="ヒラギノ角ゴ Pro W3"/>
                <a:cs typeface="Calibri"/>
              </a:rPr>
              <a:t>macro </a:t>
            </a:r>
            <a:r>
              <a:rPr lang="en-US" dirty="0">
                <a:ea typeface="ヒラギノ角ゴ Pro W3"/>
                <a:cs typeface="Calibri"/>
              </a:rPr>
              <a:t>XS calculation</a:t>
            </a:r>
          </a:p>
          <a:p>
            <a:r>
              <a:rPr lang="en-US" dirty="0">
                <a:ea typeface="ヒラギノ角ゴ Pro W3"/>
                <a:cs typeface="Calibri"/>
              </a:rPr>
              <a:t>Griffin mesh shows homogenized regions </a:t>
            </a:r>
          </a:p>
          <a:p>
            <a:r>
              <a:rPr lang="en-US" dirty="0">
                <a:ea typeface="ヒラギノ角ゴ Pro W3"/>
                <a:cs typeface="Calibri"/>
              </a:rPr>
              <a:t>Flux plot based on flux in 1041 groups</a:t>
            </a:r>
          </a:p>
          <a:p>
            <a:r>
              <a:rPr lang="en-US" dirty="0">
                <a:ea typeface="ヒラギノ角ゴ Pro W3"/>
                <a:cs typeface="Calibri"/>
              </a:rPr>
              <a:t>Flux plot showing energy boundaries for MG XS tallies</a:t>
            </a:r>
          </a:p>
          <a:p>
            <a:r>
              <a:rPr lang="en-US" dirty="0">
                <a:ea typeface="ヒラギノ角ゴ Pro W3"/>
                <a:cs typeface="Calibri"/>
              </a:rPr>
              <a:t>Results are not yet excellent</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18</a:t>
            </a:fld>
            <a:endParaRPr lang="en-US"/>
          </a:p>
        </p:txBody>
      </p:sp>
    </p:spTree>
    <p:extLst>
      <p:ext uri="{BB962C8B-B14F-4D97-AF65-F5344CB8AC3E}">
        <p14:creationId xmlns:p14="http://schemas.microsoft.com/office/powerpoint/2010/main" val="112710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supported micro XS generation:</a:t>
            </a:r>
          </a:p>
          <a:p>
            <a:pPr marL="171450" indent="-171450">
              <a:buFont typeface="Arial" panose="020B0604020202020204" pitchFamily="34" charset="0"/>
              <a:buChar char="•"/>
            </a:pPr>
            <a:r>
              <a:rPr lang="en-US"/>
              <a:t>Cell-based</a:t>
            </a:r>
          </a:p>
          <a:p>
            <a:pPr marL="171450" indent="-171450">
              <a:buFont typeface="Arial" panose="020B0604020202020204" pitchFamily="34" charset="0"/>
              <a:buChar char="•"/>
            </a:pPr>
            <a:r>
              <a:rPr lang="en-US"/>
              <a:t>Coarse-group path-length reaction rate tallies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t>Fine-group path-length reaction rate tallies for transport</a:t>
            </a:r>
          </a:p>
          <a:p>
            <a:pPr marL="171450" indent="-171450">
              <a:buFont typeface="Arial" panose="020B0604020202020204" pitchFamily="34" charset="0"/>
              <a:buChar char="•"/>
            </a:pPr>
            <a:r>
              <a:rPr lang="en-US"/>
              <a:t>Collision-based scattering matrix probability</a:t>
            </a:r>
          </a:p>
          <a:p>
            <a:pPr marL="171450" indent="-171450">
              <a:buFont typeface="Arial" panose="020B0604020202020204" pitchFamily="34" charset="0"/>
              <a:buChar char="•"/>
            </a:pPr>
            <a:r>
              <a:rPr lang="en-US"/>
              <a:t>Automated ISOXML generation</a:t>
            </a:r>
          </a:p>
          <a:p>
            <a:pPr marL="171450" indent="-171450">
              <a:buFont typeface="Arial" panose="020B0604020202020204" pitchFamily="34" charset="0"/>
              <a:buChar char="•"/>
            </a:pPr>
            <a:r>
              <a:rPr lang="en-US"/>
              <a:t>Not yet, but soon: micros on overlay</a:t>
            </a:r>
          </a:p>
          <a:p>
            <a:pPr marL="171450" indent="-171450">
              <a:buFont typeface="Arial" panose="020B0604020202020204" pitchFamily="34" charset="0"/>
              <a:buChar char="•"/>
            </a:pPr>
            <a:endParaRPr lang="en-US"/>
          </a:p>
          <a:p>
            <a:r>
              <a:rPr lang="en-US"/>
              <a:t>The MC23 XS were generated using the standard approach of region-wise fine group flux solution obtained from an RZ model followed by the coarse-group XS gen using a heterogeneous model</a:t>
            </a:r>
          </a:p>
          <a:p>
            <a:r>
              <a:rPr lang="en-US"/>
              <a:t>These are just 2 example XS sets for the inner fuel</a:t>
            </a:r>
          </a:p>
          <a:p>
            <a:r>
              <a:rPr lang="en-US"/>
              <a:t>Note the discrepancy in the nu-fission which is due to a known issue with the generated MC23 library where the fission cross section small</a:t>
            </a:r>
          </a:p>
          <a:p>
            <a:r>
              <a:rPr lang="en-US"/>
              <a:t>Scattering matrix and its moments show large difference in the off-diagonal terms and for lower energy groups due to low scores </a:t>
            </a:r>
            <a:r>
              <a:rPr lang="en-US">
                <a:sym typeface="Wingdings" pitchFamily="2" charset="2"/>
              </a:rPr>
              <a:t> we are working on improving scattering matrices through virtual collision</a:t>
            </a:r>
            <a:endParaRPr lang="en-US"/>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19</a:t>
            </a:fld>
            <a:endParaRPr lang="en-US"/>
          </a:p>
        </p:txBody>
      </p:sp>
    </p:spTree>
    <p:extLst>
      <p:ext uri="{BB962C8B-B14F-4D97-AF65-F5344CB8AC3E}">
        <p14:creationId xmlns:p14="http://schemas.microsoft.com/office/powerpoint/2010/main" val="2004360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with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1468430"/>
          </a:xfrm>
          <a:prstGeom prst="rect">
            <a:avLst/>
          </a:prstGeom>
        </p:spPr>
        <p:txBody>
          <a:bodyPr anchor="b"/>
          <a:lstStyle>
            <a:lvl1pPr algn="ctr">
              <a:defRPr sz="4500" b="1" i="0">
                <a:solidFill>
                  <a:srgbClr val="0E1130"/>
                </a:solidFill>
                <a:latin typeface="STIX Two Text" pitchFamily="2" charset="0"/>
              </a:defRPr>
            </a:lvl1pPr>
          </a:lstStyle>
          <a:p>
            <a:r>
              <a:rPr lang="en-US"/>
              <a:t>CLICK TO EDIT MASTER TITLE STYLE</a:t>
            </a:r>
          </a:p>
        </p:txBody>
      </p:sp>
      <p:sp>
        <p:nvSpPr>
          <p:cNvPr id="3" name="Subtitle 2"/>
          <p:cNvSpPr>
            <a:spLocks noGrp="1"/>
          </p:cNvSpPr>
          <p:nvPr>
            <p:ph type="subTitle" idx="1"/>
          </p:nvPr>
        </p:nvSpPr>
        <p:spPr>
          <a:xfrm>
            <a:off x="1524000" y="3124211"/>
            <a:ext cx="9144000" cy="2133589"/>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Rectangle 8">
            <a:extLst>
              <a:ext uri="{FF2B5EF4-FFF2-40B4-BE49-F238E27FC236}">
                <a16:creationId xmlns:a16="http://schemas.microsoft.com/office/drawing/2014/main" id="{53EFCF92-EBE6-32A1-D990-38D7E6F22D4E}"/>
              </a:ext>
            </a:extLst>
          </p:cNvPr>
          <p:cNvSpPr/>
          <p:nvPr userDrawn="1"/>
        </p:nvSpPr>
        <p:spPr>
          <a:xfrm>
            <a:off x="-30480" y="5741239"/>
            <a:ext cx="12252960" cy="1192956"/>
          </a:xfrm>
          <a:prstGeom prst="rect">
            <a:avLst/>
          </a:prstGeom>
          <a:solidFill>
            <a:srgbClr val="0E11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2">
            <a:extLst>
              <a:ext uri="{FF2B5EF4-FFF2-40B4-BE49-F238E27FC236}">
                <a16:creationId xmlns:a16="http://schemas.microsoft.com/office/drawing/2014/main" id="{05E38AC4-98C1-815B-7629-81B62C5926C9}"/>
              </a:ext>
            </a:extLst>
          </p:cNvPr>
          <p:cNvSpPr>
            <a:spLocks noChangeShapeType="1"/>
          </p:cNvSpPr>
          <p:nvPr userDrawn="1"/>
        </p:nvSpPr>
        <p:spPr bwMode="auto">
          <a:xfrm>
            <a:off x="1524000" y="2895600"/>
            <a:ext cx="9144000" cy="0"/>
          </a:xfrm>
          <a:prstGeom prst="line">
            <a:avLst/>
          </a:prstGeom>
          <a:noFill/>
          <a:ln w="12700">
            <a:solidFill>
              <a:schemeClr val="bg1">
                <a:lumMod val="65000"/>
              </a:schemeClr>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13" name="Line 2">
            <a:extLst>
              <a:ext uri="{FF2B5EF4-FFF2-40B4-BE49-F238E27FC236}">
                <a16:creationId xmlns:a16="http://schemas.microsoft.com/office/drawing/2014/main" id="{AED6D91E-DE09-E4DD-FFE1-FE3558F5475E}"/>
              </a:ext>
            </a:extLst>
          </p:cNvPr>
          <p:cNvSpPr>
            <a:spLocks noChangeShapeType="1"/>
          </p:cNvSpPr>
          <p:nvPr userDrawn="1"/>
        </p:nvSpPr>
        <p:spPr bwMode="auto">
          <a:xfrm>
            <a:off x="-30480" y="5741239"/>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pic>
        <p:nvPicPr>
          <p:cNvPr id="14" name="Picture 13">
            <a:extLst>
              <a:ext uri="{FF2B5EF4-FFF2-40B4-BE49-F238E27FC236}">
                <a16:creationId xmlns:a16="http://schemas.microsoft.com/office/drawing/2014/main" id="{F8D551BE-F105-63E5-4C06-8E1FB4F51785}"/>
              </a:ext>
            </a:extLst>
          </p:cNvPr>
          <p:cNvPicPr>
            <a:picLocks noChangeAspect="1"/>
          </p:cNvPicPr>
          <p:nvPr userDrawn="1"/>
        </p:nvPicPr>
        <p:blipFill>
          <a:blip r:embed="rId2"/>
          <a:srcRect/>
          <a:stretch/>
        </p:blipFill>
        <p:spPr>
          <a:xfrm>
            <a:off x="7848600" y="6046047"/>
            <a:ext cx="3808115" cy="622202"/>
          </a:xfrm>
          <a:prstGeom prst="rect">
            <a:avLst/>
          </a:prstGeom>
        </p:spPr>
      </p:pic>
    </p:spTree>
    <p:extLst>
      <p:ext uri="{BB962C8B-B14F-4D97-AF65-F5344CB8AC3E}">
        <p14:creationId xmlns:p14="http://schemas.microsoft.com/office/powerpoint/2010/main" val="125348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Bar and Heavy Bullet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D2714-32F1-2C75-6C7B-6B85ACA64B95}"/>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ine 2">
            <a:extLst>
              <a:ext uri="{FF2B5EF4-FFF2-40B4-BE49-F238E27FC236}">
                <a16:creationId xmlns:a16="http://schemas.microsoft.com/office/drawing/2014/main" id="{C416BF7B-F06A-A578-776E-3959D80B7239}"/>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5" name="Line 2">
            <a:extLst>
              <a:ext uri="{FF2B5EF4-FFF2-40B4-BE49-F238E27FC236}">
                <a16:creationId xmlns:a16="http://schemas.microsoft.com/office/drawing/2014/main" id="{A8E532BE-093B-B577-CA70-D67C8F555A80}"/>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304800" y="304800"/>
            <a:ext cx="11684000" cy="685800"/>
          </a:xfrm>
          <a:prstGeom prst="rect">
            <a:avLst/>
          </a:prstGeom>
        </p:spPr>
        <p:txBody>
          <a:bodyPr lIns="0" tIns="0" rIns="0" bIns="0"/>
          <a:lstStyle>
            <a:lvl1pPr algn="l">
              <a:defRPr sz="3200" b="1" i="1">
                <a:solidFill>
                  <a:srgbClr val="FFFFFF"/>
                </a:solidFill>
              </a:defRPr>
            </a:lvl1pPr>
          </a:lstStyle>
          <a:p>
            <a:r>
              <a:rPr lang="en-US"/>
              <a:t>Click to edit Master title style</a:t>
            </a:r>
          </a:p>
        </p:txBody>
      </p:sp>
      <p:sp>
        <p:nvSpPr>
          <p:cNvPr id="12" name="Content Placeholder 11"/>
          <p:cNvSpPr>
            <a:spLocks noGrp="1"/>
          </p:cNvSpPr>
          <p:nvPr>
            <p:ph sz="quarter" idx="12"/>
          </p:nvPr>
        </p:nvSpPr>
        <p:spPr>
          <a:xfrm>
            <a:off x="406400" y="1447800"/>
            <a:ext cx="11379200" cy="4876800"/>
          </a:xfrm>
          <a:prstGeom prst="rect">
            <a:avLst/>
          </a:prstGeom>
        </p:spPr>
        <p:txBody>
          <a:bodyPr vert="horz" lIns="0" tIns="0" rIns="0" bIns="0"/>
          <a:lstStyle>
            <a:lvl1pPr>
              <a:buClr>
                <a:srgbClr val="213E9A"/>
              </a:buClr>
              <a:defRPr sz="2400"/>
            </a:lvl1pPr>
            <a:lvl2pPr>
              <a:buClr>
                <a:srgbClr val="213E9A"/>
              </a:buClr>
              <a:defRPr sz="2000"/>
            </a:lvl2pPr>
            <a:lvl3pPr>
              <a:buClr>
                <a:srgbClr val="213E9A"/>
              </a:buClr>
              <a:defRPr sz="1800"/>
            </a:lvl3pPr>
            <a:lvl4pPr>
              <a:buClr>
                <a:srgbClr val="213E9A"/>
              </a:buClr>
              <a:defRPr sz="1600"/>
            </a:lvl4pPr>
            <a:lvl5pPr>
              <a:buClr>
                <a:srgbClr val="213E9A"/>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A32A62A-B62C-F6AC-0BAA-67E044C98ABF}"/>
              </a:ext>
            </a:extLst>
          </p:cNvPr>
          <p:cNvPicPr>
            <a:picLocks noChangeAspect="1"/>
          </p:cNvPicPr>
          <p:nvPr userDrawn="1"/>
        </p:nvPicPr>
        <p:blipFill>
          <a:blip r:embed="rId2"/>
          <a:srcRect/>
          <a:stretch/>
        </p:blipFill>
        <p:spPr>
          <a:xfrm>
            <a:off x="9296400" y="6324600"/>
            <a:ext cx="2530122" cy="4178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Bullet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EADAE-8594-EC72-DE2A-4885274AA11B}"/>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2">
            <a:extLst>
              <a:ext uri="{FF2B5EF4-FFF2-40B4-BE49-F238E27FC236}">
                <a16:creationId xmlns:a16="http://schemas.microsoft.com/office/drawing/2014/main" id="{C7E97753-7AE7-61CD-C28E-CC4B727FC36F}"/>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3" name="Content Placeholder 2"/>
          <p:cNvSpPr>
            <a:spLocks noGrp="1"/>
          </p:cNvSpPr>
          <p:nvPr>
            <p:ph sz="half" idx="1"/>
          </p:nvPr>
        </p:nvSpPr>
        <p:spPr>
          <a:xfrm>
            <a:off x="4064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p:cNvSpPr>
            <a:spLocks noGrp="1"/>
          </p:cNvSpPr>
          <p:nvPr>
            <p:ph sz="half" idx="12"/>
          </p:nvPr>
        </p:nvSpPr>
        <p:spPr>
          <a:xfrm>
            <a:off x="66040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Line 2">
            <a:extLst>
              <a:ext uri="{FF2B5EF4-FFF2-40B4-BE49-F238E27FC236}">
                <a16:creationId xmlns:a16="http://schemas.microsoft.com/office/drawing/2014/main" id="{ADD3603B-CE0D-5A82-2851-F47C38B2B77D}"/>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15" name="Title 1">
            <a:extLst>
              <a:ext uri="{FF2B5EF4-FFF2-40B4-BE49-F238E27FC236}">
                <a16:creationId xmlns:a16="http://schemas.microsoft.com/office/drawing/2014/main" id="{0C99B006-F632-9E65-CB2A-F169604EB6D8}"/>
              </a:ext>
            </a:extLst>
          </p:cNvPr>
          <p:cNvSpPr>
            <a:spLocks noGrp="1"/>
          </p:cNvSpPr>
          <p:nvPr>
            <p:ph type="title"/>
          </p:nvPr>
        </p:nvSpPr>
        <p:spPr>
          <a:xfrm>
            <a:off x="406400" y="378378"/>
            <a:ext cx="8705513" cy="685800"/>
          </a:xfrm>
          <a:prstGeom prst="rect">
            <a:avLst/>
          </a:prstGeom>
        </p:spPr>
        <p:txBody>
          <a:bodyPr lIns="0" tIns="0" rIns="0" bIns="0"/>
          <a:lstStyle>
            <a:lvl1pPr algn="l">
              <a:defRPr sz="3200" b="1" i="1">
                <a:solidFill>
                  <a:srgbClr val="FFFFFF"/>
                </a:solidFill>
              </a:defRPr>
            </a:lvl1pPr>
          </a:lstStyle>
          <a:p>
            <a:r>
              <a:rPr lang="en-US"/>
              <a:t>Click to edit Master title style</a:t>
            </a:r>
          </a:p>
        </p:txBody>
      </p:sp>
      <p:pic>
        <p:nvPicPr>
          <p:cNvPr id="4" name="Picture 3">
            <a:extLst>
              <a:ext uri="{FF2B5EF4-FFF2-40B4-BE49-F238E27FC236}">
                <a16:creationId xmlns:a16="http://schemas.microsoft.com/office/drawing/2014/main" id="{4E3C81A2-CC44-32F6-F1D4-77B0A8847881}"/>
              </a:ext>
            </a:extLst>
          </p:cNvPr>
          <p:cNvPicPr>
            <a:picLocks noChangeAspect="1"/>
          </p:cNvPicPr>
          <p:nvPr userDrawn="1"/>
        </p:nvPicPr>
        <p:blipFill>
          <a:blip r:embed="rId2"/>
          <a:srcRect/>
          <a:stretch/>
        </p:blipFill>
        <p:spPr>
          <a:xfrm>
            <a:off x="9296400" y="6324600"/>
            <a:ext cx="2530122" cy="4178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b="1" i="1">
                <a:solidFill>
                  <a:srgbClr val="213E9A"/>
                </a:solidFill>
                <a:latin typeface="STIX Two Text" pitchFamily="2"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Line 2">
            <a:extLst>
              <a:ext uri="{FF2B5EF4-FFF2-40B4-BE49-F238E27FC236}">
                <a16:creationId xmlns:a16="http://schemas.microsoft.com/office/drawing/2014/main" id="{E5EC7BA6-D672-B8C9-9175-950211E07275}"/>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pic>
        <p:nvPicPr>
          <p:cNvPr id="5" name="Picture 4">
            <a:extLst>
              <a:ext uri="{FF2B5EF4-FFF2-40B4-BE49-F238E27FC236}">
                <a16:creationId xmlns:a16="http://schemas.microsoft.com/office/drawing/2014/main" id="{E9FB143E-FBDE-A66C-9ABC-EE4FFCA02C90}"/>
              </a:ext>
            </a:extLst>
          </p:cNvPr>
          <p:cNvPicPr>
            <a:picLocks noChangeAspect="1"/>
          </p:cNvPicPr>
          <p:nvPr userDrawn="1"/>
        </p:nvPicPr>
        <p:blipFill>
          <a:blip r:embed="rId2"/>
          <a:srcRect/>
          <a:stretch/>
        </p:blipFill>
        <p:spPr>
          <a:xfrm>
            <a:off x="9220200" y="6338331"/>
            <a:ext cx="2666978" cy="443469"/>
          </a:xfrm>
          <a:prstGeom prst="rect">
            <a:avLst/>
          </a:prstGeom>
        </p:spPr>
      </p:pic>
    </p:spTree>
    <p:extLst>
      <p:ext uri="{BB962C8B-B14F-4D97-AF65-F5344CB8AC3E}">
        <p14:creationId xmlns:p14="http://schemas.microsoft.com/office/powerpoint/2010/main" val="64417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31AE54-B5A4-3758-D0DB-69AFAAD6AB75}"/>
              </a:ext>
            </a:extLst>
          </p:cNvPr>
          <p:cNvSpPr/>
          <p:nvPr userDrawn="1"/>
        </p:nvSpPr>
        <p:spPr>
          <a:xfrm>
            <a:off x="0" y="0"/>
            <a:ext cx="12192000" cy="6858000"/>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ine 2">
            <a:extLst>
              <a:ext uri="{FF2B5EF4-FFF2-40B4-BE49-F238E27FC236}">
                <a16:creationId xmlns:a16="http://schemas.microsoft.com/office/drawing/2014/main" id="{AAB36105-C5D0-246E-1CE9-223BB52DAB62}"/>
              </a:ext>
            </a:extLst>
          </p:cNvPr>
          <p:cNvSpPr>
            <a:spLocks noChangeAspect="1" noChangeShapeType="1"/>
          </p:cNvSpPr>
          <p:nvPr userDrawn="1"/>
        </p:nvSpPr>
        <p:spPr bwMode="auto">
          <a:xfrm>
            <a:off x="-38100" y="5715001"/>
            <a:ext cx="12268200" cy="0"/>
          </a:xfrm>
          <a:prstGeom prst="line">
            <a:avLst/>
          </a:prstGeom>
          <a:noFill/>
          <a:ln w="12700">
            <a:solidFill>
              <a:schemeClr val="bg1"/>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pic>
        <p:nvPicPr>
          <p:cNvPr id="2" name="Picture 1">
            <a:extLst>
              <a:ext uri="{FF2B5EF4-FFF2-40B4-BE49-F238E27FC236}">
                <a16:creationId xmlns:a16="http://schemas.microsoft.com/office/drawing/2014/main" id="{B8BBB60C-10C0-3540-4CD4-A2A1937DFB7F}"/>
              </a:ext>
            </a:extLst>
          </p:cNvPr>
          <p:cNvPicPr>
            <a:picLocks noChangeAspect="1"/>
          </p:cNvPicPr>
          <p:nvPr userDrawn="1"/>
        </p:nvPicPr>
        <p:blipFill>
          <a:blip r:embed="rId2"/>
          <a:srcRect/>
          <a:stretch/>
        </p:blipFill>
        <p:spPr>
          <a:xfrm>
            <a:off x="1439632" y="2362203"/>
            <a:ext cx="9312735" cy="1521596"/>
          </a:xfrm>
          <a:prstGeom prst="rect">
            <a:avLst/>
          </a:prstGeom>
        </p:spPr>
      </p:pic>
    </p:spTree>
    <p:extLst>
      <p:ext uri="{BB962C8B-B14F-4D97-AF65-F5344CB8AC3E}">
        <p14:creationId xmlns:p14="http://schemas.microsoft.com/office/powerpoint/2010/main" val="193935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Interior Slide Sty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969B-D1C5-C34E-BB2C-BF8385783979}"/>
              </a:ext>
            </a:extLst>
          </p:cNvPr>
          <p:cNvSpPr>
            <a:spLocks noGrp="1"/>
          </p:cNvSpPr>
          <p:nvPr>
            <p:ph type="title"/>
          </p:nvPr>
        </p:nvSpPr>
        <p:spPr>
          <a:xfrm>
            <a:off x="684155" y="292764"/>
            <a:ext cx="10972800" cy="937402"/>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11BAE4E3-8FE3-3046-87BB-4EA60315E415}"/>
              </a:ext>
            </a:extLst>
          </p:cNvPr>
          <p:cNvSpPr>
            <a:spLocks noGrp="1"/>
          </p:cNvSpPr>
          <p:nvPr>
            <p:ph idx="1"/>
          </p:nvPr>
        </p:nvSpPr>
        <p:spPr>
          <a:xfrm>
            <a:off x="407861" y="1388046"/>
            <a:ext cx="11492495" cy="4501701"/>
          </a:xfrm>
        </p:spPr>
        <p:txBody>
          <a:bodyPr>
            <a:normAutofit/>
          </a:bodyPr>
          <a:lstStyle>
            <a:lvl1pPr>
              <a:defRPr sz="2400" b="1">
                <a:solidFill>
                  <a:schemeClr val="accent1"/>
                </a:solidFill>
              </a:defRPr>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FE2EA99-FD5B-704E-9B7F-8FBD232E84FB}"/>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832148FE-8518-3F46-8B4B-04372D63AEF6}"/>
              </a:ext>
            </a:extLst>
          </p:cNvPr>
          <p:cNvSpPr>
            <a:spLocks noGrp="1"/>
          </p:cNvSpPr>
          <p:nvPr>
            <p:ph type="dt" sz="half" idx="10"/>
          </p:nvPr>
        </p:nvSpPr>
        <p:spPr>
          <a:xfrm>
            <a:off x="1325217" y="6263061"/>
            <a:ext cx="1129748" cy="365125"/>
          </a:xfrm>
        </p:spPr>
        <p:txBody>
          <a:bodyPr/>
          <a:lstStyle>
            <a:lvl1pPr algn="ctr">
              <a:defRPr/>
            </a:lvl1pPr>
          </a:lstStyle>
          <a:p>
            <a:fld id="{2E35A382-4490-0546-8675-F3D59F84A1B7}" type="datetime1">
              <a:rPr lang="en-US" smtClean="0"/>
              <a:t>5/28/25</a:t>
            </a:fld>
            <a:endParaRPr lang="en-US"/>
          </a:p>
        </p:txBody>
      </p:sp>
      <p:sp>
        <p:nvSpPr>
          <p:cNvPr id="9" name="Footer Placeholder 4">
            <a:extLst>
              <a:ext uri="{FF2B5EF4-FFF2-40B4-BE49-F238E27FC236}">
                <a16:creationId xmlns:a16="http://schemas.microsoft.com/office/drawing/2014/main" id="{5D72A474-AC01-4348-9D15-FE0A0976CB86}"/>
              </a:ext>
            </a:extLst>
          </p:cNvPr>
          <p:cNvSpPr>
            <a:spLocks noGrp="1"/>
          </p:cNvSpPr>
          <p:nvPr>
            <p:ph type="ftr" sz="quarter" idx="11"/>
          </p:nvPr>
        </p:nvSpPr>
        <p:spPr>
          <a:xfrm>
            <a:off x="2627243" y="6263061"/>
            <a:ext cx="4210878" cy="365125"/>
          </a:xfrm>
        </p:spPr>
        <p:txBody>
          <a:bodyPr/>
          <a:lstStyle>
            <a:lvl1pPr algn="ctr">
              <a:defRPr/>
            </a:lvl1pPr>
          </a:lstStyle>
          <a:p>
            <a:endParaRPr lang="en-US"/>
          </a:p>
        </p:txBody>
      </p:sp>
      <p:sp>
        <p:nvSpPr>
          <p:cNvPr id="10" name="Slide Number Placeholder 5">
            <a:extLst>
              <a:ext uri="{FF2B5EF4-FFF2-40B4-BE49-F238E27FC236}">
                <a16:creationId xmlns:a16="http://schemas.microsoft.com/office/drawing/2014/main" id="{01FDEB76-7905-0D43-8C06-20123B6A863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a:p>
        </p:txBody>
      </p:sp>
      <p:pic>
        <p:nvPicPr>
          <p:cNvPr id="11" name="Picture 10" descr="Text&#10;&#10;Description automatically generated">
            <a:extLst>
              <a:ext uri="{FF2B5EF4-FFF2-40B4-BE49-F238E27FC236}">
                <a16:creationId xmlns:a16="http://schemas.microsoft.com/office/drawing/2014/main" id="{D622EEA5-5598-FD40-BC94-2E70A9BD9995}"/>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1888233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477000"/>
            <a:ext cx="12192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lide Number Placeholder 5"/>
          <p:cNvSpPr>
            <a:spLocks noGrp="1"/>
          </p:cNvSpPr>
          <p:nvPr>
            <p:ph type="sldNum" sz="quarter" idx="4"/>
          </p:nvPr>
        </p:nvSpPr>
        <p:spPr>
          <a:xfrm>
            <a:off x="8737600" y="6477001"/>
            <a:ext cx="3048000" cy="244475"/>
          </a:xfrm>
          <a:prstGeom prst="rect">
            <a:avLst/>
          </a:prstGeom>
        </p:spPr>
        <p:txBody>
          <a:bodyPr lIns="0" tIns="0" rIns="0" bIns="0" anchor="b"/>
          <a:lstStyle>
            <a:lvl1pPr algn="r" fontAlgn="auto">
              <a:spcBef>
                <a:spcPts val="0"/>
              </a:spcBef>
              <a:spcAft>
                <a:spcPts val="0"/>
              </a:spcAft>
              <a:defRPr sz="900" smtClean="0">
                <a:solidFill>
                  <a:schemeClr val="bg1">
                    <a:lumMod val="75000"/>
                  </a:schemeClr>
                </a:solidFill>
                <a:latin typeface="+mn-lt"/>
                <a:ea typeface="+mn-ea"/>
                <a:cs typeface="+mn-cs"/>
              </a:defRPr>
            </a:lvl1pPr>
          </a:lstStyle>
          <a:p>
            <a:pPr>
              <a:defRPr/>
            </a:pPr>
            <a:fld id="{300230B3-7374-E847-8B17-66836C494C7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05" r:id="rId2"/>
    <p:sldLayoutId id="2147483715" r:id="rId3"/>
    <p:sldLayoutId id="2147483731" r:id="rId4"/>
    <p:sldLayoutId id="2147483732" r:id="rId5"/>
    <p:sldLayoutId id="2147483733" r:id="rId6"/>
  </p:sldLayoutIdLst>
  <p:hf hdr="0" ftr="0" dt="0"/>
  <p:txStyles>
    <p:titleStyle>
      <a:lvl1pPr algn="l" defTabSz="457200" rtl="0" eaLnBrk="1" fontAlgn="base" hangingPunct="1">
        <a:spcBef>
          <a:spcPct val="0"/>
        </a:spcBef>
        <a:spcAft>
          <a:spcPct val="0"/>
        </a:spcAft>
        <a:defRPr sz="4000" kern="1200">
          <a:solidFill>
            <a:schemeClr val="accent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9pPr>
    </p:titleStyle>
    <p:bodyStyle>
      <a:lvl1pPr marL="287338" indent="-287338" algn="l" defTabSz="457200" rtl="0" eaLnBrk="1" fontAlgn="base" hangingPunct="1">
        <a:spcBef>
          <a:spcPct val="0"/>
        </a:spcBef>
        <a:spcAft>
          <a:spcPts val="1200"/>
        </a:spcAft>
        <a:buClr>
          <a:schemeClr val="accent1"/>
        </a:buClr>
        <a:buFont typeface="Arial" charset="0"/>
        <a:buChar char="•"/>
        <a:defRPr sz="26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chemeClr val="accent1"/>
        </a:buClr>
        <a:buFont typeface="Arial"/>
        <a:buChar char="•"/>
        <a:defRPr sz="24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chemeClr val="accent1"/>
        </a:buClr>
        <a:buFont typeface="Arial" charset="0"/>
        <a:buChar char="•"/>
        <a:defRPr sz="23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chemeClr val="accent1"/>
        </a:buClr>
        <a:buFont typeface="Arial"/>
        <a:buChar char="•"/>
        <a:defRPr sz="22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chemeClr val="accent1"/>
        </a:buClr>
        <a:buFont typeface="Arial" charset="0"/>
        <a:buChar char="•"/>
        <a:defRPr sz="21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0.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1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4D52-7FFD-32C9-F8D0-4EF04DE2DC94}"/>
              </a:ext>
            </a:extLst>
          </p:cNvPr>
          <p:cNvSpPr>
            <a:spLocks noGrp="1"/>
          </p:cNvSpPr>
          <p:nvPr>
            <p:ph type="ctrTitle"/>
          </p:nvPr>
        </p:nvSpPr>
        <p:spPr/>
        <p:txBody>
          <a:bodyPr lIns="91440" tIns="45720" rIns="91440" bIns="45720" anchor="b"/>
          <a:lstStyle/>
          <a:p>
            <a:r>
              <a:rPr lang="en-US" dirty="0">
                <a:latin typeface="STIX Two Text"/>
                <a:ea typeface="ヒラギノ角ゴ Pro W3"/>
              </a:rPr>
              <a:t>NEAMS Reactor Physics Fast Reactor Capabilities</a:t>
            </a:r>
            <a:endParaRPr lang="en-US" dirty="0"/>
          </a:p>
        </p:txBody>
      </p:sp>
      <p:sp>
        <p:nvSpPr>
          <p:cNvPr id="3" name="Subtitle 2">
            <a:extLst>
              <a:ext uri="{FF2B5EF4-FFF2-40B4-BE49-F238E27FC236}">
                <a16:creationId xmlns:a16="http://schemas.microsoft.com/office/drawing/2014/main" id="{F1E3D022-7417-B585-AABB-4EB27AA26696}"/>
              </a:ext>
            </a:extLst>
          </p:cNvPr>
          <p:cNvSpPr>
            <a:spLocks noGrp="1"/>
          </p:cNvSpPr>
          <p:nvPr>
            <p:ph type="subTitle" idx="1"/>
          </p:nvPr>
        </p:nvSpPr>
        <p:spPr/>
        <p:txBody>
          <a:bodyPr lIns="91440" tIns="45720" rIns="91440" bIns="45720" anchor="t"/>
          <a:lstStyle/>
          <a:p>
            <a:r>
              <a:rPr lang="en-US" dirty="0">
                <a:ea typeface="ヒラギノ角ゴ Pro W3"/>
              </a:rPr>
              <a:t>Dr. Matthew Jessee (ORNL)</a:t>
            </a:r>
          </a:p>
          <a:p>
            <a:r>
              <a:rPr lang="en-US" dirty="0">
                <a:ea typeface="ヒラギノ角ゴ Pro W3"/>
              </a:rPr>
              <a:t>Dr. Shikhar Kumar (ANL)</a:t>
            </a:r>
            <a:endParaRPr lang="en-US" dirty="0"/>
          </a:p>
          <a:p>
            <a:r>
              <a:rPr lang="en-US" dirty="0">
                <a:ea typeface="ヒラギノ角ゴ Pro W3"/>
                <a:cs typeface="Arial"/>
              </a:rPr>
              <a:t>Dr. Friederike Bostelmann (ORNL)</a:t>
            </a:r>
            <a:endParaRPr lang="en-US" dirty="0"/>
          </a:p>
          <a:p>
            <a:endParaRPr lang="en-US" dirty="0"/>
          </a:p>
          <a:p>
            <a:r>
              <a:rPr lang="en-US" dirty="0">
                <a:ea typeface="ヒラギノ角ゴ Pro W3"/>
              </a:rPr>
              <a:t>May 29, 2025</a:t>
            </a:r>
            <a:endParaRPr lang="en-US" dirty="0"/>
          </a:p>
        </p:txBody>
      </p:sp>
    </p:spTree>
    <p:extLst>
      <p:ext uri="{BB962C8B-B14F-4D97-AF65-F5344CB8AC3E}">
        <p14:creationId xmlns:p14="http://schemas.microsoft.com/office/powerpoint/2010/main" val="272341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902B2-D948-87BC-0D7C-B0253C7C6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DDE47-9165-E7D3-8CBB-0BDD0D49827D}"/>
              </a:ext>
            </a:extLst>
          </p:cNvPr>
          <p:cNvSpPr>
            <a:spLocks noGrp="1"/>
          </p:cNvSpPr>
          <p:nvPr>
            <p:ph type="title"/>
          </p:nvPr>
        </p:nvSpPr>
        <p:spPr/>
        <p:txBody>
          <a:bodyPr/>
          <a:lstStyle/>
          <a:p>
            <a:r>
              <a:rPr lang="en-US" b="1" dirty="0"/>
              <a:t>Fuel Cycle Management</a:t>
            </a:r>
          </a:p>
        </p:txBody>
      </p:sp>
      <p:sp>
        <p:nvSpPr>
          <p:cNvPr id="3" name="Content Placeholder 2">
            <a:extLst>
              <a:ext uri="{FF2B5EF4-FFF2-40B4-BE49-F238E27FC236}">
                <a16:creationId xmlns:a16="http://schemas.microsoft.com/office/drawing/2014/main" id="{4412C77C-DCED-6329-C751-B3A4E6795859}"/>
              </a:ext>
            </a:extLst>
          </p:cNvPr>
          <p:cNvSpPr>
            <a:spLocks noGrp="1"/>
          </p:cNvSpPr>
          <p:nvPr>
            <p:ph idx="1"/>
          </p:nvPr>
        </p:nvSpPr>
        <p:spPr>
          <a:xfrm>
            <a:off x="366184" y="1226967"/>
            <a:ext cx="8468730" cy="5110162"/>
          </a:xfrm>
        </p:spPr>
        <p:txBody>
          <a:bodyPr vert="horz" lIns="91440" tIns="45720" rIns="91440" bIns="45720" rtlCol="0" anchor="t">
            <a:normAutofit fontScale="85000" lnSpcReduction="20000"/>
          </a:bodyPr>
          <a:lstStyle/>
          <a:p>
            <a:pPr marL="0" indent="0">
              <a:buNone/>
            </a:pPr>
            <a:r>
              <a:rPr lang="en-US" sz="2200" dirty="0"/>
              <a:t>Fuel management in fast reactors involves a series of operations to achieve targeted performance objectives</a:t>
            </a:r>
          </a:p>
          <a:p>
            <a:pPr lvl="1"/>
            <a:r>
              <a:rPr lang="en-US" sz="1600" dirty="0"/>
              <a:t>Multi-objective optimization to improve reactor performance, increase fuel utilization, reduce waste production, and enhance safety</a:t>
            </a:r>
          </a:p>
          <a:p>
            <a:pPr lvl="1"/>
            <a:r>
              <a:rPr lang="en-US" sz="1600" dirty="0"/>
              <a:t>In-core schemes: Fuel loading, shuffling, and fuel depletion</a:t>
            </a:r>
          </a:p>
          <a:p>
            <a:pPr lvl="1"/>
            <a:r>
              <a:rPr lang="en-US" sz="1600" dirty="0"/>
              <a:t>Ex-core schemes: Cooling spent fuel in ex-vessel storage tanks, fuel reprocessing, and fuel re-fabrication</a:t>
            </a:r>
          </a:p>
          <a:p>
            <a:pPr marL="0" indent="0">
              <a:buNone/>
            </a:pPr>
            <a:endParaRPr lang="en-US" sz="2000" dirty="0"/>
          </a:p>
          <a:p>
            <a:pPr marL="0" indent="0">
              <a:buNone/>
            </a:pPr>
            <a:r>
              <a:rPr lang="en-US" sz="2200" dirty="0"/>
              <a:t>Griffin supports fuel management capabilities using the [</a:t>
            </a:r>
            <a:r>
              <a:rPr lang="en-US" sz="2200" dirty="0" err="1"/>
              <a:t>FuelManagement</a:t>
            </a:r>
            <a:r>
              <a:rPr lang="en-US" sz="2200" dirty="0"/>
              <a:t>] block</a:t>
            </a:r>
          </a:p>
          <a:p>
            <a:pPr lvl="1"/>
            <a:r>
              <a:rPr lang="en-US" sz="1600" dirty="0">
                <a:solidFill>
                  <a:schemeClr val="accent5"/>
                </a:solidFill>
              </a:rPr>
              <a:t>Multi-cycle depletion</a:t>
            </a:r>
            <a:r>
              <a:rPr lang="en-US" sz="1600" dirty="0"/>
              <a:t>: Explicit cycle-by-cycle or non-equilibrium cycle operation of a reactor under a specified periodic or non-periodic fuel management scheme</a:t>
            </a:r>
          </a:p>
          <a:p>
            <a:pPr lvl="1"/>
            <a:r>
              <a:rPr lang="en-US" sz="1600" dirty="0">
                <a:solidFill>
                  <a:schemeClr val="accent5"/>
                </a:solidFill>
              </a:rPr>
              <a:t>Equilibrium core depletion</a:t>
            </a:r>
            <a:r>
              <a:rPr lang="en-US" sz="1600" dirty="0"/>
              <a:t>: Characterization of equilibrium core conditions of a reactor operating under a periodic fuel management scheme</a:t>
            </a:r>
          </a:p>
          <a:p>
            <a:pPr lvl="1"/>
            <a:r>
              <a:rPr lang="en-US" sz="1600" dirty="0">
                <a:solidFill>
                  <a:schemeClr val="accent5"/>
                </a:solidFill>
              </a:rPr>
              <a:t>Enrichment and cycle length search</a:t>
            </a:r>
            <a:r>
              <a:rPr lang="en-US" sz="1600" dirty="0"/>
              <a:t>: Adjust fuel enrichment and/or cycle length to satisfy equilibrium core constraints</a:t>
            </a:r>
          </a:p>
          <a:p>
            <a:pPr lvl="1"/>
            <a:r>
              <a:rPr lang="en-US" sz="1600" dirty="0">
                <a:solidFill>
                  <a:schemeClr val="accent5"/>
                </a:solidFill>
              </a:rPr>
              <a:t>External fuel management</a:t>
            </a:r>
            <a:r>
              <a:rPr lang="en-US" sz="1600" dirty="0"/>
              <a:t>: All ex-core schemes including fuel re-processing, re-fabrication, and external feeds (in progress)</a:t>
            </a:r>
            <a:endParaRPr lang="en-US" sz="2000" dirty="0"/>
          </a:p>
          <a:p>
            <a:pPr lvl="1"/>
            <a:endParaRPr lang="en-US" sz="1600" dirty="0"/>
          </a:p>
          <a:p>
            <a:endParaRPr lang="en-US" sz="2000" dirty="0"/>
          </a:p>
        </p:txBody>
      </p:sp>
      <p:sp>
        <p:nvSpPr>
          <p:cNvPr id="5" name="TextBox 4">
            <a:extLst>
              <a:ext uri="{FF2B5EF4-FFF2-40B4-BE49-F238E27FC236}">
                <a16:creationId xmlns:a16="http://schemas.microsoft.com/office/drawing/2014/main" id="{CE0A891B-A7B8-1C6B-E025-771AA5472844}"/>
              </a:ext>
            </a:extLst>
          </p:cNvPr>
          <p:cNvSpPr txBox="1"/>
          <p:nvPr/>
        </p:nvSpPr>
        <p:spPr>
          <a:xfrm>
            <a:off x="8210939" y="6139543"/>
            <a:ext cx="2817845" cy="653143"/>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513862A8-7B60-8676-FC62-6A9ED2E0C86A}"/>
              </a:ext>
            </a:extLst>
          </p:cNvPr>
          <p:cNvPicPr>
            <a:picLocks noChangeAspect="1"/>
          </p:cNvPicPr>
          <p:nvPr/>
        </p:nvPicPr>
        <p:blipFill>
          <a:blip r:embed="rId2"/>
          <a:stretch>
            <a:fillRect/>
          </a:stretch>
        </p:blipFill>
        <p:spPr>
          <a:xfrm>
            <a:off x="9223193" y="761465"/>
            <a:ext cx="2751733" cy="2682940"/>
          </a:xfrm>
          <a:prstGeom prst="rect">
            <a:avLst/>
          </a:prstGeom>
        </p:spPr>
      </p:pic>
      <p:sp>
        <p:nvSpPr>
          <p:cNvPr id="7" name="TextBox 6">
            <a:extLst>
              <a:ext uri="{FF2B5EF4-FFF2-40B4-BE49-F238E27FC236}">
                <a16:creationId xmlns:a16="http://schemas.microsoft.com/office/drawing/2014/main" id="{1656F7E1-6BAB-4798-C68A-3A02DAADFFBF}"/>
              </a:ext>
            </a:extLst>
          </p:cNvPr>
          <p:cNvSpPr txBox="1"/>
          <p:nvPr/>
        </p:nvSpPr>
        <p:spPr>
          <a:xfrm>
            <a:off x="10886643" y="607501"/>
            <a:ext cx="1391700" cy="619466"/>
          </a:xfrm>
          <a:prstGeom prst="rect">
            <a:avLst/>
          </a:prstGeom>
        </p:spPr>
        <p:txBody>
          <a:bodyPr vert="horz" wrap="none" lIns="91440" tIns="45720" rIns="91440" bIns="45720" rtlCol="0">
            <a:normAutofit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Narrow"/>
                <a:ea typeface="+mn-ea"/>
                <a:cs typeface="Arial Narrow"/>
              </a:rPr>
              <a:t>Discharged fuel</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Narrow"/>
                <a:ea typeface="+mn-ea"/>
                <a:cs typeface="Arial Narrow"/>
              </a:rPr>
              <a:t>at each cycle</a:t>
            </a:r>
          </a:p>
        </p:txBody>
      </p:sp>
      <p:sp>
        <p:nvSpPr>
          <p:cNvPr id="9" name="TextBox 8">
            <a:extLst>
              <a:ext uri="{FF2B5EF4-FFF2-40B4-BE49-F238E27FC236}">
                <a16:creationId xmlns:a16="http://schemas.microsoft.com/office/drawing/2014/main" id="{1E92798C-FE78-2A79-078C-6BD5E85727EE}"/>
              </a:ext>
            </a:extLst>
          </p:cNvPr>
          <p:cNvSpPr txBox="1"/>
          <p:nvPr/>
        </p:nvSpPr>
        <p:spPr>
          <a:xfrm>
            <a:off x="8680977" y="607501"/>
            <a:ext cx="1391700" cy="619466"/>
          </a:xfrm>
          <a:prstGeom prst="rect">
            <a:avLst/>
          </a:prstGeom>
        </p:spPr>
        <p:txBody>
          <a:bodyPr vert="horz" wrap="none" lIns="91440" tIns="45720" rIns="91440" bIns="45720" rtlCol="0">
            <a:normAutofit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Narrow"/>
                <a:ea typeface="+mn-ea"/>
                <a:cs typeface="Arial Narrow"/>
              </a:rPr>
              <a:t>Fresh / reprocessed</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1600" dirty="0">
                <a:solidFill>
                  <a:srgbClr val="000000"/>
                </a:solidFill>
                <a:latin typeface="Arial Narrow"/>
                <a:cs typeface="Arial Narrow"/>
              </a:rPr>
              <a:t>fuel loading</a:t>
            </a:r>
            <a:endParaRPr kumimoji="0" lang="en-US" sz="1600" b="0" i="0" u="none" strike="noStrike" kern="1200" cap="none" spc="0" normalizeH="0" baseline="0" noProof="0" dirty="0">
              <a:ln>
                <a:noFill/>
              </a:ln>
              <a:solidFill>
                <a:srgbClr val="000000"/>
              </a:solidFill>
              <a:effectLst/>
              <a:uLnTx/>
              <a:uFillTx/>
              <a:latin typeface="Arial Narrow"/>
              <a:ea typeface="+mn-ea"/>
              <a:cs typeface="Arial Narrow"/>
            </a:endParaRPr>
          </a:p>
        </p:txBody>
      </p:sp>
      <p:pic>
        <p:nvPicPr>
          <p:cNvPr id="10" name="Picture 9">
            <a:extLst>
              <a:ext uri="{FF2B5EF4-FFF2-40B4-BE49-F238E27FC236}">
                <a16:creationId xmlns:a16="http://schemas.microsoft.com/office/drawing/2014/main" id="{4698CF40-1FA9-DA85-A127-79660F65678B}"/>
              </a:ext>
            </a:extLst>
          </p:cNvPr>
          <p:cNvPicPr>
            <a:picLocks noChangeAspect="1"/>
          </p:cNvPicPr>
          <p:nvPr/>
        </p:nvPicPr>
        <p:blipFill>
          <a:blip r:embed="rId3"/>
          <a:stretch>
            <a:fillRect/>
          </a:stretch>
        </p:blipFill>
        <p:spPr>
          <a:xfrm>
            <a:off x="9223193" y="3591388"/>
            <a:ext cx="2952361" cy="2544956"/>
          </a:xfrm>
          <a:prstGeom prst="rect">
            <a:avLst/>
          </a:prstGeom>
        </p:spPr>
      </p:pic>
      <p:sp>
        <p:nvSpPr>
          <p:cNvPr id="11" name="TextBox 10">
            <a:extLst>
              <a:ext uri="{FF2B5EF4-FFF2-40B4-BE49-F238E27FC236}">
                <a16:creationId xmlns:a16="http://schemas.microsoft.com/office/drawing/2014/main" id="{4FEA895D-15A5-FCB6-CB80-5DE26F8CE565}"/>
              </a:ext>
            </a:extLst>
          </p:cNvPr>
          <p:cNvSpPr txBox="1"/>
          <p:nvPr/>
        </p:nvSpPr>
        <p:spPr>
          <a:xfrm>
            <a:off x="9207359" y="3501008"/>
            <a:ext cx="1391700" cy="619466"/>
          </a:xfrm>
          <a:prstGeom prst="rect">
            <a:avLst/>
          </a:prstGeom>
        </p:spPr>
        <p:txBody>
          <a:bodyPr vert="horz" wrap="none" lIns="91440" tIns="45720" rIns="91440" bIns="45720" rtlCol="0">
            <a:normAutofit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Narrow"/>
                <a:ea typeface="+mn-ea"/>
                <a:cs typeface="Arial Narrow"/>
              </a:rPr>
              <a:t>Fresh fuel</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Narrow"/>
                <a:ea typeface="+mn-ea"/>
                <a:cs typeface="Arial Narrow"/>
              </a:rPr>
              <a:t>loading</a:t>
            </a:r>
          </a:p>
        </p:txBody>
      </p:sp>
      <p:sp>
        <p:nvSpPr>
          <p:cNvPr id="16" name="TextBox 15">
            <a:extLst>
              <a:ext uri="{FF2B5EF4-FFF2-40B4-BE49-F238E27FC236}">
                <a16:creationId xmlns:a16="http://schemas.microsoft.com/office/drawing/2014/main" id="{846B7444-E13C-1945-AA56-CF2610125C74}"/>
              </a:ext>
            </a:extLst>
          </p:cNvPr>
          <p:cNvSpPr txBox="1"/>
          <p:nvPr/>
        </p:nvSpPr>
        <p:spPr>
          <a:xfrm>
            <a:off x="10072677" y="5979894"/>
            <a:ext cx="1391700" cy="357235"/>
          </a:xfrm>
          <a:prstGeom prst="rect">
            <a:avLst/>
          </a:prstGeom>
        </p:spPr>
        <p:txBody>
          <a:bodyPr vert="horz" wrap="none"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Narrow"/>
                <a:ea typeface="+mn-ea"/>
                <a:cs typeface="Arial Narrow"/>
              </a:rPr>
              <a:t>Discharged fuel</a:t>
            </a:r>
          </a:p>
        </p:txBody>
      </p:sp>
      <p:pic>
        <p:nvPicPr>
          <p:cNvPr id="6" name="Picture 5">
            <a:extLst>
              <a:ext uri="{FF2B5EF4-FFF2-40B4-BE49-F238E27FC236}">
                <a16:creationId xmlns:a16="http://schemas.microsoft.com/office/drawing/2014/main" id="{3BF1F9B4-80A9-A665-6A1C-2939C1340A0A}"/>
              </a:ext>
            </a:extLst>
          </p:cNvPr>
          <p:cNvPicPr>
            <a:picLocks noChangeAspect="1"/>
          </p:cNvPicPr>
          <p:nvPr/>
        </p:nvPicPr>
        <p:blipFill>
          <a:blip r:embed="rId4"/>
          <a:stretch>
            <a:fillRect/>
          </a:stretch>
        </p:blipFill>
        <p:spPr>
          <a:xfrm>
            <a:off x="173251" y="6273914"/>
            <a:ext cx="11737395" cy="540433"/>
          </a:xfrm>
          <a:prstGeom prst="rect">
            <a:avLst/>
          </a:prstGeom>
        </p:spPr>
      </p:pic>
    </p:spTree>
    <p:extLst>
      <p:ext uri="{BB962C8B-B14F-4D97-AF65-F5344CB8AC3E}">
        <p14:creationId xmlns:p14="http://schemas.microsoft.com/office/powerpoint/2010/main" val="203802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4EDE-0747-1718-46AD-D77ACE236DCD}"/>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00A3685-36ED-6E1F-9D2B-DA299F63FF90}"/>
              </a:ext>
            </a:extLst>
          </p:cNvPr>
          <p:cNvSpPr txBox="1">
            <a:spLocks/>
          </p:cNvSpPr>
          <p:nvPr/>
        </p:nvSpPr>
        <p:spPr>
          <a:xfrm>
            <a:off x="366184" y="1226967"/>
            <a:ext cx="10972800" cy="5110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Griffin SFR Workflow has been verified against ABTR and ABR-1000 cores</a:t>
            </a:r>
          </a:p>
          <a:p>
            <a:pPr marL="0" indent="0">
              <a:buFont typeface="Arial" panose="020B0604020202020204" pitchFamily="34" charset="0"/>
              <a:buNone/>
            </a:pPr>
            <a:endParaRPr lang="en-US" dirty="0"/>
          </a:p>
          <a:p>
            <a:endParaRPr lang="en-US" dirty="0"/>
          </a:p>
        </p:txBody>
      </p:sp>
      <p:pic>
        <p:nvPicPr>
          <p:cNvPr id="6" name="그림 2">
            <a:extLst>
              <a:ext uri="{FF2B5EF4-FFF2-40B4-BE49-F238E27FC236}">
                <a16:creationId xmlns:a16="http://schemas.microsoft.com/office/drawing/2014/main" id="{912B9A26-D8C2-F70C-189D-FAC66C3032C3}"/>
              </a:ext>
            </a:extLst>
          </p:cNvPr>
          <p:cNvPicPr>
            <a:picLocks noChangeAspect="1"/>
          </p:cNvPicPr>
          <p:nvPr/>
        </p:nvPicPr>
        <p:blipFill>
          <a:blip r:embed="rId3"/>
          <a:stretch>
            <a:fillRect/>
          </a:stretch>
        </p:blipFill>
        <p:spPr>
          <a:xfrm>
            <a:off x="2304665" y="3900684"/>
            <a:ext cx="3387011" cy="2957316"/>
          </a:xfrm>
          <a:prstGeom prst="rect">
            <a:avLst/>
          </a:prstGeom>
        </p:spPr>
      </p:pic>
      <p:sp>
        <p:nvSpPr>
          <p:cNvPr id="2" name="Title 1">
            <a:extLst>
              <a:ext uri="{FF2B5EF4-FFF2-40B4-BE49-F238E27FC236}">
                <a16:creationId xmlns:a16="http://schemas.microsoft.com/office/drawing/2014/main" id="{1ADCE396-5C29-F84C-B233-83A6AECF080E}"/>
              </a:ext>
            </a:extLst>
          </p:cNvPr>
          <p:cNvSpPr>
            <a:spLocks noGrp="1"/>
          </p:cNvSpPr>
          <p:nvPr>
            <p:ph type="title"/>
          </p:nvPr>
        </p:nvSpPr>
        <p:spPr/>
        <p:txBody>
          <a:bodyPr>
            <a:normAutofit/>
          </a:bodyPr>
          <a:lstStyle/>
          <a:p>
            <a:r>
              <a:rPr lang="en-US" b="1" dirty="0"/>
              <a:t>Verification Efforts</a:t>
            </a:r>
          </a:p>
        </p:txBody>
      </p:sp>
      <p:pic>
        <p:nvPicPr>
          <p:cNvPr id="3" name="그림 13">
            <a:extLst>
              <a:ext uri="{FF2B5EF4-FFF2-40B4-BE49-F238E27FC236}">
                <a16:creationId xmlns:a16="http://schemas.microsoft.com/office/drawing/2014/main" id="{4750F713-BEA1-67A0-8FDA-59A720A3919C}"/>
              </a:ext>
            </a:extLst>
          </p:cNvPr>
          <p:cNvPicPr>
            <a:picLocks noChangeAspect="1"/>
          </p:cNvPicPr>
          <p:nvPr/>
        </p:nvPicPr>
        <p:blipFill>
          <a:blip r:embed="rId4"/>
          <a:stretch>
            <a:fillRect/>
          </a:stretch>
        </p:blipFill>
        <p:spPr>
          <a:xfrm>
            <a:off x="283308" y="1919871"/>
            <a:ext cx="2620387" cy="2275436"/>
          </a:xfrm>
          <a:prstGeom prst="rect">
            <a:avLst/>
          </a:prstGeom>
        </p:spPr>
      </p:pic>
      <p:pic>
        <p:nvPicPr>
          <p:cNvPr id="7" name="Picture 6">
            <a:extLst>
              <a:ext uri="{FF2B5EF4-FFF2-40B4-BE49-F238E27FC236}">
                <a16:creationId xmlns:a16="http://schemas.microsoft.com/office/drawing/2014/main" id="{1C87ACE4-55BB-DB3A-18FE-4097A0EE739F}"/>
              </a:ext>
            </a:extLst>
          </p:cNvPr>
          <p:cNvPicPr>
            <a:picLocks noChangeAspect="1"/>
          </p:cNvPicPr>
          <p:nvPr/>
        </p:nvPicPr>
        <p:blipFill>
          <a:blip r:embed="rId5"/>
          <a:srcRect l="13925"/>
          <a:stretch/>
        </p:blipFill>
        <p:spPr>
          <a:xfrm>
            <a:off x="1938481" y="5781982"/>
            <a:ext cx="627822" cy="898306"/>
          </a:xfrm>
          <a:prstGeom prst="rect">
            <a:avLst/>
          </a:prstGeom>
        </p:spPr>
      </p:pic>
      <p:sp>
        <p:nvSpPr>
          <p:cNvPr id="8" name="Freeform 7">
            <a:extLst>
              <a:ext uri="{FF2B5EF4-FFF2-40B4-BE49-F238E27FC236}">
                <a16:creationId xmlns:a16="http://schemas.microsoft.com/office/drawing/2014/main" id="{B804BD44-A7DB-C1C7-177D-4B7C1CA9BCAC}"/>
              </a:ext>
            </a:extLst>
          </p:cNvPr>
          <p:cNvSpPr/>
          <p:nvPr/>
        </p:nvSpPr>
        <p:spPr>
          <a:xfrm>
            <a:off x="5169159" y="4049486"/>
            <a:ext cx="550506" cy="531845"/>
          </a:xfrm>
          <a:custGeom>
            <a:avLst/>
            <a:gdLst>
              <a:gd name="connsiteX0" fmla="*/ 37323 w 550506"/>
              <a:gd name="connsiteY0" fmla="*/ 74645 h 531845"/>
              <a:gd name="connsiteX1" fmla="*/ 9331 w 550506"/>
              <a:gd name="connsiteY1" fmla="*/ 139959 h 531845"/>
              <a:gd name="connsiteX2" fmla="*/ 0 w 550506"/>
              <a:gd name="connsiteY2" fmla="*/ 167951 h 531845"/>
              <a:gd name="connsiteX3" fmla="*/ 18661 w 550506"/>
              <a:gd name="connsiteY3" fmla="*/ 279918 h 531845"/>
              <a:gd name="connsiteX4" fmla="*/ 18661 w 550506"/>
              <a:gd name="connsiteY4" fmla="*/ 485192 h 531845"/>
              <a:gd name="connsiteX5" fmla="*/ 37323 w 550506"/>
              <a:gd name="connsiteY5" fmla="*/ 503853 h 531845"/>
              <a:gd name="connsiteX6" fmla="*/ 93306 w 550506"/>
              <a:gd name="connsiteY6" fmla="*/ 531845 h 531845"/>
              <a:gd name="connsiteX7" fmla="*/ 363894 w 550506"/>
              <a:gd name="connsiteY7" fmla="*/ 522514 h 531845"/>
              <a:gd name="connsiteX8" fmla="*/ 401217 w 550506"/>
              <a:gd name="connsiteY8" fmla="*/ 531845 h 531845"/>
              <a:gd name="connsiteX9" fmla="*/ 550506 w 550506"/>
              <a:gd name="connsiteY9" fmla="*/ 513183 h 531845"/>
              <a:gd name="connsiteX10" fmla="*/ 531845 w 550506"/>
              <a:gd name="connsiteY10" fmla="*/ 429208 h 531845"/>
              <a:gd name="connsiteX11" fmla="*/ 522514 w 550506"/>
              <a:gd name="connsiteY11" fmla="*/ 401216 h 531845"/>
              <a:gd name="connsiteX12" fmla="*/ 503853 w 550506"/>
              <a:gd name="connsiteY12" fmla="*/ 373224 h 531845"/>
              <a:gd name="connsiteX13" fmla="*/ 475861 w 550506"/>
              <a:gd name="connsiteY13" fmla="*/ 326571 h 531845"/>
              <a:gd name="connsiteX14" fmla="*/ 466531 w 550506"/>
              <a:gd name="connsiteY14" fmla="*/ 298579 h 531845"/>
              <a:gd name="connsiteX15" fmla="*/ 447870 w 550506"/>
              <a:gd name="connsiteY15" fmla="*/ 270587 h 531845"/>
              <a:gd name="connsiteX16" fmla="*/ 429208 w 550506"/>
              <a:gd name="connsiteY16" fmla="*/ 233265 h 531845"/>
              <a:gd name="connsiteX17" fmla="*/ 419878 w 550506"/>
              <a:gd name="connsiteY17" fmla="*/ 177281 h 531845"/>
              <a:gd name="connsiteX18" fmla="*/ 410547 w 550506"/>
              <a:gd name="connsiteY18" fmla="*/ 46653 h 531845"/>
              <a:gd name="connsiteX19" fmla="*/ 373225 w 550506"/>
              <a:gd name="connsiteY19" fmla="*/ 18661 h 531845"/>
              <a:gd name="connsiteX20" fmla="*/ 279919 w 550506"/>
              <a:gd name="connsiteY20" fmla="*/ 0 h 531845"/>
              <a:gd name="connsiteX21" fmla="*/ 186612 w 550506"/>
              <a:gd name="connsiteY21" fmla="*/ 9330 h 531845"/>
              <a:gd name="connsiteX22" fmla="*/ 93306 w 550506"/>
              <a:gd name="connsiteY22" fmla="*/ 27992 h 531845"/>
              <a:gd name="connsiteX23" fmla="*/ 65314 w 550506"/>
              <a:gd name="connsiteY23" fmla="*/ 46653 h 531845"/>
              <a:gd name="connsiteX24" fmla="*/ 37323 w 550506"/>
              <a:gd name="connsiteY24" fmla="*/ 74645 h 53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0506" h="531845">
                <a:moveTo>
                  <a:pt x="37323" y="74645"/>
                </a:moveTo>
                <a:cubicBezTo>
                  <a:pt x="27992" y="90196"/>
                  <a:pt x="18128" y="117967"/>
                  <a:pt x="9331" y="139959"/>
                </a:cubicBezTo>
                <a:cubicBezTo>
                  <a:pt x="5678" y="149091"/>
                  <a:pt x="0" y="158116"/>
                  <a:pt x="0" y="167951"/>
                </a:cubicBezTo>
                <a:cubicBezTo>
                  <a:pt x="0" y="191091"/>
                  <a:pt x="13364" y="253433"/>
                  <a:pt x="18661" y="279918"/>
                </a:cubicBezTo>
                <a:cubicBezTo>
                  <a:pt x="15400" y="328830"/>
                  <a:pt x="-824" y="426738"/>
                  <a:pt x="18661" y="485192"/>
                </a:cubicBezTo>
                <a:cubicBezTo>
                  <a:pt x="21443" y="493538"/>
                  <a:pt x="30454" y="498358"/>
                  <a:pt x="37323" y="503853"/>
                </a:cubicBezTo>
                <a:cubicBezTo>
                  <a:pt x="63163" y="524525"/>
                  <a:pt x="63740" y="521989"/>
                  <a:pt x="93306" y="531845"/>
                </a:cubicBezTo>
                <a:cubicBezTo>
                  <a:pt x="183502" y="528735"/>
                  <a:pt x="273644" y="522514"/>
                  <a:pt x="363894" y="522514"/>
                </a:cubicBezTo>
                <a:cubicBezTo>
                  <a:pt x="376718" y="522514"/>
                  <a:pt x="388393" y="531845"/>
                  <a:pt x="401217" y="531845"/>
                </a:cubicBezTo>
                <a:cubicBezTo>
                  <a:pt x="424735" y="531845"/>
                  <a:pt x="521588" y="517314"/>
                  <a:pt x="550506" y="513183"/>
                </a:cubicBezTo>
                <a:cubicBezTo>
                  <a:pt x="544091" y="481107"/>
                  <a:pt x="540632" y="459961"/>
                  <a:pt x="531845" y="429208"/>
                </a:cubicBezTo>
                <a:cubicBezTo>
                  <a:pt x="529143" y="419751"/>
                  <a:pt x="526913" y="410013"/>
                  <a:pt x="522514" y="401216"/>
                </a:cubicBezTo>
                <a:cubicBezTo>
                  <a:pt x="517499" y="391186"/>
                  <a:pt x="509796" y="382733"/>
                  <a:pt x="503853" y="373224"/>
                </a:cubicBezTo>
                <a:cubicBezTo>
                  <a:pt x="494241" y="357845"/>
                  <a:pt x="483971" y="342792"/>
                  <a:pt x="475861" y="326571"/>
                </a:cubicBezTo>
                <a:cubicBezTo>
                  <a:pt x="471463" y="317774"/>
                  <a:pt x="470929" y="307376"/>
                  <a:pt x="466531" y="298579"/>
                </a:cubicBezTo>
                <a:cubicBezTo>
                  <a:pt x="461516" y="288549"/>
                  <a:pt x="453434" y="280323"/>
                  <a:pt x="447870" y="270587"/>
                </a:cubicBezTo>
                <a:cubicBezTo>
                  <a:pt x="440969" y="258510"/>
                  <a:pt x="435429" y="245706"/>
                  <a:pt x="429208" y="233265"/>
                </a:cubicBezTo>
                <a:cubicBezTo>
                  <a:pt x="426098" y="214604"/>
                  <a:pt x="421760" y="196106"/>
                  <a:pt x="419878" y="177281"/>
                </a:cubicBezTo>
                <a:cubicBezTo>
                  <a:pt x="415534" y="133844"/>
                  <a:pt x="422865" y="88533"/>
                  <a:pt x="410547" y="46653"/>
                </a:cubicBezTo>
                <a:cubicBezTo>
                  <a:pt x="406159" y="31734"/>
                  <a:pt x="386727" y="26377"/>
                  <a:pt x="373225" y="18661"/>
                </a:cubicBezTo>
                <a:cubicBezTo>
                  <a:pt x="351510" y="6252"/>
                  <a:pt x="294282" y="2052"/>
                  <a:pt x="279919" y="0"/>
                </a:cubicBezTo>
                <a:cubicBezTo>
                  <a:pt x="248817" y="3110"/>
                  <a:pt x="217628" y="5453"/>
                  <a:pt x="186612" y="9330"/>
                </a:cubicBezTo>
                <a:cubicBezTo>
                  <a:pt x="140861" y="15049"/>
                  <a:pt x="133472" y="17950"/>
                  <a:pt x="93306" y="27992"/>
                </a:cubicBezTo>
                <a:cubicBezTo>
                  <a:pt x="83975" y="34212"/>
                  <a:pt x="71257" y="37144"/>
                  <a:pt x="65314" y="46653"/>
                </a:cubicBezTo>
                <a:cubicBezTo>
                  <a:pt x="45669" y="78084"/>
                  <a:pt x="46654" y="59094"/>
                  <a:pt x="37323" y="74645"/>
                </a:cubicBezTo>
                <a:close/>
              </a:path>
            </a:pathLst>
          </a:cu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5A653E0-7D5D-A3F7-485F-67168A3CABC1}"/>
              </a:ext>
            </a:extLst>
          </p:cNvPr>
          <p:cNvSpPr txBox="1"/>
          <p:nvPr/>
        </p:nvSpPr>
        <p:spPr>
          <a:xfrm>
            <a:off x="8367184" y="6108216"/>
            <a:ext cx="2618425" cy="598312"/>
          </a:xfrm>
          <a:prstGeom prst="rect">
            <a:avLst/>
          </a:prstGeom>
          <a:solidFill>
            <a:schemeClr val="bg1"/>
          </a:solidFill>
        </p:spPr>
        <p:txBody>
          <a:bodyPr wrap="square" rtlCol="0">
            <a:spAutoFit/>
          </a:bodyPr>
          <a:lstStyle/>
          <a:p>
            <a:endParaRPr lang="en-US" dirty="0"/>
          </a:p>
        </p:txBody>
      </p:sp>
      <p:graphicFrame>
        <p:nvGraphicFramePr>
          <p:cNvPr id="16" name="Table 15">
            <a:extLst>
              <a:ext uri="{FF2B5EF4-FFF2-40B4-BE49-F238E27FC236}">
                <a16:creationId xmlns:a16="http://schemas.microsoft.com/office/drawing/2014/main" id="{D26A3D31-E587-F9FC-A84E-8DD62578CDB2}"/>
              </a:ext>
            </a:extLst>
          </p:cNvPr>
          <p:cNvGraphicFramePr>
            <a:graphicFrameLocks noGrp="1"/>
          </p:cNvGraphicFramePr>
          <p:nvPr>
            <p:extLst>
              <p:ext uri="{D42A27DB-BD31-4B8C-83A1-F6EECF244321}">
                <p14:modId xmlns:p14="http://schemas.microsoft.com/office/powerpoint/2010/main" val="828498644"/>
              </p:ext>
            </p:extLst>
          </p:nvPr>
        </p:nvGraphicFramePr>
        <p:xfrm>
          <a:off x="6324192" y="2118836"/>
          <a:ext cx="5592374" cy="1788121"/>
        </p:xfrm>
        <a:graphic>
          <a:graphicData uri="http://schemas.openxmlformats.org/drawingml/2006/table">
            <a:tbl>
              <a:tblPr firstRow="1" firstCol="1" bandRow="1">
                <a:tableStyleId>{5C22544A-7EE6-4342-B048-85BDC9FD1C3A}</a:tableStyleId>
              </a:tblPr>
              <a:tblGrid>
                <a:gridCol w="761115">
                  <a:extLst>
                    <a:ext uri="{9D8B030D-6E8A-4147-A177-3AD203B41FA5}">
                      <a16:colId xmlns:a16="http://schemas.microsoft.com/office/drawing/2014/main" val="3126782490"/>
                    </a:ext>
                  </a:extLst>
                </a:gridCol>
                <a:gridCol w="939674">
                  <a:extLst>
                    <a:ext uri="{9D8B030D-6E8A-4147-A177-3AD203B41FA5}">
                      <a16:colId xmlns:a16="http://schemas.microsoft.com/office/drawing/2014/main" val="1928672609"/>
                    </a:ext>
                  </a:extLst>
                </a:gridCol>
                <a:gridCol w="1141730">
                  <a:extLst>
                    <a:ext uri="{9D8B030D-6E8A-4147-A177-3AD203B41FA5}">
                      <a16:colId xmlns:a16="http://schemas.microsoft.com/office/drawing/2014/main" val="1660614249"/>
                    </a:ext>
                  </a:extLst>
                </a:gridCol>
                <a:gridCol w="842718">
                  <a:extLst>
                    <a:ext uri="{9D8B030D-6E8A-4147-A177-3AD203B41FA5}">
                      <a16:colId xmlns:a16="http://schemas.microsoft.com/office/drawing/2014/main" val="637100018"/>
                    </a:ext>
                  </a:extLst>
                </a:gridCol>
                <a:gridCol w="1013822">
                  <a:extLst>
                    <a:ext uri="{9D8B030D-6E8A-4147-A177-3AD203B41FA5}">
                      <a16:colId xmlns:a16="http://schemas.microsoft.com/office/drawing/2014/main" val="4098554177"/>
                    </a:ext>
                  </a:extLst>
                </a:gridCol>
                <a:gridCol w="893315">
                  <a:extLst>
                    <a:ext uri="{9D8B030D-6E8A-4147-A177-3AD203B41FA5}">
                      <a16:colId xmlns:a16="http://schemas.microsoft.com/office/drawing/2014/main" val="1411688276"/>
                    </a:ext>
                  </a:extLst>
                </a:gridCol>
              </a:tblGrid>
              <a:tr h="293181">
                <a:tc>
                  <a:txBody>
                    <a:bodyPr/>
                    <a:lstStyle/>
                    <a:p>
                      <a:pPr marL="0" marR="0" algn="ctr">
                        <a:spcBef>
                          <a:spcPts val="0"/>
                        </a:spcBef>
                        <a:spcAft>
                          <a:spcPts val="0"/>
                        </a:spcAft>
                      </a:pPr>
                      <a:r>
                        <a:rPr lang="en-US" sz="1200" dirty="0">
                          <a:effectLst/>
                        </a:rPr>
                        <a:t>Reactor</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rPr>
                        <a:t>Parameter</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rPr>
                        <a:t>Monte Carlo</a:t>
                      </a:r>
                      <a:r>
                        <a:rPr lang="en-US" sz="1200" baseline="30000" dirty="0">
                          <a:effectLst/>
                        </a:rPr>
                        <a:t>*</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gridSpan="3">
                  <a:txBody>
                    <a:bodyPr/>
                    <a:lstStyle/>
                    <a:p>
                      <a:pPr marL="0" marR="0" algn="ctr">
                        <a:spcBef>
                          <a:spcPts val="0"/>
                        </a:spcBef>
                        <a:spcAft>
                          <a:spcPts val="0"/>
                        </a:spcAft>
                      </a:pPr>
                      <a:r>
                        <a:rPr lang="en-US" sz="1200" dirty="0">
                          <a:effectLst/>
                        </a:rPr>
                        <a:t>Difference</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hMerge="1">
                  <a:txBody>
                    <a:bodyPr/>
                    <a:lstStyle/>
                    <a:p>
                      <a:endParaRPr lang="en-US"/>
                    </a:p>
                  </a:txBody>
                  <a:tcPr/>
                </a:tc>
                <a:tc hMerge="1">
                  <a:txBody>
                    <a:bodyPr/>
                    <a:lstStyle/>
                    <a:p>
                      <a:pPr marL="0" marR="0" algn="ctr">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253213"/>
                  </a:ext>
                </a:extLst>
              </a:tr>
              <a:tr h="365760">
                <a:tc>
                  <a:txBody>
                    <a:bodyPr/>
                    <a:lstStyle/>
                    <a:p>
                      <a:pPr marL="0" marR="0" algn="ctr">
                        <a:spcBef>
                          <a:spcPts val="0"/>
                        </a:spcBef>
                        <a:spcAft>
                          <a:spcPts val="0"/>
                        </a:spcAft>
                      </a:pPr>
                      <a:r>
                        <a:rPr lang="en-US" sz="1200" dirty="0">
                          <a:effectLst/>
                        </a:rPr>
                        <a:t> </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DIF3D</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Griffin</a:t>
                      </a:r>
                    </a:p>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DFEM-SN</a:t>
                      </a: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Griffin</a:t>
                      </a:r>
                    </a:p>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HFEM-PN</a:t>
                      </a:r>
                    </a:p>
                  </a:txBody>
                  <a:tcPr marT="0" marB="0"/>
                </a:tc>
                <a:extLst>
                  <a:ext uri="{0D108BD9-81ED-4DB2-BD59-A6C34878D82A}">
                    <a16:rowId xmlns:a16="http://schemas.microsoft.com/office/drawing/2014/main" val="3852158434"/>
                  </a:ext>
                </a:extLst>
              </a:tr>
              <a:tr h="282295">
                <a:tc rowSpan="2">
                  <a:txBody>
                    <a:bodyPr/>
                    <a:lstStyle/>
                    <a:p>
                      <a:pPr marL="0" marR="0" algn="ctr">
                        <a:spcBef>
                          <a:spcPts val="0"/>
                        </a:spcBef>
                        <a:spcAft>
                          <a:spcPts val="0"/>
                        </a:spcAft>
                      </a:pPr>
                      <a:r>
                        <a:rPr lang="en-US" sz="1200" dirty="0">
                          <a:solidFill>
                            <a:schemeClr val="bg1"/>
                          </a:solidFill>
                          <a:effectLst/>
                        </a:rPr>
                        <a:t>ABTR</a:t>
                      </a:r>
                    </a:p>
                    <a:p>
                      <a:pPr marL="0" marR="0" algn="ctr">
                        <a:spcBef>
                          <a:spcPts val="0"/>
                        </a:spcBef>
                        <a:spcAft>
                          <a:spcPts val="0"/>
                        </a:spcAft>
                      </a:pPr>
                      <a:r>
                        <a:rPr lang="en-US" sz="1200" dirty="0">
                          <a:solidFill>
                            <a:schemeClr val="bg1"/>
                          </a:solidFill>
                          <a:effectLst/>
                        </a:rPr>
                        <a:t> </a:t>
                      </a:r>
                      <a:endParaRPr lang="en-US" sz="1300" dirty="0">
                        <a:solidFill>
                          <a:schemeClr val="bg1"/>
                        </a:solidFill>
                        <a:effectLst/>
                        <a:latin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k-eff</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rPr>
                        <a:t>1.08188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-32 </a:t>
                      </a:r>
                      <a:r>
                        <a:rPr lang="en-US" sz="1200" dirty="0" err="1">
                          <a:effectLst/>
                          <a:latin typeface="+mn-lt"/>
                        </a:rPr>
                        <a:t>pcm</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-85 </a:t>
                      </a:r>
                      <a:r>
                        <a:rPr lang="en-US" sz="1200" dirty="0" err="1">
                          <a:effectLst/>
                          <a:latin typeface="+mn-lt"/>
                        </a:rPr>
                        <a:t>pcm</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-135 </a:t>
                      </a:r>
                      <a:r>
                        <a:rPr lang="en-US" sz="1200" dirty="0" err="1">
                          <a:effectLst/>
                          <a:latin typeface="+mn-lt"/>
                          <a:ea typeface="Times New Roman" panose="02020603050405020304" pitchFamily="18" charset="0"/>
                          <a:cs typeface="Times New Roman" panose="02020603050405020304" pitchFamily="18" charset="0"/>
                        </a:rPr>
                        <a:t>pcm</a:t>
                      </a:r>
                      <a:endParaRPr lang="en-US" sz="1200" dirty="0">
                        <a:effectLst/>
                        <a:latin typeface="+mn-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1213293750"/>
                  </a:ext>
                </a:extLst>
              </a:tr>
              <a:tr h="282295">
                <a:tc vMerge="1">
                  <a:txBody>
                    <a:bodyPr/>
                    <a:lstStyle/>
                    <a:p>
                      <a:pPr marL="0" marR="0" algn="ctr">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CR worth</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rPr>
                        <a:t>13,054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-1.21 %</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0.31 %</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-0.69 %</a:t>
                      </a:r>
                    </a:p>
                  </a:txBody>
                  <a:tcPr marT="0" marB="0"/>
                </a:tc>
                <a:extLst>
                  <a:ext uri="{0D108BD9-81ED-4DB2-BD59-A6C34878D82A}">
                    <a16:rowId xmlns:a16="http://schemas.microsoft.com/office/drawing/2014/main" val="1001198242"/>
                  </a:ext>
                </a:extLst>
              </a:tr>
              <a:tr h="282295">
                <a:tc rowSpan="2">
                  <a:txBody>
                    <a:bodyPr/>
                    <a:lstStyle/>
                    <a:p>
                      <a:pPr marL="0" marR="0" algn="ctr">
                        <a:spcBef>
                          <a:spcPts val="0"/>
                        </a:spcBef>
                        <a:spcAft>
                          <a:spcPts val="0"/>
                        </a:spcAft>
                      </a:pPr>
                      <a:r>
                        <a:rPr lang="en-US" sz="1200" dirty="0">
                          <a:solidFill>
                            <a:schemeClr val="bg1"/>
                          </a:solidFill>
                          <a:effectLst/>
                        </a:rPr>
                        <a:t>ABR-</a:t>
                      </a:r>
                    </a:p>
                    <a:p>
                      <a:pPr marL="0" marR="0" algn="ctr">
                        <a:spcBef>
                          <a:spcPts val="0"/>
                        </a:spcBef>
                        <a:spcAft>
                          <a:spcPts val="0"/>
                        </a:spcAft>
                      </a:pPr>
                      <a:r>
                        <a:rPr lang="en-US" sz="1200" dirty="0">
                          <a:solidFill>
                            <a:schemeClr val="bg1"/>
                          </a:solidFill>
                          <a:effectLst/>
                        </a:rPr>
                        <a:t>1000</a:t>
                      </a:r>
                      <a:endParaRPr lang="en-US" sz="1300" dirty="0">
                        <a:solidFill>
                          <a:schemeClr val="bg1"/>
                        </a:solidFill>
                        <a:effectLst/>
                        <a:latin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mn-lt"/>
                        </a:rPr>
                        <a:t>k-eff</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1.01707</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211 </a:t>
                      </a:r>
                      <a:r>
                        <a:rPr lang="en-US" sz="1200" dirty="0" err="1">
                          <a:effectLst/>
                          <a:latin typeface="+mn-lt"/>
                        </a:rPr>
                        <a:t>pcm</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-2 </a:t>
                      </a:r>
                      <a:r>
                        <a:rPr lang="en-US" sz="1200" dirty="0" err="1">
                          <a:effectLst/>
                          <a:latin typeface="+mn-lt"/>
                        </a:rPr>
                        <a:t>pcm</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-11 </a:t>
                      </a:r>
                      <a:r>
                        <a:rPr lang="en-US" sz="1200" dirty="0" err="1">
                          <a:effectLst/>
                          <a:latin typeface="+mn-lt"/>
                          <a:ea typeface="Times New Roman" panose="02020603050405020304" pitchFamily="18" charset="0"/>
                          <a:cs typeface="Times New Roman" panose="02020603050405020304" pitchFamily="18" charset="0"/>
                        </a:rPr>
                        <a:t>pcm</a:t>
                      </a:r>
                      <a:endParaRPr lang="en-US" sz="1200" dirty="0">
                        <a:effectLst/>
                        <a:latin typeface="+mn-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1308769095"/>
                  </a:ext>
                </a:extLst>
              </a:tr>
              <a:tr h="282295">
                <a:tc vMerge="1">
                  <a:txBody>
                    <a:bodyPr/>
                    <a:lstStyle/>
                    <a:p>
                      <a:pPr marL="0" marR="0" algn="ctr">
                        <a:spcBef>
                          <a:spcPts val="0"/>
                        </a:spcBef>
                        <a:spcAft>
                          <a:spcPts val="0"/>
                        </a:spcAft>
                      </a:pPr>
                      <a:r>
                        <a:rPr lang="en-US" sz="900" dirty="0">
                          <a:effectLst/>
                        </a:rPr>
                        <a:t>1000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n-lt"/>
                        </a:rPr>
                        <a:t>CR worth</a:t>
                      </a:r>
                      <a:endParaRPr lang="en-US" sz="120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mn-lt"/>
                        </a:rPr>
                        <a:t>9,811</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-0.45 %</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1.35 %</a:t>
                      </a:r>
                      <a:endParaRPr lang="en-US" sz="12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0.46 %</a:t>
                      </a:r>
                    </a:p>
                  </a:txBody>
                  <a:tcPr marT="0" marB="0"/>
                </a:tc>
                <a:extLst>
                  <a:ext uri="{0D108BD9-81ED-4DB2-BD59-A6C34878D82A}">
                    <a16:rowId xmlns:a16="http://schemas.microsoft.com/office/drawing/2014/main" val="2413516446"/>
                  </a:ext>
                </a:extLst>
              </a:tr>
            </a:tbl>
          </a:graphicData>
        </a:graphic>
      </p:graphicFrame>
      <p:graphicFrame>
        <p:nvGraphicFramePr>
          <p:cNvPr id="17" name="Table 16">
            <a:extLst>
              <a:ext uri="{FF2B5EF4-FFF2-40B4-BE49-F238E27FC236}">
                <a16:creationId xmlns:a16="http://schemas.microsoft.com/office/drawing/2014/main" id="{227B8025-755F-452D-6424-5DA4CEDCBE06}"/>
              </a:ext>
            </a:extLst>
          </p:cNvPr>
          <p:cNvGraphicFramePr>
            <a:graphicFrameLocks noGrp="1"/>
          </p:cNvGraphicFramePr>
          <p:nvPr>
            <p:extLst>
              <p:ext uri="{D42A27DB-BD31-4B8C-83A1-F6EECF244321}">
                <p14:modId xmlns:p14="http://schemas.microsoft.com/office/powerpoint/2010/main" val="1918794460"/>
              </p:ext>
            </p:extLst>
          </p:nvPr>
        </p:nvGraphicFramePr>
        <p:xfrm>
          <a:off x="6324192" y="4725740"/>
          <a:ext cx="5362350" cy="1814161"/>
        </p:xfrm>
        <a:graphic>
          <a:graphicData uri="http://schemas.openxmlformats.org/drawingml/2006/table">
            <a:tbl>
              <a:tblPr firstRow="1" firstCol="1" bandRow="1">
                <a:tableStyleId>{5C22544A-7EE6-4342-B048-85BDC9FD1C3A}</a:tableStyleId>
              </a:tblPr>
              <a:tblGrid>
                <a:gridCol w="749826">
                  <a:extLst>
                    <a:ext uri="{9D8B030D-6E8A-4147-A177-3AD203B41FA5}">
                      <a16:colId xmlns:a16="http://schemas.microsoft.com/office/drawing/2014/main" val="1061340275"/>
                    </a:ext>
                  </a:extLst>
                </a:gridCol>
                <a:gridCol w="846667">
                  <a:extLst>
                    <a:ext uri="{9D8B030D-6E8A-4147-A177-3AD203B41FA5}">
                      <a16:colId xmlns:a16="http://schemas.microsoft.com/office/drawing/2014/main" val="4282822840"/>
                    </a:ext>
                  </a:extLst>
                </a:gridCol>
                <a:gridCol w="588522">
                  <a:extLst>
                    <a:ext uri="{9D8B030D-6E8A-4147-A177-3AD203B41FA5}">
                      <a16:colId xmlns:a16="http://schemas.microsoft.com/office/drawing/2014/main" val="1971774486"/>
                    </a:ext>
                  </a:extLst>
                </a:gridCol>
                <a:gridCol w="574262">
                  <a:extLst>
                    <a:ext uri="{9D8B030D-6E8A-4147-A177-3AD203B41FA5}">
                      <a16:colId xmlns:a16="http://schemas.microsoft.com/office/drawing/2014/main" val="2942807928"/>
                    </a:ext>
                  </a:extLst>
                </a:gridCol>
                <a:gridCol w="672184">
                  <a:extLst>
                    <a:ext uri="{9D8B030D-6E8A-4147-A177-3AD203B41FA5}">
                      <a16:colId xmlns:a16="http://schemas.microsoft.com/office/drawing/2014/main" val="1593430439"/>
                    </a:ext>
                  </a:extLst>
                </a:gridCol>
                <a:gridCol w="595543">
                  <a:extLst>
                    <a:ext uri="{9D8B030D-6E8A-4147-A177-3AD203B41FA5}">
                      <a16:colId xmlns:a16="http://schemas.microsoft.com/office/drawing/2014/main" val="2528695679"/>
                    </a:ext>
                  </a:extLst>
                </a:gridCol>
                <a:gridCol w="599455">
                  <a:extLst>
                    <a:ext uri="{9D8B030D-6E8A-4147-A177-3AD203B41FA5}">
                      <a16:colId xmlns:a16="http://schemas.microsoft.com/office/drawing/2014/main" val="2412995646"/>
                    </a:ext>
                  </a:extLst>
                </a:gridCol>
                <a:gridCol w="735891">
                  <a:extLst>
                    <a:ext uri="{9D8B030D-6E8A-4147-A177-3AD203B41FA5}">
                      <a16:colId xmlns:a16="http://schemas.microsoft.com/office/drawing/2014/main" val="150002728"/>
                    </a:ext>
                  </a:extLst>
                </a:gridCol>
              </a:tblGrid>
              <a:tr h="226076">
                <a:tc>
                  <a:txBody>
                    <a:bodyPr/>
                    <a:lstStyle/>
                    <a:p>
                      <a:pPr marL="0" marR="0" algn="ctr">
                        <a:spcBef>
                          <a:spcPts val="0"/>
                        </a:spcBef>
                        <a:spcAft>
                          <a:spcPts val="0"/>
                        </a:spcAft>
                      </a:pPr>
                      <a:r>
                        <a:rPr lang="en-US" sz="1200">
                          <a:effectLst/>
                        </a:rPr>
                        <a:t>Reactor</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Power</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gridSpan="6">
                  <a:txBody>
                    <a:bodyPr/>
                    <a:lstStyle/>
                    <a:p>
                      <a:pPr marL="0" marR="0" algn="ctr">
                        <a:spcBef>
                          <a:spcPts val="0"/>
                        </a:spcBef>
                        <a:spcAft>
                          <a:spcPts val="0"/>
                        </a:spcAft>
                      </a:pPr>
                      <a:r>
                        <a:rPr lang="en-US" sz="1200" dirty="0">
                          <a:effectLst/>
                        </a:rPr>
                        <a:t>% Difference</a:t>
                      </a:r>
                      <a:r>
                        <a:rPr lang="en-US" sz="1200" baseline="30000" dirty="0">
                          <a:effectLst/>
                        </a:rPr>
                        <a:t>**</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6950118"/>
                  </a:ext>
                </a:extLst>
              </a:tr>
              <a:tr h="365760">
                <a:tc>
                  <a:txBody>
                    <a:bodyPr/>
                    <a:lstStyle/>
                    <a:p>
                      <a:pPr marL="0" marR="0" algn="ctr">
                        <a:spcBef>
                          <a:spcPts val="0"/>
                        </a:spcBef>
                        <a:spcAft>
                          <a:spcPts val="0"/>
                        </a:spcAft>
                      </a:pPr>
                      <a:r>
                        <a:rPr lang="en-US" sz="1200">
                          <a:effectLst/>
                        </a:rPr>
                        <a:t>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rPr>
                        <a:t> </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gridSpan="2">
                  <a:txBody>
                    <a:bodyPr/>
                    <a:lstStyle/>
                    <a:p>
                      <a:pPr marL="0" marR="0" algn="ctr">
                        <a:spcBef>
                          <a:spcPts val="0"/>
                        </a:spcBef>
                        <a:spcAft>
                          <a:spcPts val="0"/>
                        </a:spcAft>
                      </a:pPr>
                      <a:r>
                        <a:rPr lang="en-US" sz="1200">
                          <a:effectLst/>
                        </a:rPr>
                        <a:t>DIF3D</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hMerge="1">
                  <a:txBody>
                    <a:bodyPr/>
                    <a:lstStyle/>
                    <a:p>
                      <a:endParaRPr lang="en-US"/>
                    </a:p>
                  </a:txBody>
                  <a:tcPr/>
                </a:tc>
                <a:tc gridSpan="2">
                  <a:txBody>
                    <a:bodyPr/>
                    <a:lstStyle/>
                    <a:p>
                      <a:pPr marL="0" marR="0" algn="ctr">
                        <a:spcBef>
                          <a:spcPts val="0"/>
                        </a:spcBef>
                        <a:spcAft>
                          <a:spcPts val="0"/>
                        </a:spcAft>
                      </a:pPr>
                      <a:r>
                        <a:rPr lang="en-US" sz="1200" dirty="0">
                          <a:effectLst/>
                          <a:latin typeface="+mn-lt"/>
                        </a:rPr>
                        <a:t>Griffin</a:t>
                      </a:r>
                    </a:p>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DFEM-SN</a:t>
                      </a:r>
                      <a:endParaRPr lang="en-US" sz="1300" dirty="0">
                        <a:effectLst/>
                        <a:latin typeface="+mn-lt"/>
                        <a:ea typeface="Times New Roman" panose="02020603050405020304" pitchFamily="18" charset="0"/>
                        <a:cs typeface="Times New Roman" panose="02020603050405020304" pitchFamily="18" charset="0"/>
                      </a:endParaRPr>
                    </a:p>
                  </a:txBody>
                  <a:tcPr marT="0" marB="0"/>
                </a:tc>
                <a:tc hMerge="1">
                  <a:txBody>
                    <a:bodyPr/>
                    <a:lstStyle/>
                    <a:p>
                      <a:endParaRPr lang="en-US"/>
                    </a:p>
                  </a:txBody>
                  <a:tcPr/>
                </a:tc>
                <a:tc gridSpan="2">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Griffin</a:t>
                      </a:r>
                    </a:p>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HFEM-PN</a:t>
                      </a:r>
                    </a:p>
                  </a:txBody>
                  <a:tcPr marT="0" marB="0"/>
                </a:tc>
                <a:tc hMerge="1">
                  <a:txBody>
                    <a:bodyPr/>
                    <a:lstStyle/>
                    <a:p>
                      <a:pPr marL="0" marR="0" algn="ctr">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707755"/>
                  </a:ext>
                </a:extLst>
              </a:tr>
              <a:tr h="244465">
                <a:tc>
                  <a:txBody>
                    <a:bodyPr/>
                    <a:lstStyle/>
                    <a:p>
                      <a:pPr marL="0" marR="0" algn="ctr">
                        <a:spcBef>
                          <a:spcPts val="0"/>
                        </a:spcBef>
                        <a:spcAft>
                          <a:spcPts val="0"/>
                        </a:spcAft>
                      </a:pPr>
                      <a:r>
                        <a:rPr lang="en-US" sz="1200" dirty="0">
                          <a:effectLst/>
                        </a:rPr>
                        <a:t> </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Max</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latin typeface="+mn-lt"/>
                        </a:rPr>
                        <a:t>RMS</a:t>
                      </a:r>
                      <a:endParaRPr lang="en-US" sz="130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Max</a:t>
                      </a:r>
                      <a:endParaRPr lang="en-US" sz="13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RMS</a:t>
                      </a: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Max</a:t>
                      </a:r>
                    </a:p>
                  </a:txBody>
                  <a:tcPr marT="0" marB="0"/>
                </a:tc>
                <a:extLst>
                  <a:ext uri="{0D108BD9-81ED-4DB2-BD59-A6C34878D82A}">
                    <a16:rowId xmlns:a16="http://schemas.microsoft.com/office/drawing/2014/main" val="3058232044"/>
                  </a:ext>
                </a:extLst>
              </a:tr>
              <a:tr h="244465">
                <a:tc rowSpan="2">
                  <a:txBody>
                    <a:bodyPr/>
                    <a:lstStyle/>
                    <a:p>
                      <a:pPr marL="0" marR="0" algn="ctr">
                        <a:spcBef>
                          <a:spcPts val="0"/>
                        </a:spcBef>
                        <a:spcAft>
                          <a:spcPts val="0"/>
                        </a:spcAft>
                      </a:pPr>
                      <a:r>
                        <a:rPr lang="en-US" sz="1200" dirty="0">
                          <a:effectLst/>
                        </a:rPr>
                        <a:t>ABTR</a:t>
                      </a:r>
                    </a:p>
                    <a:p>
                      <a:pPr marL="0" marR="0" algn="ctr">
                        <a:spcBef>
                          <a:spcPts val="0"/>
                        </a:spcBef>
                        <a:spcAft>
                          <a:spcPts val="0"/>
                        </a:spcAft>
                      </a:pPr>
                      <a:r>
                        <a:rPr lang="en-US" sz="1200" dirty="0">
                          <a:effectLst/>
                        </a:rPr>
                        <a:t> </a:t>
                      </a:r>
                      <a:endParaRPr lang="en-US" sz="1300" dirty="0">
                        <a:effectLst/>
                        <a:latin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Assembly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0.58</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0.93</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0.37</a:t>
                      </a:r>
                      <a:endParaRPr lang="en-US" sz="13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0.72</a:t>
                      </a:r>
                      <a:endParaRPr lang="en-US" sz="13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0.44</a:t>
                      </a: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0.66</a:t>
                      </a:r>
                    </a:p>
                  </a:txBody>
                  <a:tcPr marT="0" marB="0"/>
                </a:tc>
                <a:extLst>
                  <a:ext uri="{0D108BD9-81ED-4DB2-BD59-A6C34878D82A}">
                    <a16:rowId xmlns:a16="http://schemas.microsoft.com/office/drawing/2014/main" val="4043808750"/>
                  </a:ext>
                </a:extLst>
              </a:tr>
              <a:tr h="244465">
                <a:tc vMerge="1">
                  <a:txBody>
                    <a:bodyPr/>
                    <a:lstStyle/>
                    <a:p>
                      <a:pPr marL="0" marR="0" algn="ctr">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Pin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0.93</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4.72</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latin typeface="+mn-lt"/>
                        </a:rPr>
                        <a:t>0.75</a:t>
                      </a:r>
                      <a:endParaRPr lang="en-US" sz="130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4.98</a:t>
                      </a:r>
                      <a:endParaRPr lang="en-US" sz="13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0.73</a:t>
                      </a: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5.01</a:t>
                      </a:r>
                    </a:p>
                  </a:txBody>
                  <a:tcPr marT="0" marB="0"/>
                </a:tc>
                <a:extLst>
                  <a:ext uri="{0D108BD9-81ED-4DB2-BD59-A6C34878D82A}">
                    <a16:rowId xmlns:a16="http://schemas.microsoft.com/office/drawing/2014/main" val="2170673160"/>
                  </a:ext>
                </a:extLst>
              </a:tr>
              <a:tr h="244465">
                <a:tc rowSpan="2">
                  <a:txBody>
                    <a:bodyPr/>
                    <a:lstStyle/>
                    <a:p>
                      <a:pPr marL="0" marR="0" algn="ctr">
                        <a:spcBef>
                          <a:spcPts val="0"/>
                        </a:spcBef>
                        <a:spcAft>
                          <a:spcPts val="0"/>
                        </a:spcAft>
                      </a:pPr>
                      <a:r>
                        <a:rPr lang="en-US" sz="1200" dirty="0">
                          <a:effectLst/>
                        </a:rPr>
                        <a:t>ABR-</a:t>
                      </a:r>
                    </a:p>
                    <a:p>
                      <a:pPr marL="0" marR="0" algn="ctr">
                        <a:spcBef>
                          <a:spcPts val="0"/>
                        </a:spcBef>
                        <a:spcAft>
                          <a:spcPts val="0"/>
                        </a:spcAft>
                      </a:pPr>
                      <a:r>
                        <a:rPr lang="en-US" sz="1200" dirty="0">
                          <a:effectLst/>
                        </a:rPr>
                        <a:t>1000</a:t>
                      </a:r>
                      <a:endParaRPr lang="en-US" sz="1300" dirty="0">
                        <a:effectLst/>
                        <a:latin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Assembly</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1.38</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rPr>
                        <a:t>2.19</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a:effectLst/>
                          <a:latin typeface="+mn-lt"/>
                        </a:rPr>
                        <a:t>0.85</a:t>
                      </a:r>
                      <a:endParaRPr lang="en-US" sz="130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1.65</a:t>
                      </a:r>
                      <a:endParaRPr lang="en-US" sz="13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0.90</a:t>
                      </a: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1.86</a:t>
                      </a:r>
                    </a:p>
                  </a:txBody>
                  <a:tcPr marT="0" marB="0"/>
                </a:tc>
                <a:extLst>
                  <a:ext uri="{0D108BD9-81ED-4DB2-BD59-A6C34878D82A}">
                    <a16:rowId xmlns:a16="http://schemas.microsoft.com/office/drawing/2014/main" val="4180723538"/>
                  </a:ext>
                </a:extLst>
              </a:tr>
              <a:tr h="244465">
                <a:tc vMerge="1">
                  <a:txBody>
                    <a:bodyPr/>
                    <a:lstStyle/>
                    <a:p>
                      <a:pPr marL="0" marR="0" algn="ctr">
                        <a:spcBef>
                          <a:spcPts val="0"/>
                        </a:spcBef>
                        <a:spcAft>
                          <a:spcPts val="0"/>
                        </a:spcAft>
                      </a:pPr>
                      <a:r>
                        <a:rPr lang="en-US" sz="900" dirty="0">
                          <a:effectLst/>
                        </a:rPr>
                        <a:t>1000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Pin </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rPr>
                        <a:t>1.46</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solidFill>
                            <a:srgbClr val="00609C"/>
                          </a:solidFill>
                          <a:effectLst/>
                        </a:rPr>
                        <a:t>5.40</a:t>
                      </a:r>
                      <a:endParaRPr lang="en-US" sz="1300" dirty="0">
                        <a:solidFill>
                          <a:srgbClr val="00609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rPr>
                        <a:t>1.12</a:t>
                      </a:r>
                      <a:endParaRPr lang="en-US" sz="13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solidFill>
                            <a:srgbClr val="00609C"/>
                          </a:solidFill>
                          <a:effectLst/>
                          <a:latin typeface="+mn-lt"/>
                        </a:rPr>
                        <a:t>6.82</a:t>
                      </a:r>
                      <a:endParaRPr lang="en-US" sz="1300" dirty="0">
                        <a:solidFill>
                          <a:srgbClr val="00609C"/>
                        </a:solidFill>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1.15</a:t>
                      </a:r>
                    </a:p>
                  </a:txBody>
                  <a:tcPr marT="0" marB="0"/>
                </a:tc>
                <a:tc>
                  <a:txBody>
                    <a:bodyPr/>
                    <a:lstStyle/>
                    <a:p>
                      <a:pPr marL="0" marR="0" algn="ctr">
                        <a:spcBef>
                          <a:spcPts val="0"/>
                        </a:spcBef>
                        <a:spcAft>
                          <a:spcPts val="0"/>
                        </a:spcAft>
                      </a:pPr>
                      <a:r>
                        <a:rPr lang="en-US" sz="1200" dirty="0">
                          <a:solidFill>
                            <a:srgbClr val="00609C"/>
                          </a:solidFill>
                          <a:effectLst/>
                          <a:latin typeface="+mn-lt"/>
                          <a:ea typeface="Times New Roman" panose="02020603050405020304" pitchFamily="18" charset="0"/>
                          <a:cs typeface="Times New Roman" panose="02020603050405020304" pitchFamily="18" charset="0"/>
                        </a:rPr>
                        <a:t>6.34</a:t>
                      </a:r>
                    </a:p>
                  </a:txBody>
                  <a:tcPr marT="0" marB="0"/>
                </a:tc>
                <a:extLst>
                  <a:ext uri="{0D108BD9-81ED-4DB2-BD59-A6C34878D82A}">
                    <a16:rowId xmlns:a16="http://schemas.microsoft.com/office/drawing/2014/main" val="2764396877"/>
                  </a:ext>
                </a:extLst>
              </a:tr>
            </a:tbl>
          </a:graphicData>
        </a:graphic>
      </p:graphicFrame>
      <p:sp>
        <p:nvSpPr>
          <p:cNvPr id="19" name="TextBox 18">
            <a:extLst>
              <a:ext uri="{FF2B5EF4-FFF2-40B4-BE49-F238E27FC236}">
                <a16:creationId xmlns:a16="http://schemas.microsoft.com/office/drawing/2014/main" id="{EE014277-6917-C162-398D-88133F428331}"/>
              </a:ext>
            </a:extLst>
          </p:cNvPr>
          <p:cNvSpPr txBox="1"/>
          <p:nvPr/>
        </p:nvSpPr>
        <p:spPr>
          <a:xfrm>
            <a:off x="6236536" y="3876483"/>
            <a:ext cx="4479790" cy="318100"/>
          </a:xfrm>
          <a:prstGeom prst="rect">
            <a:avLst/>
          </a:prstGeom>
          <a:noFill/>
        </p:spPr>
        <p:txBody>
          <a:bodyPr wrap="square">
            <a:spAutoFit/>
          </a:bodyPr>
          <a:lstStyle/>
          <a:p>
            <a:pPr algn="just"/>
            <a:r>
              <a:rPr lang="en-US" sz="1467" dirty="0">
                <a:latin typeface="Arial" panose="020B0604020202020204" pitchFamily="34" charset="0"/>
                <a:ea typeface="Times New Roman" panose="02020603050405020304" pitchFamily="18" charset="0"/>
                <a:cs typeface="Arial" panose="020B0604020202020204" pitchFamily="34" charset="0"/>
              </a:rPr>
              <a:t>* Standard deviation ≤ 0.00004</a:t>
            </a:r>
          </a:p>
        </p:txBody>
      </p:sp>
      <p:sp>
        <p:nvSpPr>
          <p:cNvPr id="20" name="TextBox 19">
            <a:extLst>
              <a:ext uri="{FF2B5EF4-FFF2-40B4-BE49-F238E27FC236}">
                <a16:creationId xmlns:a16="http://schemas.microsoft.com/office/drawing/2014/main" id="{4CC74B25-5044-B4B4-1834-A7673FA73000}"/>
              </a:ext>
            </a:extLst>
          </p:cNvPr>
          <p:cNvSpPr txBox="1"/>
          <p:nvPr/>
        </p:nvSpPr>
        <p:spPr>
          <a:xfrm>
            <a:off x="7980834" y="1758219"/>
            <a:ext cx="2198863" cy="318100"/>
          </a:xfrm>
          <a:prstGeom prst="rect">
            <a:avLst/>
          </a:prstGeom>
          <a:noFill/>
        </p:spPr>
        <p:txBody>
          <a:bodyPr wrap="square">
            <a:spAutoFit/>
          </a:bodyPr>
          <a:lstStyle/>
          <a:p>
            <a:pPr algn="ctr"/>
            <a:r>
              <a:rPr lang="en-US" sz="1467" dirty="0">
                <a:latin typeface="Arial" panose="020B0604020202020204" pitchFamily="34" charset="0"/>
                <a:ea typeface="Times New Roman" panose="02020603050405020304" pitchFamily="18" charset="0"/>
                <a:cs typeface="Arial" panose="020B0604020202020204" pitchFamily="34" charset="0"/>
              </a:rPr>
              <a:t>Eigenvalue Comparison</a:t>
            </a:r>
          </a:p>
        </p:txBody>
      </p:sp>
      <p:sp>
        <p:nvSpPr>
          <p:cNvPr id="21" name="TextBox 20">
            <a:extLst>
              <a:ext uri="{FF2B5EF4-FFF2-40B4-BE49-F238E27FC236}">
                <a16:creationId xmlns:a16="http://schemas.microsoft.com/office/drawing/2014/main" id="{146C578E-90AF-2174-AE76-5285413D49AD}"/>
              </a:ext>
            </a:extLst>
          </p:cNvPr>
          <p:cNvSpPr txBox="1"/>
          <p:nvPr/>
        </p:nvSpPr>
        <p:spPr>
          <a:xfrm>
            <a:off x="7686537" y="4368128"/>
            <a:ext cx="3066872" cy="318100"/>
          </a:xfrm>
          <a:prstGeom prst="rect">
            <a:avLst/>
          </a:prstGeom>
          <a:noFill/>
        </p:spPr>
        <p:txBody>
          <a:bodyPr wrap="square">
            <a:spAutoFit/>
          </a:bodyPr>
          <a:lstStyle/>
          <a:p>
            <a:pPr algn="ctr"/>
            <a:r>
              <a:rPr lang="en-US" sz="1467" dirty="0">
                <a:latin typeface="Arial" panose="020B0604020202020204" pitchFamily="34" charset="0"/>
                <a:ea typeface="Times New Roman" panose="02020603050405020304" pitchFamily="18" charset="0"/>
                <a:cs typeface="Arial" panose="020B0604020202020204" pitchFamily="34" charset="0"/>
              </a:rPr>
              <a:t>Assembly and Power Comparison</a:t>
            </a:r>
          </a:p>
        </p:txBody>
      </p:sp>
      <p:sp>
        <p:nvSpPr>
          <p:cNvPr id="22" name="Freeform 21">
            <a:extLst>
              <a:ext uri="{FF2B5EF4-FFF2-40B4-BE49-F238E27FC236}">
                <a16:creationId xmlns:a16="http://schemas.microsoft.com/office/drawing/2014/main" id="{B3F0D511-99CF-162E-18A7-D6D02A027E17}"/>
              </a:ext>
            </a:extLst>
          </p:cNvPr>
          <p:cNvSpPr/>
          <p:nvPr/>
        </p:nvSpPr>
        <p:spPr>
          <a:xfrm>
            <a:off x="2519265" y="1872017"/>
            <a:ext cx="550506" cy="531845"/>
          </a:xfrm>
          <a:custGeom>
            <a:avLst/>
            <a:gdLst>
              <a:gd name="connsiteX0" fmla="*/ 37323 w 550506"/>
              <a:gd name="connsiteY0" fmla="*/ 74645 h 531845"/>
              <a:gd name="connsiteX1" fmla="*/ 9331 w 550506"/>
              <a:gd name="connsiteY1" fmla="*/ 139959 h 531845"/>
              <a:gd name="connsiteX2" fmla="*/ 0 w 550506"/>
              <a:gd name="connsiteY2" fmla="*/ 167951 h 531845"/>
              <a:gd name="connsiteX3" fmla="*/ 18661 w 550506"/>
              <a:gd name="connsiteY3" fmla="*/ 279918 h 531845"/>
              <a:gd name="connsiteX4" fmla="*/ 18661 w 550506"/>
              <a:gd name="connsiteY4" fmla="*/ 485192 h 531845"/>
              <a:gd name="connsiteX5" fmla="*/ 37323 w 550506"/>
              <a:gd name="connsiteY5" fmla="*/ 503853 h 531845"/>
              <a:gd name="connsiteX6" fmla="*/ 93306 w 550506"/>
              <a:gd name="connsiteY6" fmla="*/ 531845 h 531845"/>
              <a:gd name="connsiteX7" fmla="*/ 363894 w 550506"/>
              <a:gd name="connsiteY7" fmla="*/ 522514 h 531845"/>
              <a:gd name="connsiteX8" fmla="*/ 401217 w 550506"/>
              <a:gd name="connsiteY8" fmla="*/ 531845 h 531845"/>
              <a:gd name="connsiteX9" fmla="*/ 550506 w 550506"/>
              <a:gd name="connsiteY9" fmla="*/ 513183 h 531845"/>
              <a:gd name="connsiteX10" fmla="*/ 531845 w 550506"/>
              <a:gd name="connsiteY10" fmla="*/ 429208 h 531845"/>
              <a:gd name="connsiteX11" fmla="*/ 522514 w 550506"/>
              <a:gd name="connsiteY11" fmla="*/ 401216 h 531845"/>
              <a:gd name="connsiteX12" fmla="*/ 503853 w 550506"/>
              <a:gd name="connsiteY12" fmla="*/ 373224 h 531845"/>
              <a:gd name="connsiteX13" fmla="*/ 475861 w 550506"/>
              <a:gd name="connsiteY13" fmla="*/ 326571 h 531845"/>
              <a:gd name="connsiteX14" fmla="*/ 466531 w 550506"/>
              <a:gd name="connsiteY14" fmla="*/ 298579 h 531845"/>
              <a:gd name="connsiteX15" fmla="*/ 447870 w 550506"/>
              <a:gd name="connsiteY15" fmla="*/ 270587 h 531845"/>
              <a:gd name="connsiteX16" fmla="*/ 429208 w 550506"/>
              <a:gd name="connsiteY16" fmla="*/ 233265 h 531845"/>
              <a:gd name="connsiteX17" fmla="*/ 419878 w 550506"/>
              <a:gd name="connsiteY17" fmla="*/ 177281 h 531845"/>
              <a:gd name="connsiteX18" fmla="*/ 410547 w 550506"/>
              <a:gd name="connsiteY18" fmla="*/ 46653 h 531845"/>
              <a:gd name="connsiteX19" fmla="*/ 373225 w 550506"/>
              <a:gd name="connsiteY19" fmla="*/ 18661 h 531845"/>
              <a:gd name="connsiteX20" fmla="*/ 279919 w 550506"/>
              <a:gd name="connsiteY20" fmla="*/ 0 h 531845"/>
              <a:gd name="connsiteX21" fmla="*/ 186612 w 550506"/>
              <a:gd name="connsiteY21" fmla="*/ 9330 h 531845"/>
              <a:gd name="connsiteX22" fmla="*/ 93306 w 550506"/>
              <a:gd name="connsiteY22" fmla="*/ 27992 h 531845"/>
              <a:gd name="connsiteX23" fmla="*/ 65314 w 550506"/>
              <a:gd name="connsiteY23" fmla="*/ 46653 h 531845"/>
              <a:gd name="connsiteX24" fmla="*/ 37323 w 550506"/>
              <a:gd name="connsiteY24" fmla="*/ 74645 h 53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0506" h="531845">
                <a:moveTo>
                  <a:pt x="37323" y="74645"/>
                </a:moveTo>
                <a:cubicBezTo>
                  <a:pt x="27992" y="90196"/>
                  <a:pt x="18128" y="117967"/>
                  <a:pt x="9331" y="139959"/>
                </a:cubicBezTo>
                <a:cubicBezTo>
                  <a:pt x="5678" y="149091"/>
                  <a:pt x="0" y="158116"/>
                  <a:pt x="0" y="167951"/>
                </a:cubicBezTo>
                <a:cubicBezTo>
                  <a:pt x="0" y="191091"/>
                  <a:pt x="13364" y="253433"/>
                  <a:pt x="18661" y="279918"/>
                </a:cubicBezTo>
                <a:cubicBezTo>
                  <a:pt x="15400" y="328830"/>
                  <a:pt x="-824" y="426738"/>
                  <a:pt x="18661" y="485192"/>
                </a:cubicBezTo>
                <a:cubicBezTo>
                  <a:pt x="21443" y="493538"/>
                  <a:pt x="30454" y="498358"/>
                  <a:pt x="37323" y="503853"/>
                </a:cubicBezTo>
                <a:cubicBezTo>
                  <a:pt x="63163" y="524525"/>
                  <a:pt x="63740" y="521989"/>
                  <a:pt x="93306" y="531845"/>
                </a:cubicBezTo>
                <a:cubicBezTo>
                  <a:pt x="183502" y="528735"/>
                  <a:pt x="273644" y="522514"/>
                  <a:pt x="363894" y="522514"/>
                </a:cubicBezTo>
                <a:cubicBezTo>
                  <a:pt x="376718" y="522514"/>
                  <a:pt x="388393" y="531845"/>
                  <a:pt x="401217" y="531845"/>
                </a:cubicBezTo>
                <a:cubicBezTo>
                  <a:pt x="424735" y="531845"/>
                  <a:pt x="521588" y="517314"/>
                  <a:pt x="550506" y="513183"/>
                </a:cubicBezTo>
                <a:cubicBezTo>
                  <a:pt x="544091" y="481107"/>
                  <a:pt x="540632" y="459961"/>
                  <a:pt x="531845" y="429208"/>
                </a:cubicBezTo>
                <a:cubicBezTo>
                  <a:pt x="529143" y="419751"/>
                  <a:pt x="526913" y="410013"/>
                  <a:pt x="522514" y="401216"/>
                </a:cubicBezTo>
                <a:cubicBezTo>
                  <a:pt x="517499" y="391186"/>
                  <a:pt x="509796" y="382733"/>
                  <a:pt x="503853" y="373224"/>
                </a:cubicBezTo>
                <a:cubicBezTo>
                  <a:pt x="494241" y="357845"/>
                  <a:pt x="483971" y="342792"/>
                  <a:pt x="475861" y="326571"/>
                </a:cubicBezTo>
                <a:cubicBezTo>
                  <a:pt x="471463" y="317774"/>
                  <a:pt x="470929" y="307376"/>
                  <a:pt x="466531" y="298579"/>
                </a:cubicBezTo>
                <a:cubicBezTo>
                  <a:pt x="461516" y="288549"/>
                  <a:pt x="453434" y="280323"/>
                  <a:pt x="447870" y="270587"/>
                </a:cubicBezTo>
                <a:cubicBezTo>
                  <a:pt x="440969" y="258510"/>
                  <a:pt x="435429" y="245706"/>
                  <a:pt x="429208" y="233265"/>
                </a:cubicBezTo>
                <a:cubicBezTo>
                  <a:pt x="426098" y="214604"/>
                  <a:pt x="421760" y="196106"/>
                  <a:pt x="419878" y="177281"/>
                </a:cubicBezTo>
                <a:cubicBezTo>
                  <a:pt x="415534" y="133844"/>
                  <a:pt x="422865" y="88533"/>
                  <a:pt x="410547" y="46653"/>
                </a:cubicBezTo>
                <a:cubicBezTo>
                  <a:pt x="406159" y="31734"/>
                  <a:pt x="386727" y="26377"/>
                  <a:pt x="373225" y="18661"/>
                </a:cubicBezTo>
                <a:cubicBezTo>
                  <a:pt x="351510" y="6252"/>
                  <a:pt x="294282" y="2052"/>
                  <a:pt x="279919" y="0"/>
                </a:cubicBezTo>
                <a:cubicBezTo>
                  <a:pt x="248817" y="3110"/>
                  <a:pt x="217628" y="5453"/>
                  <a:pt x="186612" y="9330"/>
                </a:cubicBezTo>
                <a:cubicBezTo>
                  <a:pt x="140861" y="15049"/>
                  <a:pt x="133472" y="17950"/>
                  <a:pt x="93306" y="27992"/>
                </a:cubicBezTo>
                <a:cubicBezTo>
                  <a:pt x="83975" y="34212"/>
                  <a:pt x="71257" y="37144"/>
                  <a:pt x="65314" y="46653"/>
                </a:cubicBezTo>
                <a:cubicBezTo>
                  <a:pt x="45669" y="78084"/>
                  <a:pt x="46654" y="59094"/>
                  <a:pt x="37323" y="74645"/>
                </a:cubicBezTo>
                <a:close/>
              </a:path>
            </a:pathLst>
          </a:cu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0AC845B-6939-5A05-D9B0-D82B72FF3F3B}"/>
              </a:ext>
            </a:extLst>
          </p:cNvPr>
          <p:cNvPicPr>
            <a:picLocks noChangeAspect="1"/>
          </p:cNvPicPr>
          <p:nvPr/>
        </p:nvPicPr>
        <p:blipFill>
          <a:blip r:embed="rId6"/>
          <a:stretch>
            <a:fillRect/>
          </a:stretch>
        </p:blipFill>
        <p:spPr>
          <a:xfrm>
            <a:off x="2417904" y="1709638"/>
            <a:ext cx="845187" cy="814453"/>
          </a:xfrm>
          <a:prstGeom prst="rect">
            <a:avLst/>
          </a:prstGeom>
        </p:spPr>
      </p:pic>
      <p:sp>
        <p:nvSpPr>
          <p:cNvPr id="23" name="TextBox 22">
            <a:extLst>
              <a:ext uri="{FF2B5EF4-FFF2-40B4-BE49-F238E27FC236}">
                <a16:creationId xmlns:a16="http://schemas.microsoft.com/office/drawing/2014/main" id="{2F4FF954-1F9F-6A4D-5C57-25B50A00DFE2}"/>
              </a:ext>
            </a:extLst>
          </p:cNvPr>
          <p:cNvSpPr txBox="1"/>
          <p:nvPr/>
        </p:nvSpPr>
        <p:spPr>
          <a:xfrm>
            <a:off x="280459" y="4252828"/>
            <a:ext cx="1616115" cy="318100"/>
          </a:xfrm>
          <a:prstGeom prst="rect">
            <a:avLst/>
          </a:prstGeom>
          <a:noFill/>
        </p:spPr>
        <p:txBody>
          <a:bodyPr wrap="square">
            <a:spAutoFit/>
          </a:bodyPr>
          <a:lstStyle/>
          <a:p>
            <a:pPr algn="ctr"/>
            <a:r>
              <a:rPr lang="en-US" sz="1467" dirty="0">
                <a:latin typeface="Arial" panose="020B0604020202020204" pitchFamily="34" charset="0"/>
                <a:ea typeface="Times New Roman" panose="02020603050405020304" pitchFamily="18" charset="0"/>
                <a:cs typeface="Arial" panose="020B0604020202020204" pitchFamily="34" charset="0"/>
              </a:rPr>
              <a:t>ABTR Core</a:t>
            </a:r>
          </a:p>
        </p:txBody>
      </p:sp>
      <p:sp>
        <p:nvSpPr>
          <p:cNvPr id="24" name="TextBox 23">
            <a:extLst>
              <a:ext uri="{FF2B5EF4-FFF2-40B4-BE49-F238E27FC236}">
                <a16:creationId xmlns:a16="http://schemas.microsoft.com/office/drawing/2014/main" id="{CCDC4C06-8EA3-F678-2079-A00DAA197584}"/>
              </a:ext>
            </a:extLst>
          </p:cNvPr>
          <p:cNvSpPr txBox="1"/>
          <p:nvPr/>
        </p:nvSpPr>
        <p:spPr>
          <a:xfrm>
            <a:off x="3888924" y="3866386"/>
            <a:ext cx="1616115" cy="318100"/>
          </a:xfrm>
          <a:prstGeom prst="rect">
            <a:avLst/>
          </a:prstGeom>
          <a:noFill/>
        </p:spPr>
        <p:txBody>
          <a:bodyPr wrap="square">
            <a:spAutoFit/>
          </a:bodyPr>
          <a:lstStyle/>
          <a:p>
            <a:pPr algn="ctr"/>
            <a:r>
              <a:rPr lang="en-US" sz="1467" dirty="0">
                <a:latin typeface="Arial" panose="020B0604020202020204" pitchFamily="34" charset="0"/>
                <a:ea typeface="Times New Roman" panose="02020603050405020304" pitchFamily="18" charset="0"/>
                <a:cs typeface="Arial" panose="020B0604020202020204" pitchFamily="34" charset="0"/>
              </a:rPr>
              <a:t>ABR-1000 Core</a:t>
            </a:r>
          </a:p>
        </p:txBody>
      </p:sp>
      <p:sp>
        <p:nvSpPr>
          <p:cNvPr id="9" name="TextBox 8">
            <a:extLst>
              <a:ext uri="{FF2B5EF4-FFF2-40B4-BE49-F238E27FC236}">
                <a16:creationId xmlns:a16="http://schemas.microsoft.com/office/drawing/2014/main" id="{941E1E6C-5E2C-2424-9B19-D096AD2AF29A}"/>
              </a:ext>
            </a:extLst>
          </p:cNvPr>
          <p:cNvSpPr txBox="1"/>
          <p:nvPr/>
        </p:nvSpPr>
        <p:spPr>
          <a:xfrm>
            <a:off x="6236535" y="6521238"/>
            <a:ext cx="5362349" cy="318100"/>
          </a:xfrm>
          <a:prstGeom prst="rect">
            <a:avLst/>
          </a:prstGeom>
          <a:noFill/>
        </p:spPr>
        <p:txBody>
          <a:bodyPr wrap="square">
            <a:spAutoFit/>
          </a:bodyPr>
          <a:lstStyle/>
          <a:p>
            <a:pPr algn="just"/>
            <a:r>
              <a:rPr lang="en-US" sz="1467" dirty="0">
                <a:latin typeface="Arial" panose="020B0604020202020204" pitchFamily="34" charset="0"/>
                <a:ea typeface="Times New Roman" panose="02020603050405020304" pitchFamily="18" charset="0"/>
                <a:cs typeface="Arial" panose="020B0604020202020204" pitchFamily="34" charset="0"/>
              </a:rPr>
              <a:t>** Difference compared against Monte Carlo solution</a:t>
            </a:r>
          </a:p>
        </p:txBody>
      </p:sp>
    </p:spTree>
    <p:extLst>
      <p:ext uri="{BB962C8B-B14F-4D97-AF65-F5344CB8AC3E}">
        <p14:creationId xmlns:p14="http://schemas.microsoft.com/office/powerpoint/2010/main" val="189745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1B4ED-B3B0-5AB6-C3C7-CAA97796DB2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ABE226E-D1D5-6FAE-5BFF-B7125D6C5146}"/>
              </a:ext>
            </a:extLst>
          </p:cNvPr>
          <p:cNvPicPr>
            <a:picLocks noChangeAspect="1"/>
          </p:cNvPicPr>
          <p:nvPr/>
        </p:nvPicPr>
        <p:blipFill>
          <a:blip r:embed="rId2"/>
          <a:stretch>
            <a:fillRect/>
          </a:stretch>
        </p:blipFill>
        <p:spPr>
          <a:xfrm>
            <a:off x="173251" y="6175406"/>
            <a:ext cx="11737395" cy="540433"/>
          </a:xfrm>
          <a:prstGeom prst="rect">
            <a:avLst/>
          </a:prstGeom>
        </p:spPr>
      </p:pic>
      <p:sp>
        <p:nvSpPr>
          <p:cNvPr id="2" name="Title 1">
            <a:extLst>
              <a:ext uri="{FF2B5EF4-FFF2-40B4-BE49-F238E27FC236}">
                <a16:creationId xmlns:a16="http://schemas.microsoft.com/office/drawing/2014/main" id="{1E988DFF-57A2-662E-72C8-E9FD7363655C}"/>
              </a:ext>
            </a:extLst>
          </p:cNvPr>
          <p:cNvSpPr>
            <a:spLocks noGrp="1"/>
          </p:cNvSpPr>
          <p:nvPr>
            <p:ph type="title"/>
          </p:nvPr>
        </p:nvSpPr>
        <p:spPr/>
        <p:txBody>
          <a:bodyPr>
            <a:normAutofit/>
          </a:bodyPr>
          <a:lstStyle/>
          <a:p>
            <a:r>
              <a:rPr lang="en-US" b="1" dirty="0"/>
              <a:t>Current Status of FR Workflow Activities</a:t>
            </a:r>
          </a:p>
        </p:txBody>
      </p:sp>
      <p:grpSp>
        <p:nvGrpSpPr>
          <p:cNvPr id="22" name="Group 21">
            <a:extLst>
              <a:ext uri="{FF2B5EF4-FFF2-40B4-BE49-F238E27FC236}">
                <a16:creationId xmlns:a16="http://schemas.microsoft.com/office/drawing/2014/main" id="{E42661A7-8FF2-06DD-1687-08A173B237AD}"/>
              </a:ext>
            </a:extLst>
          </p:cNvPr>
          <p:cNvGrpSpPr/>
          <p:nvPr/>
        </p:nvGrpSpPr>
        <p:grpSpPr>
          <a:xfrm>
            <a:off x="4638565" y="1194816"/>
            <a:ext cx="7397924" cy="1636109"/>
            <a:chOff x="1022" y="462704"/>
            <a:chExt cx="4133066" cy="2391673"/>
          </a:xfrm>
        </p:grpSpPr>
        <p:sp>
          <p:nvSpPr>
            <p:cNvPr id="23" name="Rectangle 22">
              <a:extLst>
                <a:ext uri="{FF2B5EF4-FFF2-40B4-BE49-F238E27FC236}">
                  <a16:creationId xmlns:a16="http://schemas.microsoft.com/office/drawing/2014/main" id="{9F4726DF-0923-DDF0-3093-832193286EBB}"/>
                </a:ext>
              </a:extLst>
            </p:cNvPr>
            <p:cNvSpPr/>
            <p:nvPr/>
          </p:nvSpPr>
          <p:spPr>
            <a:xfrm>
              <a:off x="1022" y="462704"/>
              <a:ext cx="3986122" cy="239167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2400"/>
            </a:p>
          </p:txBody>
        </p:sp>
        <p:sp>
          <p:nvSpPr>
            <p:cNvPr id="24" name="TextBox 23">
              <a:extLst>
                <a:ext uri="{FF2B5EF4-FFF2-40B4-BE49-F238E27FC236}">
                  <a16:creationId xmlns:a16="http://schemas.microsoft.com/office/drawing/2014/main" id="{B461BEB7-9B19-FB6F-BEAD-61B567C5F749}"/>
                </a:ext>
              </a:extLst>
            </p:cNvPr>
            <p:cNvSpPr txBox="1"/>
            <p:nvPr/>
          </p:nvSpPr>
          <p:spPr>
            <a:xfrm>
              <a:off x="1022" y="462704"/>
              <a:ext cx="4133066" cy="239167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t" anchorCtr="0">
              <a:noAutofit/>
            </a:bodyPr>
            <a:lstStyle/>
            <a:p>
              <a:pPr marL="230188" indent="-230188" defTabSz="1955751">
                <a:lnSpc>
                  <a:spcPct val="90000"/>
                </a:lnSpc>
                <a:spcBef>
                  <a:spcPct val="0"/>
                </a:spcBef>
                <a:spcAft>
                  <a:spcPct val="35000"/>
                </a:spcAft>
                <a:buFont typeface="Arial" panose="020B0604020202020204" pitchFamily="34" charset="0"/>
                <a:buChar char="•"/>
              </a:pPr>
              <a:r>
                <a:rPr lang="en-US" sz="2133" dirty="0"/>
                <a:t>ANL – Coupling of Neutronics, Thermal Fluids, and Structural Mechanics for Cores based on ABR-1000</a:t>
              </a:r>
            </a:p>
            <a:p>
              <a:pPr marL="230188" indent="-230188" defTabSz="1955751">
                <a:lnSpc>
                  <a:spcPct val="90000"/>
                </a:lnSpc>
                <a:spcBef>
                  <a:spcPct val="0"/>
                </a:spcBef>
                <a:spcAft>
                  <a:spcPct val="35000"/>
                </a:spcAft>
                <a:buFont typeface="Arial" panose="020B0604020202020204" pitchFamily="34" charset="0"/>
                <a:buChar char="•"/>
              </a:pPr>
              <a:r>
                <a:rPr lang="en-US" sz="2133" dirty="0"/>
                <a:t>NCSU – Neutronics Analysis of a Lead-cooled Fast Reactor Using Griffin</a:t>
              </a:r>
            </a:p>
          </p:txBody>
        </p:sp>
      </p:grpSp>
      <p:grpSp>
        <p:nvGrpSpPr>
          <p:cNvPr id="25" name="Group 24">
            <a:extLst>
              <a:ext uri="{FF2B5EF4-FFF2-40B4-BE49-F238E27FC236}">
                <a16:creationId xmlns:a16="http://schemas.microsoft.com/office/drawing/2014/main" id="{A9128C72-8CBE-2EF9-5CA9-0F32373E7D75}"/>
              </a:ext>
            </a:extLst>
          </p:cNvPr>
          <p:cNvGrpSpPr/>
          <p:nvPr/>
        </p:nvGrpSpPr>
        <p:grpSpPr>
          <a:xfrm>
            <a:off x="609601" y="1194817"/>
            <a:ext cx="3650592" cy="937402"/>
            <a:chOff x="1022" y="462704"/>
            <a:chExt cx="3986122" cy="2391673"/>
          </a:xfrm>
        </p:grpSpPr>
        <p:sp>
          <p:nvSpPr>
            <p:cNvPr id="26" name="Rectangle 25">
              <a:extLst>
                <a:ext uri="{FF2B5EF4-FFF2-40B4-BE49-F238E27FC236}">
                  <a16:creationId xmlns:a16="http://schemas.microsoft.com/office/drawing/2014/main" id="{84B1F066-745A-930C-325E-D1FD0F4BC022}"/>
                </a:ext>
              </a:extLst>
            </p:cNvPr>
            <p:cNvSpPr/>
            <p:nvPr/>
          </p:nvSpPr>
          <p:spPr>
            <a:xfrm>
              <a:off x="1022" y="462704"/>
              <a:ext cx="3986122" cy="239167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2400"/>
            </a:p>
          </p:txBody>
        </p:sp>
        <p:sp>
          <p:nvSpPr>
            <p:cNvPr id="27" name="TextBox 26">
              <a:extLst>
                <a:ext uri="{FF2B5EF4-FFF2-40B4-BE49-F238E27FC236}">
                  <a16:creationId xmlns:a16="http://schemas.microsoft.com/office/drawing/2014/main" id="{630F2FEA-45ED-CF28-E451-EA1BE6411BBF}"/>
                </a:ext>
              </a:extLst>
            </p:cNvPr>
            <p:cNvSpPr txBox="1"/>
            <p:nvPr/>
          </p:nvSpPr>
          <p:spPr>
            <a:xfrm>
              <a:off x="1022" y="462704"/>
              <a:ext cx="3986122" cy="2391673"/>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t" anchorCtr="0">
              <a:noAutofit/>
            </a:bodyPr>
            <a:lstStyle/>
            <a:p>
              <a:pPr defTabSz="1955751">
                <a:lnSpc>
                  <a:spcPct val="90000"/>
                </a:lnSpc>
                <a:spcBef>
                  <a:spcPct val="0"/>
                </a:spcBef>
                <a:spcAft>
                  <a:spcPct val="35000"/>
                </a:spcAft>
              </a:pPr>
              <a:r>
                <a:rPr lang="en-US" sz="2667" dirty="0"/>
                <a:t>External Stakeholders</a:t>
              </a:r>
            </a:p>
          </p:txBody>
        </p:sp>
      </p:grpSp>
      <p:grpSp>
        <p:nvGrpSpPr>
          <p:cNvPr id="28" name="Group 27">
            <a:extLst>
              <a:ext uri="{FF2B5EF4-FFF2-40B4-BE49-F238E27FC236}">
                <a16:creationId xmlns:a16="http://schemas.microsoft.com/office/drawing/2014/main" id="{D6F5B00A-C06C-9D44-402E-3C34E04DCB31}"/>
              </a:ext>
            </a:extLst>
          </p:cNvPr>
          <p:cNvGrpSpPr/>
          <p:nvPr/>
        </p:nvGrpSpPr>
        <p:grpSpPr>
          <a:xfrm>
            <a:off x="609601" y="2940480"/>
            <a:ext cx="3650592" cy="1286287"/>
            <a:chOff x="1022" y="462704"/>
            <a:chExt cx="3986122" cy="2391673"/>
          </a:xfrm>
        </p:grpSpPr>
        <p:sp>
          <p:nvSpPr>
            <p:cNvPr id="29" name="Rectangle 28">
              <a:extLst>
                <a:ext uri="{FF2B5EF4-FFF2-40B4-BE49-F238E27FC236}">
                  <a16:creationId xmlns:a16="http://schemas.microsoft.com/office/drawing/2014/main" id="{63232582-327C-BE7E-538C-C9EC9C565EC3}"/>
                </a:ext>
              </a:extLst>
            </p:cNvPr>
            <p:cNvSpPr/>
            <p:nvPr/>
          </p:nvSpPr>
          <p:spPr>
            <a:xfrm>
              <a:off x="1022" y="462704"/>
              <a:ext cx="3986122" cy="239167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2400"/>
            </a:p>
          </p:txBody>
        </p:sp>
        <p:sp>
          <p:nvSpPr>
            <p:cNvPr id="30" name="TextBox 29">
              <a:extLst>
                <a:ext uri="{FF2B5EF4-FFF2-40B4-BE49-F238E27FC236}">
                  <a16:creationId xmlns:a16="http://schemas.microsoft.com/office/drawing/2014/main" id="{EDEC1A41-80C1-BD56-5CF4-0D09D34B95C3}"/>
                </a:ext>
              </a:extLst>
            </p:cNvPr>
            <p:cNvSpPr txBox="1"/>
            <p:nvPr/>
          </p:nvSpPr>
          <p:spPr>
            <a:xfrm>
              <a:off x="1022" y="462704"/>
              <a:ext cx="3986122" cy="2391673"/>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t" anchorCtr="0">
              <a:noAutofit/>
            </a:bodyPr>
            <a:lstStyle/>
            <a:p>
              <a:pPr defTabSz="1955751">
                <a:lnSpc>
                  <a:spcPct val="90000"/>
                </a:lnSpc>
                <a:spcBef>
                  <a:spcPct val="0"/>
                </a:spcBef>
                <a:spcAft>
                  <a:spcPct val="35000"/>
                </a:spcAft>
              </a:pPr>
              <a:r>
                <a:rPr lang="en-US" sz="2667" dirty="0"/>
                <a:t>Presentations, Workshops, and Applications</a:t>
              </a:r>
            </a:p>
          </p:txBody>
        </p:sp>
      </p:grpSp>
      <p:grpSp>
        <p:nvGrpSpPr>
          <p:cNvPr id="34" name="Group 33">
            <a:extLst>
              <a:ext uri="{FF2B5EF4-FFF2-40B4-BE49-F238E27FC236}">
                <a16:creationId xmlns:a16="http://schemas.microsoft.com/office/drawing/2014/main" id="{01119AD8-EADE-37BE-57CE-5E1E22FCA13C}"/>
              </a:ext>
            </a:extLst>
          </p:cNvPr>
          <p:cNvGrpSpPr/>
          <p:nvPr/>
        </p:nvGrpSpPr>
        <p:grpSpPr>
          <a:xfrm>
            <a:off x="4638563" y="2940480"/>
            <a:ext cx="7397926" cy="3624756"/>
            <a:chOff x="1021" y="46919"/>
            <a:chExt cx="4133067" cy="2807458"/>
          </a:xfrm>
        </p:grpSpPr>
        <p:sp>
          <p:nvSpPr>
            <p:cNvPr id="35" name="Rectangle 34">
              <a:extLst>
                <a:ext uri="{FF2B5EF4-FFF2-40B4-BE49-F238E27FC236}">
                  <a16:creationId xmlns:a16="http://schemas.microsoft.com/office/drawing/2014/main" id="{15486955-8658-65BC-8874-B7F015959E3B}"/>
                </a:ext>
              </a:extLst>
            </p:cNvPr>
            <p:cNvSpPr/>
            <p:nvPr/>
          </p:nvSpPr>
          <p:spPr>
            <a:xfrm>
              <a:off x="1022" y="462704"/>
              <a:ext cx="3986122" cy="239167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2400"/>
            </a:p>
          </p:txBody>
        </p:sp>
        <p:sp>
          <p:nvSpPr>
            <p:cNvPr id="36" name="TextBox 35">
              <a:extLst>
                <a:ext uri="{FF2B5EF4-FFF2-40B4-BE49-F238E27FC236}">
                  <a16:creationId xmlns:a16="http://schemas.microsoft.com/office/drawing/2014/main" id="{4A4A809F-B1C8-44FF-7151-DD34F8EB7370}"/>
                </a:ext>
              </a:extLst>
            </p:cNvPr>
            <p:cNvSpPr txBox="1"/>
            <p:nvPr/>
          </p:nvSpPr>
          <p:spPr>
            <a:xfrm>
              <a:off x="1021" y="46919"/>
              <a:ext cx="4133067" cy="2807458"/>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t" anchorCtr="0">
              <a:noAutofit/>
            </a:bodyPr>
            <a:lstStyle/>
            <a:p>
              <a:pPr marL="230188" indent="-230188" defTabSz="1955751">
                <a:lnSpc>
                  <a:spcPct val="90000"/>
                </a:lnSpc>
                <a:spcBef>
                  <a:spcPct val="0"/>
                </a:spcBef>
                <a:spcAft>
                  <a:spcPct val="35000"/>
                </a:spcAft>
                <a:buFont typeface="Arial" panose="020B0604020202020204" pitchFamily="34" charset="0"/>
                <a:buChar char="•"/>
              </a:pPr>
              <a:r>
                <a:rPr lang="en-US" sz="2133" dirty="0"/>
                <a:t>Griffin team led hands-on workshop for Griffin Fast Reactor Workflow at ANS 2024 Annual Meeting and M&amp;C 2025 Conference, with an upcoming training at ANS 2025 Annual Meeting.</a:t>
              </a:r>
            </a:p>
            <a:p>
              <a:pPr marL="230188" indent="-230188" defTabSz="1955751">
                <a:lnSpc>
                  <a:spcPct val="90000"/>
                </a:lnSpc>
                <a:spcBef>
                  <a:spcPct val="0"/>
                </a:spcBef>
                <a:spcAft>
                  <a:spcPct val="35000"/>
                </a:spcAft>
                <a:buFont typeface="Arial" panose="020B0604020202020204" pitchFamily="34" charset="0"/>
                <a:buChar char="•"/>
              </a:pPr>
              <a:r>
                <a:rPr lang="en-US" sz="2133" dirty="0"/>
                <a:t>Griffin team organized a 3-day workshop for NRC in December 2024 to explain set up of various reactor models in Griffin. As part of this training, SFR workflow and pin power reconstruction were covered in detail</a:t>
              </a:r>
            </a:p>
            <a:p>
              <a:pPr marL="230188" indent="-230188" defTabSz="1955751">
                <a:lnSpc>
                  <a:spcPct val="90000"/>
                </a:lnSpc>
                <a:spcBef>
                  <a:spcPct val="0"/>
                </a:spcBef>
                <a:spcAft>
                  <a:spcPct val="35000"/>
                </a:spcAft>
                <a:buFont typeface="Arial" panose="020B0604020202020204" pitchFamily="34" charset="0"/>
                <a:buChar char="•"/>
              </a:pPr>
              <a:r>
                <a:rPr lang="en-US" sz="2133" dirty="0"/>
                <a:t>ABTR model for SFR cross section generation and analysis workflow has been uploaded to VTB to familiarize users with input file structure</a:t>
              </a:r>
            </a:p>
          </p:txBody>
        </p:sp>
      </p:grpSp>
    </p:spTree>
    <p:extLst>
      <p:ext uri="{BB962C8B-B14F-4D97-AF65-F5344CB8AC3E}">
        <p14:creationId xmlns:p14="http://schemas.microsoft.com/office/powerpoint/2010/main" val="272571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4D52-7FFD-32C9-F8D0-4EF04DE2DC94}"/>
              </a:ext>
            </a:extLst>
          </p:cNvPr>
          <p:cNvSpPr>
            <a:spLocks noGrp="1"/>
          </p:cNvSpPr>
          <p:nvPr>
            <p:ph type="ctrTitle"/>
          </p:nvPr>
        </p:nvSpPr>
        <p:spPr/>
        <p:txBody>
          <a:bodyPr lIns="91440" tIns="45720" rIns="91440" bIns="45720" anchor="b"/>
          <a:lstStyle/>
          <a:p>
            <a:r>
              <a:rPr lang="en-US" dirty="0">
                <a:latin typeface="STIX Two Text"/>
                <a:ea typeface="ヒラギノ角ゴ Pro W3"/>
              </a:rPr>
              <a:t>Overview of Shift R&amp;D Activities for Fast Reactor Systems</a:t>
            </a:r>
          </a:p>
        </p:txBody>
      </p:sp>
      <p:sp>
        <p:nvSpPr>
          <p:cNvPr id="3" name="Subtitle 2">
            <a:extLst>
              <a:ext uri="{FF2B5EF4-FFF2-40B4-BE49-F238E27FC236}">
                <a16:creationId xmlns:a16="http://schemas.microsoft.com/office/drawing/2014/main" id="{F1E3D022-7417-B585-AABB-4EB27AA26696}"/>
              </a:ext>
            </a:extLst>
          </p:cNvPr>
          <p:cNvSpPr>
            <a:spLocks noGrp="1"/>
          </p:cNvSpPr>
          <p:nvPr>
            <p:ph type="subTitle" idx="1"/>
          </p:nvPr>
        </p:nvSpPr>
        <p:spPr/>
        <p:txBody>
          <a:bodyPr/>
          <a:lstStyle/>
          <a:p>
            <a:r>
              <a:rPr lang="en-US" dirty="0">
                <a:ea typeface="ヒラギノ角ゴ Pro W3"/>
                <a:cs typeface="Arial"/>
              </a:rPr>
              <a:t>Dr. Friederike Bostelmann (ORNL)</a:t>
            </a:r>
            <a:endParaRPr lang="en-US" dirty="0"/>
          </a:p>
        </p:txBody>
      </p:sp>
    </p:spTree>
    <p:extLst>
      <p:ext uri="{BB962C8B-B14F-4D97-AF65-F5344CB8AC3E}">
        <p14:creationId xmlns:p14="http://schemas.microsoft.com/office/powerpoint/2010/main" val="212946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FAB7-A466-1A2B-A2D9-85E7287EC0C7}"/>
              </a:ext>
            </a:extLst>
          </p:cNvPr>
          <p:cNvSpPr>
            <a:spLocks noGrp="1"/>
          </p:cNvSpPr>
          <p:nvPr>
            <p:ph type="title"/>
          </p:nvPr>
        </p:nvSpPr>
        <p:spPr/>
        <p:txBody>
          <a:bodyPr/>
          <a:lstStyle/>
          <a:p>
            <a:r>
              <a:rPr lang="en-US"/>
              <a:t>Shift is a Monte Carlo radiation transport code in SCALE</a:t>
            </a:r>
          </a:p>
        </p:txBody>
      </p:sp>
      <p:sp>
        <p:nvSpPr>
          <p:cNvPr id="6" name="TextBox 5">
            <a:extLst>
              <a:ext uri="{FF2B5EF4-FFF2-40B4-BE49-F238E27FC236}">
                <a16:creationId xmlns:a16="http://schemas.microsoft.com/office/drawing/2014/main" id="{CC89EC83-DA69-AFE6-E0CE-AEF09AD1318D}"/>
              </a:ext>
            </a:extLst>
          </p:cNvPr>
          <p:cNvSpPr txBox="1"/>
          <p:nvPr/>
        </p:nvSpPr>
        <p:spPr>
          <a:xfrm>
            <a:off x="227691" y="1602616"/>
            <a:ext cx="7184781" cy="830997"/>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a:t>Flexible high-performance radiation transport code designed to scale from supercomputers to laptops</a:t>
            </a:r>
          </a:p>
        </p:txBody>
      </p:sp>
      <p:sp>
        <p:nvSpPr>
          <p:cNvPr id="7" name="TextBox 6">
            <a:extLst>
              <a:ext uri="{FF2B5EF4-FFF2-40B4-BE49-F238E27FC236}">
                <a16:creationId xmlns:a16="http://schemas.microsoft.com/office/drawing/2014/main" id="{0D6A612E-6902-7CF4-EB7C-3A50E39C28F2}"/>
              </a:ext>
            </a:extLst>
          </p:cNvPr>
          <p:cNvSpPr txBox="1"/>
          <p:nvPr/>
        </p:nvSpPr>
        <p:spPr>
          <a:xfrm>
            <a:off x="342866" y="2984425"/>
            <a:ext cx="5632972" cy="461665"/>
          </a:xfrm>
          <a:prstGeom prst="rect">
            <a:avLst/>
          </a:prstGeom>
          <a:noFill/>
          <a:ln w="38100">
            <a:solidFill>
              <a:srgbClr val="7030A0"/>
            </a:solidFill>
          </a:ln>
        </p:spPr>
        <p:txBody>
          <a:bodyPr wrap="square" rtlCol="0">
            <a:spAutoFit/>
          </a:bodyPr>
          <a:lstStyle/>
          <a:p>
            <a:r>
              <a:rPr lang="en-US" sz="2400"/>
              <a:t>State-of-the-art methods and algorithms</a:t>
            </a:r>
          </a:p>
        </p:txBody>
      </p:sp>
      <p:grpSp>
        <p:nvGrpSpPr>
          <p:cNvPr id="8" name="Group 7">
            <a:extLst>
              <a:ext uri="{FF2B5EF4-FFF2-40B4-BE49-F238E27FC236}">
                <a16:creationId xmlns:a16="http://schemas.microsoft.com/office/drawing/2014/main" id="{08B558A1-E4A7-343E-568A-3775939AE03C}"/>
              </a:ext>
            </a:extLst>
          </p:cNvPr>
          <p:cNvGrpSpPr/>
          <p:nvPr/>
        </p:nvGrpSpPr>
        <p:grpSpPr>
          <a:xfrm>
            <a:off x="235227" y="4118165"/>
            <a:ext cx="1837593" cy="1216705"/>
            <a:chOff x="289653" y="3730044"/>
            <a:chExt cx="1837593" cy="1216705"/>
          </a:xfrm>
        </p:grpSpPr>
        <p:sp>
          <p:nvSpPr>
            <p:cNvPr id="9" name="Oval 8">
              <a:extLst>
                <a:ext uri="{FF2B5EF4-FFF2-40B4-BE49-F238E27FC236}">
                  <a16:creationId xmlns:a16="http://schemas.microsoft.com/office/drawing/2014/main" id="{05114769-0F4F-DB58-F0C9-4F88A9C2F579}"/>
                </a:ext>
              </a:extLst>
            </p:cNvPr>
            <p:cNvSpPr/>
            <p:nvPr/>
          </p:nvSpPr>
          <p:spPr>
            <a:xfrm>
              <a:off x="289653" y="3730044"/>
              <a:ext cx="1837593" cy="121670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B9379F-519D-852D-8A9E-228EE7DC1440}"/>
                </a:ext>
              </a:extLst>
            </p:cNvPr>
            <p:cNvSpPr txBox="1"/>
            <p:nvPr/>
          </p:nvSpPr>
          <p:spPr>
            <a:xfrm>
              <a:off x="414802" y="4108285"/>
              <a:ext cx="1587294" cy="461665"/>
            </a:xfrm>
            <a:prstGeom prst="rect">
              <a:avLst/>
            </a:prstGeom>
            <a:noFill/>
          </p:spPr>
          <p:txBody>
            <a:bodyPr wrap="none" rtlCol="0">
              <a:spAutoFit/>
            </a:bodyPr>
            <a:lstStyle/>
            <a:p>
              <a:r>
                <a:rPr lang="en-US" sz="2400"/>
                <a:t>GPU/CPU</a:t>
              </a:r>
            </a:p>
          </p:txBody>
        </p:sp>
      </p:grpSp>
      <p:grpSp>
        <p:nvGrpSpPr>
          <p:cNvPr id="11" name="Group 10">
            <a:extLst>
              <a:ext uri="{FF2B5EF4-FFF2-40B4-BE49-F238E27FC236}">
                <a16:creationId xmlns:a16="http://schemas.microsoft.com/office/drawing/2014/main" id="{475BF7C7-9080-49CF-5376-CAE177B712D6}"/>
              </a:ext>
            </a:extLst>
          </p:cNvPr>
          <p:cNvGrpSpPr/>
          <p:nvPr/>
        </p:nvGrpSpPr>
        <p:grpSpPr>
          <a:xfrm>
            <a:off x="4741541" y="3975375"/>
            <a:ext cx="2234418" cy="1302501"/>
            <a:chOff x="131034" y="3702230"/>
            <a:chExt cx="2234418" cy="1302501"/>
          </a:xfrm>
        </p:grpSpPr>
        <p:sp>
          <p:nvSpPr>
            <p:cNvPr id="12" name="Oval 11">
              <a:extLst>
                <a:ext uri="{FF2B5EF4-FFF2-40B4-BE49-F238E27FC236}">
                  <a16:creationId xmlns:a16="http://schemas.microsoft.com/office/drawing/2014/main" id="{7969A55B-7F64-D976-5F68-D178249E1D65}"/>
                </a:ext>
              </a:extLst>
            </p:cNvPr>
            <p:cNvSpPr/>
            <p:nvPr/>
          </p:nvSpPr>
          <p:spPr>
            <a:xfrm>
              <a:off x="131034" y="3702230"/>
              <a:ext cx="2191397" cy="130250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C8CA728-8E6F-1AA7-9544-640060849FF3}"/>
                </a:ext>
              </a:extLst>
            </p:cNvPr>
            <p:cNvSpPr txBox="1"/>
            <p:nvPr/>
          </p:nvSpPr>
          <p:spPr>
            <a:xfrm>
              <a:off x="364583" y="3967576"/>
              <a:ext cx="2000869" cy="830997"/>
            </a:xfrm>
            <a:prstGeom prst="rect">
              <a:avLst/>
            </a:prstGeom>
            <a:noFill/>
          </p:spPr>
          <p:txBody>
            <a:bodyPr wrap="none" rtlCol="0">
              <a:spAutoFit/>
            </a:bodyPr>
            <a:lstStyle/>
            <a:p>
              <a:r>
                <a:rPr lang="en-US" sz="2400"/>
                <a:t>depletion via </a:t>
              </a:r>
            </a:p>
            <a:p>
              <a:r>
                <a:rPr lang="en-US" sz="2400"/>
                <a:t>ORIGEN</a:t>
              </a:r>
            </a:p>
          </p:txBody>
        </p:sp>
      </p:grpSp>
      <p:grpSp>
        <p:nvGrpSpPr>
          <p:cNvPr id="14" name="Group 13">
            <a:extLst>
              <a:ext uri="{FF2B5EF4-FFF2-40B4-BE49-F238E27FC236}">
                <a16:creationId xmlns:a16="http://schemas.microsoft.com/office/drawing/2014/main" id="{71BD7712-AC67-8238-70B6-17FCF5C88C7A}"/>
              </a:ext>
            </a:extLst>
          </p:cNvPr>
          <p:cNvGrpSpPr/>
          <p:nvPr/>
        </p:nvGrpSpPr>
        <p:grpSpPr>
          <a:xfrm>
            <a:off x="1894320" y="4180487"/>
            <a:ext cx="2959130" cy="1649683"/>
            <a:chOff x="-21970" y="3730044"/>
            <a:chExt cx="2359941" cy="1216705"/>
          </a:xfrm>
        </p:grpSpPr>
        <p:sp>
          <p:nvSpPr>
            <p:cNvPr id="15" name="Oval 14">
              <a:extLst>
                <a:ext uri="{FF2B5EF4-FFF2-40B4-BE49-F238E27FC236}">
                  <a16:creationId xmlns:a16="http://schemas.microsoft.com/office/drawing/2014/main" id="{A3A8903A-FB91-56DF-9BBF-25352DC73F0A}"/>
                </a:ext>
              </a:extLst>
            </p:cNvPr>
            <p:cNvSpPr/>
            <p:nvPr/>
          </p:nvSpPr>
          <p:spPr>
            <a:xfrm>
              <a:off x="289653" y="3730044"/>
              <a:ext cx="1837593" cy="121670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2C9CB2-29A4-E03A-AFE0-CDC758C9CDCA}"/>
                </a:ext>
              </a:extLst>
            </p:cNvPr>
            <p:cNvSpPr txBox="1"/>
            <p:nvPr/>
          </p:nvSpPr>
          <p:spPr>
            <a:xfrm>
              <a:off x="-21970" y="4059089"/>
              <a:ext cx="2359941" cy="830997"/>
            </a:xfrm>
            <a:prstGeom prst="rect">
              <a:avLst/>
            </a:prstGeom>
            <a:noFill/>
          </p:spPr>
          <p:txBody>
            <a:bodyPr wrap="none" rtlCol="0">
              <a:spAutoFit/>
            </a:bodyPr>
            <a:lstStyle/>
            <a:p>
              <a:pPr algn="ctr"/>
              <a:r>
                <a:rPr lang="en-US" sz="2400"/>
                <a:t>hybrid variance </a:t>
              </a:r>
            </a:p>
            <a:p>
              <a:pPr algn="ctr"/>
              <a:r>
                <a:rPr lang="en-US" sz="2400"/>
                <a:t>reduction</a:t>
              </a:r>
            </a:p>
          </p:txBody>
        </p:sp>
      </p:grpSp>
      <p:grpSp>
        <p:nvGrpSpPr>
          <p:cNvPr id="17" name="Group 16">
            <a:extLst>
              <a:ext uri="{FF2B5EF4-FFF2-40B4-BE49-F238E27FC236}">
                <a16:creationId xmlns:a16="http://schemas.microsoft.com/office/drawing/2014/main" id="{210349CE-4317-9E80-833C-F905AD6A7C1E}"/>
              </a:ext>
            </a:extLst>
          </p:cNvPr>
          <p:cNvGrpSpPr/>
          <p:nvPr/>
        </p:nvGrpSpPr>
        <p:grpSpPr>
          <a:xfrm>
            <a:off x="6966748" y="3572134"/>
            <a:ext cx="1837593" cy="1216705"/>
            <a:chOff x="289653" y="3730044"/>
            <a:chExt cx="1837593" cy="1216705"/>
          </a:xfrm>
        </p:grpSpPr>
        <p:sp>
          <p:nvSpPr>
            <p:cNvPr id="18" name="Oval 17">
              <a:extLst>
                <a:ext uri="{FF2B5EF4-FFF2-40B4-BE49-F238E27FC236}">
                  <a16:creationId xmlns:a16="http://schemas.microsoft.com/office/drawing/2014/main" id="{C1497AE5-9356-7A1E-D5BC-E6620994E69F}"/>
                </a:ext>
              </a:extLst>
            </p:cNvPr>
            <p:cNvSpPr/>
            <p:nvPr/>
          </p:nvSpPr>
          <p:spPr>
            <a:xfrm>
              <a:off x="289653" y="3730044"/>
              <a:ext cx="1837593" cy="121670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501A751-E1ED-D6EA-D42C-C4E7590D58AF}"/>
                </a:ext>
              </a:extLst>
            </p:cNvPr>
            <p:cNvSpPr txBox="1"/>
            <p:nvPr/>
          </p:nvSpPr>
          <p:spPr>
            <a:xfrm>
              <a:off x="408162" y="3916119"/>
              <a:ext cx="1712444" cy="830997"/>
            </a:xfrm>
            <a:prstGeom prst="rect">
              <a:avLst/>
            </a:prstGeom>
            <a:noFill/>
          </p:spPr>
          <p:txBody>
            <a:bodyPr wrap="square" rtlCol="0">
              <a:spAutoFit/>
            </a:bodyPr>
            <a:lstStyle/>
            <a:p>
              <a:pPr algn="ctr"/>
              <a:r>
                <a:rPr lang="en-US" sz="2400"/>
                <a:t>sensitivity/uncertainty</a:t>
              </a:r>
            </a:p>
          </p:txBody>
        </p:sp>
      </p:grpSp>
      <p:cxnSp>
        <p:nvCxnSpPr>
          <p:cNvPr id="20" name="Straight Arrow Connector 19">
            <a:extLst>
              <a:ext uri="{FF2B5EF4-FFF2-40B4-BE49-F238E27FC236}">
                <a16:creationId xmlns:a16="http://schemas.microsoft.com/office/drawing/2014/main" id="{3AE38F61-6A07-CBF2-0A7E-A3FDAC53959B}"/>
              </a:ext>
            </a:extLst>
          </p:cNvPr>
          <p:cNvCxnSpPr>
            <a:cxnSpLocks/>
          </p:cNvCxnSpPr>
          <p:nvPr/>
        </p:nvCxnSpPr>
        <p:spPr>
          <a:xfrm flipH="1">
            <a:off x="1354015" y="3477251"/>
            <a:ext cx="395654" cy="6409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B533E1A-CF87-CE98-005F-35A34383E4F7}"/>
              </a:ext>
            </a:extLst>
          </p:cNvPr>
          <p:cNvCxnSpPr>
            <a:cxnSpLocks/>
          </p:cNvCxnSpPr>
          <p:nvPr/>
        </p:nvCxnSpPr>
        <p:spPr>
          <a:xfrm>
            <a:off x="3066284" y="3477251"/>
            <a:ext cx="267157" cy="6964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36775CC-F8F3-82B5-DE43-BCDABC599E9F}"/>
              </a:ext>
            </a:extLst>
          </p:cNvPr>
          <p:cNvCxnSpPr>
            <a:cxnSpLocks/>
          </p:cNvCxnSpPr>
          <p:nvPr/>
        </p:nvCxnSpPr>
        <p:spPr>
          <a:xfrm>
            <a:off x="5225253" y="3460918"/>
            <a:ext cx="225214" cy="514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A1DD58C-1B63-429A-7801-810CCE2D55DA}"/>
              </a:ext>
            </a:extLst>
          </p:cNvPr>
          <p:cNvCxnSpPr>
            <a:cxnSpLocks/>
          </p:cNvCxnSpPr>
          <p:nvPr/>
        </p:nvCxnSpPr>
        <p:spPr>
          <a:xfrm>
            <a:off x="5999611" y="3228119"/>
            <a:ext cx="1236848" cy="4900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 name="Content Placeholder 3" descr="A circular pattern with different colored hexagons&#10;&#10;Description automatically generated">
            <a:extLst>
              <a:ext uri="{FF2B5EF4-FFF2-40B4-BE49-F238E27FC236}">
                <a16:creationId xmlns:a16="http://schemas.microsoft.com/office/drawing/2014/main" id="{CA6F5C07-A48C-C98C-7EC4-3F2072133665}"/>
              </a:ext>
            </a:extLst>
          </p:cNvPr>
          <p:cNvPicPr>
            <a:picLocks noChangeAspect="1"/>
          </p:cNvPicPr>
          <p:nvPr/>
        </p:nvPicPr>
        <p:blipFill>
          <a:blip r:embed="rId2"/>
          <a:stretch>
            <a:fillRect/>
          </a:stretch>
        </p:blipFill>
        <p:spPr>
          <a:xfrm>
            <a:off x="8967988" y="1194694"/>
            <a:ext cx="2897191" cy="2377440"/>
          </a:xfrm>
          <a:prstGeom prst="rect">
            <a:avLst/>
          </a:prstGeom>
        </p:spPr>
      </p:pic>
      <p:pic>
        <p:nvPicPr>
          <p:cNvPr id="25" name="Picture 24" descr="Background pattern&#10;&#10;AI-generated content may be incorrect.">
            <a:extLst>
              <a:ext uri="{FF2B5EF4-FFF2-40B4-BE49-F238E27FC236}">
                <a16:creationId xmlns:a16="http://schemas.microsoft.com/office/drawing/2014/main" id="{CE731656-829A-B384-C07D-C19C4E2D7946}"/>
              </a:ext>
            </a:extLst>
          </p:cNvPr>
          <p:cNvPicPr>
            <a:picLocks noChangeAspect="1"/>
          </p:cNvPicPr>
          <p:nvPr/>
        </p:nvPicPr>
        <p:blipFill>
          <a:blip r:embed="rId3"/>
          <a:stretch>
            <a:fillRect/>
          </a:stretch>
        </p:blipFill>
        <p:spPr>
          <a:xfrm>
            <a:off x="9070706" y="3718146"/>
            <a:ext cx="2569834" cy="2377440"/>
          </a:xfrm>
          <a:prstGeom prst="rect">
            <a:avLst/>
          </a:prstGeom>
        </p:spPr>
      </p:pic>
    </p:spTree>
    <p:extLst>
      <p:ext uri="{BB962C8B-B14F-4D97-AF65-F5344CB8AC3E}">
        <p14:creationId xmlns:p14="http://schemas.microsoft.com/office/powerpoint/2010/main" val="32512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A4DA9-284F-4048-8F35-1C755D12CBBF}"/>
              </a:ext>
            </a:extLst>
          </p:cNvPr>
          <p:cNvSpPr>
            <a:spLocks noGrp="1"/>
          </p:cNvSpPr>
          <p:nvPr>
            <p:ph type="title"/>
          </p:nvPr>
        </p:nvSpPr>
        <p:spPr>
          <a:xfrm>
            <a:off x="406400" y="152400"/>
            <a:ext cx="12090400" cy="685800"/>
          </a:xfrm>
        </p:spPr>
        <p:txBody>
          <a:bodyPr/>
          <a:lstStyle/>
          <a:p>
            <a:r>
              <a:rPr lang="en-US"/>
              <a:t>Shift can serve as a reference solution for Griffin for verification</a:t>
            </a:r>
          </a:p>
        </p:txBody>
      </p:sp>
      <p:sp>
        <p:nvSpPr>
          <p:cNvPr id="5" name="TextBox 4">
            <a:extLst>
              <a:ext uri="{FF2B5EF4-FFF2-40B4-BE49-F238E27FC236}">
                <a16:creationId xmlns:a16="http://schemas.microsoft.com/office/drawing/2014/main" id="{42D7E931-F229-86C9-8D6B-F2BB028C8756}"/>
              </a:ext>
            </a:extLst>
          </p:cNvPr>
          <p:cNvSpPr txBox="1"/>
          <p:nvPr/>
        </p:nvSpPr>
        <p:spPr>
          <a:xfrm>
            <a:off x="359343" y="1479082"/>
            <a:ext cx="3911064"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accent6">
                    <a:lumMod val="76000"/>
                  </a:schemeClr>
                </a:solidFill>
                <a:cs typeface="Arial"/>
              </a:rPr>
              <a:t>Why and How?</a:t>
            </a:r>
            <a:endParaRPr lang="en-US" sz="3200" b="1">
              <a:solidFill>
                <a:schemeClr val="accent6">
                  <a:lumMod val="76000"/>
                </a:schemeClr>
              </a:solidFill>
            </a:endParaRPr>
          </a:p>
        </p:txBody>
      </p:sp>
      <p:sp>
        <p:nvSpPr>
          <p:cNvPr id="6" name="TextBox 5">
            <a:extLst>
              <a:ext uri="{FF2B5EF4-FFF2-40B4-BE49-F238E27FC236}">
                <a16:creationId xmlns:a16="http://schemas.microsoft.com/office/drawing/2014/main" id="{8A2AA261-B2E6-2D4B-1F5A-DB1EDB87DA0E}"/>
              </a:ext>
            </a:extLst>
          </p:cNvPr>
          <p:cNvSpPr txBox="1"/>
          <p:nvPr/>
        </p:nvSpPr>
        <p:spPr>
          <a:xfrm>
            <a:off x="1900989" y="2257123"/>
            <a:ext cx="273197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solidFill>
                  <a:schemeClr val="accent5">
                    <a:lumMod val="76000"/>
                  </a:schemeClr>
                </a:solidFill>
                <a:cs typeface="Arial"/>
              </a:rPr>
              <a:t>"Exact" physics</a:t>
            </a:r>
            <a:endParaRPr lang="en-US" sz="2800" i="1">
              <a:solidFill>
                <a:schemeClr val="accent5">
                  <a:lumMod val="76000"/>
                </a:schemeClr>
              </a:solidFill>
            </a:endParaRPr>
          </a:p>
        </p:txBody>
      </p:sp>
      <p:sp>
        <p:nvSpPr>
          <p:cNvPr id="7" name="TextBox 6">
            <a:extLst>
              <a:ext uri="{FF2B5EF4-FFF2-40B4-BE49-F238E27FC236}">
                <a16:creationId xmlns:a16="http://schemas.microsoft.com/office/drawing/2014/main" id="{5A722EF4-EFB6-CB36-1C3E-EEB54257FBA9}"/>
              </a:ext>
            </a:extLst>
          </p:cNvPr>
          <p:cNvSpPr txBox="1"/>
          <p:nvPr/>
        </p:nvSpPr>
        <p:spPr>
          <a:xfrm>
            <a:off x="6344653" y="2257122"/>
            <a:ext cx="59644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solidFill>
                  <a:schemeClr val="accent2">
                    <a:lumMod val="76000"/>
                  </a:schemeClr>
                </a:solidFill>
                <a:cs typeface="Arial"/>
              </a:rPr>
              <a:t>"Exact" geometry</a:t>
            </a:r>
            <a:endParaRPr lang="en-US" sz="2800" i="1">
              <a:solidFill>
                <a:schemeClr val="accent2">
                  <a:lumMod val="76000"/>
                </a:schemeClr>
              </a:solidFill>
            </a:endParaRPr>
          </a:p>
        </p:txBody>
      </p:sp>
      <p:sp>
        <p:nvSpPr>
          <p:cNvPr id="8" name="TextBox 7">
            <a:extLst>
              <a:ext uri="{FF2B5EF4-FFF2-40B4-BE49-F238E27FC236}">
                <a16:creationId xmlns:a16="http://schemas.microsoft.com/office/drawing/2014/main" id="{1DD59BBC-3C75-B736-F758-F0DBE27AC757}"/>
              </a:ext>
            </a:extLst>
          </p:cNvPr>
          <p:cNvSpPr txBox="1"/>
          <p:nvPr/>
        </p:nvSpPr>
        <p:spPr>
          <a:xfrm>
            <a:off x="2529176" y="4478955"/>
            <a:ext cx="68788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solidFill>
                  <a:schemeClr val="bg2">
                    <a:lumMod val="49000"/>
                  </a:schemeClr>
                </a:solidFill>
                <a:cs typeface="Arial"/>
              </a:rPr>
              <a:t>Automated ISOXML library generation</a:t>
            </a:r>
            <a:endParaRPr lang="en-US" sz="2800" i="1">
              <a:solidFill>
                <a:schemeClr val="bg2">
                  <a:lumMod val="49000"/>
                </a:schemeClr>
              </a:solidFill>
            </a:endParaRPr>
          </a:p>
        </p:txBody>
      </p:sp>
      <p:sp>
        <p:nvSpPr>
          <p:cNvPr id="9" name="TextBox 8">
            <a:extLst>
              <a:ext uri="{FF2B5EF4-FFF2-40B4-BE49-F238E27FC236}">
                <a16:creationId xmlns:a16="http://schemas.microsoft.com/office/drawing/2014/main" id="{887B9E01-9266-BE4F-F502-96D700767F52}"/>
              </a:ext>
            </a:extLst>
          </p:cNvPr>
          <p:cNvSpPr txBox="1"/>
          <p:nvPr/>
        </p:nvSpPr>
        <p:spPr>
          <a:xfrm>
            <a:off x="227134" y="3428195"/>
            <a:ext cx="46008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C00000"/>
                </a:solidFill>
                <a:cs typeface="Arial"/>
              </a:rPr>
              <a:t>Single snapshot calculation</a:t>
            </a:r>
          </a:p>
        </p:txBody>
      </p:sp>
      <p:sp>
        <p:nvSpPr>
          <p:cNvPr id="10" name="TextBox 9">
            <a:extLst>
              <a:ext uri="{FF2B5EF4-FFF2-40B4-BE49-F238E27FC236}">
                <a16:creationId xmlns:a16="http://schemas.microsoft.com/office/drawing/2014/main" id="{8EE6D8FA-3607-4648-B439-CA57C9AB492C}"/>
              </a:ext>
            </a:extLst>
          </p:cNvPr>
          <p:cNvSpPr txBox="1"/>
          <p:nvPr/>
        </p:nvSpPr>
        <p:spPr>
          <a:xfrm>
            <a:off x="5764870" y="3428999"/>
            <a:ext cx="756064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C00000"/>
                </a:solidFill>
                <a:cs typeface="Arial"/>
              </a:rPr>
              <a:t>all quantities of interest with uncertainty</a:t>
            </a:r>
            <a:endParaRPr lang="en-US" sz="2800">
              <a:cs typeface="Arial"/>
            </a:endParaRPr>
          </a:p>
          <a:p>
            <a:pPr algn="l"/>
            <a:endParaRPr lang="en-US">
              <a:cs typeface="Arial"/>
            </a:endParaRPr>
          </a:p>
        </p:txBody>
      </p:sp>
      <p:sp>
        <p:nvSpPr>
          <p:cNvPr id="11" name="Arrow: Right 13">
            <a:extLst>
              <a:ext uri="{FF2B5EF4-FFF2-40B4-BE49-F238E27FC236}">
                <a16:creationId xmlns:a16="http://schemas.microsoft.com/office/drawing/2014/main" id="{4EC595DD-9C39-AA15-9B61-C3F13F3E8112}"/>
              </a:ext>
            </a:extLst>
          </p:cNvPr>
          <p:cNvSpPr/>
          <p:nvPr/>
        </p:nvSpPr>
        <p:spPr>
          <a:xfrm>
            <a:off x="4789509" y="342579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9B0F28D-F6F7-CBFD-6B30-6D086B7176C8}"/>
              </a:ext>
            </a:extLst>
          </p:cNvPr>
          <p:cNvSpPr txBox="1"/>
          <p:nvPr/>
        </p:nvSpPr>
        <p:spPr>
          <a:xfrm>
            <a:off x="336220" y="5383730"/>
            <a:ext cx="91054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Arial"/>
              </a:rPr>
              <a:t>Are there limitations?</a:t>
            </a:r>
            <a:endParaRPr lang="en-US" sz="2800" b="1"/>
          </a:p>
        </p:txBody>
      </p:sp>
    </p:spTree>
    <p:extLst>
      <p:ext uri="{BB962C8B-B14F-4D97-AF65-F5344CB8AC3E}">
        <p14:creationId xmlns:p14="http://schemas.microsoft.com/office/powerpoint/2010/main" val="26314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FAB7-A466-1A2B-A2D9-85E7287EC0C7}"/>
              </a:ext>
            </a:extLst>
          </p:cNvPr>
          <p:cNvSpPr>
            <a:spLocks noGrp="1"/>
          </p:cNvSpPr>
          <p:nvPr>
            <p:ph type="title"/>
          </p:nvPr>
        </p:nvSpPr>
        <p:spPr/>
        <p:txBody>
          <a:bodyPr/>
          <a:lstStyle/>
          <a:p>
            <a:r>
              <a:rPr lang="en-US"/>
              <a:t>Titan is the reactor physics interface to Shift</a:t>
            </a:r>
          </a:p>
        </p:txBody>
      </p:sp>
      <p:sp>
        <p:nvSpPr>
          <p:cNvPr id="3" name="Content Placeholder 2">
            <a:extLst>
              <a:ext uri="{FF2B5EF4-FFF2-40B4-BE49-F238E27FC236}">
                <a16:creationId xmlns:a16="http://schemas.microsoft.com/office/drawing/2014/main" id="{D4C54A00-AAA7-5925-98B6-A82768BD1373}"/>
              </a:ext>
            </a:extLst>
          </p:cNvPr>
          <p:cNvSpPr>
            <a:spLocks noGrp="1"/>
          </p:cNvSpPr>
          <p:nvPr>
            <p:ph sz="quarter" idx="12"/>
          </p:nvPr>
        </p:nvSpPr>
        <p:spPr>
          <a:xfrm>
            <a:off x="297366" y="1219200"/>
            <a:ext cx="9075234" cy="4876800"/>
          </a:xfrm>
        </p:spPr>
        <p:txBody>
          <a:bodyPr vert="horz" lIns="0" tIns="0" rIns="0" bIns="0" anchor="t"/>
          <a:lstStyle/>
          <a:p>
            <a:pPr marL="0" indent="0">
              <a:buNone/>
            </a:pPr>
            <a:endParaRPr lang="en-US" sz="2000">
              <a:latin typeface="+mn-lt"/>
            </a:endParaRPr>
          </a:p>
          <a:p>
            <a:pPr marL="741045" lvl="1">
              <a:spcBef>
                <a:spcPts val="0"/>
              </a:spcBef>
              <a:spcAft>
                <a:spcPts val="0"/>
              </a:spcAft>
              <a:buFont typeface="Arial" panose="020B0604020202020204" pitchFamily="34" charset="0"/>
            </a:pPr>
            <a:endParaRPr lang="en-US" sz="1800">
              <a:ea typeface="ＭＳ Ｐゴシック"/>
              <a:cs typeface="Arial"/>
            </a:endParaRPr>
          </a:p>
        </p:txBody>
      </p:sp>
      <p:sp>
        <p:nvSpPr>
          <p:cNvPr id="4" name="TextBox 3">
            <a:extLst>
              <a:ext uri="{FF2B5EF4-FFF2-40B4-BE49-F238E27FC236}">
                <a16:creationId xmlns:a16="http://schemas.microsoft.com/office/drawing/2014/main" id="{BDD80F56-C609-412B-BA29-7E54C45270C0}"/>
              </a:ext>
            </a:extLst>
          </p:cNvPr>
          <p:cNvSpPr txBox="1"/>
          <p:nvPr/>
        </p:nvSpPr>
        <p:spPr>
          <a:xfrm>
            <a:off x="6804126" y="2677944"/>
            <a:ext cx="29094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B050"/>
                </a:solidFill>
                <a:latin typeface="Arial"/>
                <a:ea typeface="ヒラギノ角ゴ Pro W3"/>
              </a:rPr>
              <a:t>Reduces modeling complexity</a:t>
            </a:r>
            <a:endParaRPr lang="en-US" sz="2400">
              <a:solidFill>
                <a:srgbClr val="00B050"/>
              </a:solidFill>
            </a:endParaRPr>
          </a:p>
        </p:txBody>
      </p:sp>
      <p:sp>
        <p:nvSpPr>
          <p:cNvPr id="6" name="Rectangle 5">
            <a:extLst>
              <a:ext uri="{FF2B5EF4-FFF2-40B4-BE49-F238E27FC236}">
                <a16:creationId xmlns:a16="http://schemas.microsoft.com/office/drawing/2014/main" id="{D8AEC3FC-7ED7-66F8-40FC-E7E2098E653E}"/>
              </a:ext>
            </a:extLst>
          </p:cNvPr>
          <p:cNvSpPr/>
          <p:nvPr/>
        </p:nvSpPr>
        <p:spPr>
          <a:xfrm>
            <a:off x="1890742" y="1392670"/>
            <a:ext cx="3373580" cy="6502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cs typeface="Arial"/>
              </a:rPr>
              <a:t>NEAMS Workbench</a:t>
            </a:r>
            <a:endParaRPr lang="en-US" sz="2400"/>
          </a:p>
        </p:txBody>
      </p:sp>
      <p:sp>
        <p:nvSpPr>
          <p:cNvPr id="8" name="Rectangle 7">
            <a:extLst>
              <a:ext uri="{FF2B5EF4-FFF2-40B4-BE49-F238E27FC236}">
                <a16:creationId xmlns:a16="http://schemas.microsoft.com/office/drawing/2014/main" id="{0B500504-FD7B-5B25-4734-CD34A79BC974}"/>
              </a:ext>
            </a:extLst>
          </p:cNvPr>
          <p:cNvSpPr/>
          <p:nvPr/>
        </p:nvSpPr>
        <p:spPr>
          <a:xfrm>
            <a:off x="2429222" y="2464549"/>
            <a:ext cx="2296620" cy="660399"/>
          </a:xfrm>
          <a:prstGeom prst="flowChartAlternateProcess">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400">
                <a:cs typeface="Arial"/>
              </a:rPr>
              <a:t>Titan</a:t>
            </a:r>
            <a:endParaRPr lang="en-US" sz="2400"/>
          </a:p>
        </p:txBody>
      </p:sp>
      <p:sp>
        <p:nvSpPr>
          <p:cNvPr id="9" name="Rectangle 8">
            <a:extLst>
              <a:ext uri="{FF2B5EF4-FFF2-40B4-BE49-F238E27FC236}">
                <a16:creationId xmlns:a16="http://schemas.microsoft.com/office/drawing/2014/main" id="{0346901B-3EE5-4946-7FB4-28CB46FDF035}"/>
              </a:ext>
            </a:extLst>
          </p:cNvPr>
          <p:cNvSpPr/>
          <p:nvPr/>
        </p:nvSpPr>
        <p:spPr>
          <a:xfrm>
            <a:off x="883054" y="3661813"/>
            <a:ext cx="2772524" cy="667442"/>
          </a:xfrm>
          <a:prstGeom prst="flowChartTerminator">
            <a:avLst/>
          </a:prstGeom>
          <a:solidFill>
            <a:schemeClr val="accent3">
              <a:lumMod val="90000"/>
              <a:lumOff val="10000"/>
            </a:schemeClr>
          </a:solidFill>
          <a:ln w="28575"/>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400">
                <a:cs typeface="Arial"/>
              </a:rPr>
              <a:t>Shift</a:t>
            </a:r>
            <a:endParaRPr lang="en-US" sz="2400"/>
          </a:p>
        </p:txBody>
      </p:sp>
      <p:sp>
        <p:nvSpPr>
          <p:cNvPr id="10" name="Rectangle 9">
            <a:extLst>
              <a:ext uri="{FF2B5EF4-FFF2-40B4-BE49-F238E27FC236}">
                <a16:creationId xmlns:a16="http://schemas.microsoft.com/office/drawing/2014/main" id="{FEEE0752-ACC1-A7E1-62E9-55755ED73E1D}"/>
              </a:ext>
            </a:extLst>
          </p:cNvPr>
          <p:cNvSpPr/>
          <p:nvPr/>
        </p:nvSpPr>
        <p:spPr>
          <a:xfrm>
            <a:off x="3910272" y="3661812"/>
            <a:ext cx="2762364" cy="667442"/>
          </a:xfrm>
          <a:prstGeom prst="flowChartTerminator">
            <a:avLst/>
          </a:prstGeom>
          <a:solidFill>
            <a:schemeClr val="accent3">
              <a:lumMod val="90000"/>
              <a:lumOff val="10000"/>
            </a:schemeClr>
          </a:solidFill>
          <a:ln w="28575"/>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400">
                <a:cs typeface="Arial"/>
              </a:rPr>
              <a:t>ORIGEN</a:t>
            </a:r>
            <a:endParaRPr lang="en-US" sz="2400"/>
          </a:p>
        </p:txBody>
      </p:sp>
      <p:grpSp>
        <p:nvGrpSpPr>
          <p:cNvPr id="15" name="Group 14">
            <a:extLst>
              <a:ext uri="{FF2B5EF4-FFF2-40B4-BE49-F238E27FC236}">
                <a16:creationId xmlns:a16="http://schemas.microsoft.com/office/drawing/2014/main" id="{7036004C-5D79-FAAD-2BBF-C85B5C7C4E6D}"/>
              </a:ext>
            </a:extLst>
          </p:cNvPr>
          <p:cNvGrpSpPr/>
          <p:nvPr/>
        </p:nvGrpSpPr>
        <p:grpSpPr>
          <a:xfrm>
            <a:off x="305316" y="4941730"/>
            <a:ext cx="2780677" cy="893348"/>
            <a:chOff x="131034" y="3702230"/>
            <a:chExt cx="2191397" cy="1302501"/>
          </a:xfrm>
        </p:grpSpPr>
        <p:sp>
          <p:nvSpPr>
            <p:cNvPr id="13" name="Oval 12">
              <a:extLst>
                <a:ext uri="{FF2B5EF4-FFF2-40B4-BE49-F238E27FC236}">
                  <a16:creationId xmlns:a16="http://schemas.microsoft.com/office/drawing/2014/main" id="{F5B3F7E0-8C5C-2153-6796-999894E9C462}"/>
                </a:ext>
              </a:extLst>
            </p:cNvPr>
            <p:cNvSpPr/>
            <p:nvPr/>
          </p:nvSpPr>
          <p:spPr>
            <a:xfrm>
              <a:off x="131034" y="3702230"/>
              <a:ext cx="2191397" cy="1302501"/>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CECF7F-ED6F-5947-6D6F-599C1A9C7ACB}"/>
                </a:ext>
              </a:extLst>
            </p:cNvPr>
            <p:cNvSpPr txBox="1"/>
            <p:nvPr/>
          </p:nvSpPr>
          <p:spPr>
            <a:xfrm>
              <a:off x="605671" y="3794498"/>
              <a:ext cx="1377485" cy="1200329"/>
            </a:xfrm>
            <a:prstGeom prst="rect">
              <a:avLst/>
            </a:prstGeom>
            <a:noFill/>
            <a:ln>
              <a:noFill/>
            </a:ln>
          </p:spPr>
          <p:txBody>
            <a:bodyPr wrap="square" lIns="91440" tIns="45720" rIns="91440" bIns="45720" rtlCol="0" anchor="t">
              <a:spAutoFit/>
            </a:bodyPr>
            <a:lstStyle/>
            <a:p>
              <a:pPr algn="ctr"/>
              <a:r>
                <a:rPr lang="en-US" sz="2400">
                  <a:solidFill>
                    <a:srgbClr val="FF0000"/>
                  </a:solidFill>
                  <a:latin typeface="Arial"/>
                  <a:ea typeface="ヒラギノ角ゴ Pro W3"/>
                </a:rPr>
                <a:t>reference </a:t>
              </a:r>
              <a:endParaRPr lang="en-US" sz="2400">
                <a:solidFill>
                  <a:srgbClr val="FF0000"/>
                </a:solidFill>
              </a:endParaRPr>
            </a:p>
            <a:p>
              <a:pPr algn="ctr"/>
              <a:r>
                <a:rPr lang="en-US" sz="2400">
                  <a:solidFill>
                    <a:srgbClr val="FF0000"/>
                  </a:solidFill>
                  <a:latin typeface="Arial"/>
                  <a:ea typeface="ヒラギノ角ゴ Pro W3"/>
                </a:rPr>
                <a:t>solution</a:t>
              </a:r>
              <a:endParaRPr lang="en-US" sz="2400">
                <a:solidFill>
                  <a:srgbClr val="FF0000"/>
                </a:solidFill>
              </a:endParaRPr>
            </a:p>
          </p:txBody>
        </p:sp>
      </p:grpSp>
      <p:grpSp>
        <p:nvGrpSpPr>
          <p:cNvPr id="19" name="Group 18">
            <a:extLst>
              <a:ext uri="{FF2B5EF4-FFF2-40B4-BE49-F238E27FC236}">
                <a16:creationId xmlns:a16="http://schemas.microsoft.com/office/drawing/2014/main" id="{782FCAFF-7F5F-23D6-85EC-ACA43D8F5B1A}"/>
              </a:ext>
            </a:extLst>
          </p:cNvPr>
          <p:cNvGrpSpPr/>
          <p:nvPr/>
        </p:nvGrpSpPr>
        <p:grpSpPr>
          <a:xfrm>
            <a:off x="3318449" y="4936765"/>
            <a:ext cx="3227717" cy="906261"/>
            <a:chOff x="2694125" y="3546366"/>
            <a:chExt cx="2191397" cy="1302501"/>
          </a:xfrm>
        </p:grpSpPr>
        <p:sp>
          <p:nvSpPr>
            <p:cNvPr id="17" name="Oval 16">
              <a:extLst>
                <a:ext uri="{FF2B5EF4-FFF2-40B4-BE49-F238E27FC236}">
                  <a16:creationId xmlns:a16="http://schemas.microsoft.com/office/drawing/2014/main" id="{D8DB522D-294E-3B3F-0FD9-2282A87D96FA}"/>
                </a:ext>
              </a:extLst>
            </p:cNvPr>
            <p:cNvSpPr/>
            <p:nvPr/>
          </p:nvSpPr>
          <p:spPr>
            <a:xfrm>
              <a:off x="2694125" y="3546366"/>
              <a:ext cx="2191397" cy="1302501"/>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7847D20-4909-6328-96A1-E265E44EB504}"/>
                </a:ext>
              </a:extLst>
            </p:cNvPr>
            <p:cNvSpPr txBox="1"/>
            <p:nvPr/>
          </p:nvSpPr>
          <p:spPr>
            <a:xfrm>
              <a:off x="2924004" y="3647190"/>
              <a:ext cx="1736178" cy="1194330"/>
            </a:xfrm>
            <a:prstGeom prst="rect">
              <a:avLst/>
            </a:prstGeom>
            <a:noFill/>
            <a:ln>
              <a:noFill/>
            </a:ln>
          </p:spPr>
          <p:txBody>
            <a:bodyPr wrap="square" lIns="91440" tIns="45720" rIns="91440" bIns="45720" rtlCol="0" anchor="t">
              <a:spAutoFit/>
            </a:bodyPr>
            <a:lstStyle/>
            <a:p>
              <a:pPr algn="ctr"/>
              <a:r>
                <a:rPr lang="en-US" sz="2400">
                  <a:solidFill>
                    <a:srgbClr val="FF0000"/>
                  </a:solidFill>
                  <a:latin typeface="Arial"/>
                  <a:ea typeface="ヒラギノ角ゴ Pro W3"/>
                </a:rPr>
                <a:t>multigroup cross sections</a:t>
              </a:r>
              <a:endParaRPr lang="en-US">
                <a:solidFill>
                  <a:srgbClr val="FF0000"/>
                </a:solidFill>
              </a:endParaRPr>
            </a:p>
          </p:txBody>
        </p:sp>
      </p:grpSp>
      <p:grpSp>
        <p:nvGrpSpPr>
          <p:cNvPr id="23" name="Group 22">
            <a:extLst>
              <a:ext uri="{FF2B5EF4-FFF2-40B4-BE49-F238E27FC236}">
                <a16:creationId xmlns:a16="http://schemas.microsoft.com/office/drawing/2014/main" id="{FA547DD3-2F5F-50D9-EE54-E6DFCD9BE4FE}"/>
              </a:ext>
            </a:extLst>
          </p:cNvPr>
          <p:cNvGrpSpPr/>
          <p:nvPr/>
        </p:nvGrpSpPr>
        <p:grpSpPr>
          <a:xfrm>
            <a:off x="6678407" y="4846826"/>
            <a:ext cx="2811157" cy="987541"/>
            <a:chOff x="2694125" y="3546366"/>
            <a:chExt cx="2191397" cy="1302501"/>
          </a:xfrm>
        </p:grpSpPr>
        <p:sp>
          <p:nvSpPr>
            <p:cNvPr id="21" name="Oval 20">
              <a:extLst>
                <a:ext uri="{FF2B5EF4-FFF2-40B4-BE49-F238E27FC236}">
                  <a16:creationId xmlns:a16="http://schemas.microsoft.com/office/drawing/2014/main" id="{45415E05-6E83-25E8-5ADE-8A6245CFA4FC}"/>
                </a:ext>
              </a:extLst>
            </p:cNvPr>
            <p:cNvSpPr/>
            <p:nvPr/>
          </p:nvSpPr>
          <p:spPr>
            <a:xfrm>
              <a:off x="2694125" y="3546366"/>
              <a:ext cx="2191397" cy="1302501"/>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8B9CC5E-2DF7-D195-AF3B-0DB81CC97C7B}"/>
                </a:ext>
              </a:extLst>
            </p:cNvPr>
            <p:cNvSpPr txBox="1"/>
            <p:nvPr/>
          </p:nvSpPr>
          <p:spPr>
            <a:xfrm>
              <a:off x="2843022" y="3703034"/>
              <a:ext cx="1891414" cy="1096030"/>
            </a:xfrm>
            <a:prstGeom prst="rect">
              <a:avLst/>
            </a:prstGeom>
            <a:noFill/>
            <a:ln>
              <a:noFill/>
            </a:ln>
          </p:spPr>
          <p:txBody>
            <a:bodyPr wrap="square" lIns="91440" tIns="45720" rIns="91440" bIns="45720" rtlCol="0" anchor="t">
              <a:spAutoFit/>
            </a:bodyPr>
            <a:lstStyle/>
            <a:p>
              <a:pPr algn="ctr"/>
              <a:r>
                <a:rPr lang="en-US" sz="2400">
                  <a:solidFill>
                    <a:srgbClr val="FF0000"/>
                  </a:solidFill>
                  <a:latin typeface="Arial"/>
                  <a:ea typeface="ヒラギノ角ゴ Pro W3"/>
                </a:rPr>
                <a:t>steady-state depletion</a:t>
              </a:r>
              <a:endParaRPr lang="en-US">
                <a:solidFill>
                  <a:srgbClr val="000000"/>
                </a:solidFill>
              </a:endParaRPr>
            </a:p>
          </p:txBody>
        </p:sp>
      </p:grpSp>
      <p:sp>
        <p:nvSpPr>
          <p:cNvPr id="24" name="Arrow: Down 23">
            <a:extLst>
              <a:ext uri="{FF2B5EF4-FFF2-40B4-BE49-F238E27FC236}">
                <a16:creationId xmlns:a16="http://schemas.microsoft.com/office/drawing/2014/main" id="{7A474C45-32E7-0B11-9465-E45C98592B13}"/>
              </a:ext>
            </a:extLst>
          </p:cNvPr>
          <p:cNvSpPr/>
          <p:nvPr/>
        </p:nvSpPr>
        <p:spPr>
          <a:xfrm>
            <a:off x="3313684" y="2045716"/>
            <a:ext cx="484632" cy="4094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F70E8190-97B7-12A3-EBB8-F7EF0F2C5246}"/>
              </a:ext>
            </a:extLst>
          </p:cNvPr>
          <p:cNvSpPr/>
          <p:nvPr/>
        </p:nvSpPr>
        <p:spPr>
          <a:xfrm rot="8040000">
            <a:off x="2868255" y="3235012"/>
            <a:ext cx="673608" cy="3931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1CEA4AFB-2132-30A6-9E35-E5B7439D9F5E}"/>
              </a:ext>
            </a:extLst>
          </p:cNvPr>
          <p:cNvSpPr/>
          <p:nvPr/>
        </p:nvSpPr>
        <p:spPr>
          <a:xfrm rot="2820000">
            <a:off x="3691214" y="3245171"/>
            <a:ext cx="673608" cy="3931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EED973C8-7442-86B3-38AA-72DB4D8478D7}"/>
              </a:ext>
            </a:extLst>
          </p:cNvPr>
          <p:cNvCxnSpPr/>
          <p:nvPr/>
        </p:nvCxnSpPr>
        <p:spPr>
          <a:xfrm>
            <a:off x="5731510" y="4375150"/>
            <a:ext cx="1706880" cy="508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B068E30B-7818-B5A7-EA6E-E26A28F923FA}"/>
              </a:ext>
            </a:extLst>
          </p:cNvPr>
          <p:cNvCxnSpPr>
            <a:cxnSpLocks/>
          </p:cNvCxnSpPr>
          <p:nvPr/>
        </p:nvCxnSpPr>
        <p:spPr>
          <a:xfrm>
            <a:off x="2846069" y="4405629"/>
            <a:ext cx="1706880" cy="508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23202E15-3151-F924-81F6-881B8767C143}"/>
              </a:ext>
            </a:extLst>
          </p:cNvPr>
          <p:cNvCxnSpPr>
            <a:cxnSpLocks/>
          </p:cNvCxnSpPr>
          <p:nvPr/>
        </p:nvCxnSpPr>
        <p:spPr>
          <a:xfrm flipH="1">
            <a:off x="1687828" y="4385308"/>
            <a:ext cx="406400" cy="548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Picture 19" descr="A picture containing diagram&#10;&#10;AI-generated content may be incorrect.">
            <a:extLst>
              <a:ext uri="{FF2B5EF4-FFF2-40B4-BE49-F238E27FC236}">
                <a16:creationId xmlns:a16="http://schemas.microsoft.com/office/drawing/2014/main" id="{DCA3DED4-66D5-23F8-1A0C-FA1DFA03F356}"/>
              </a:ext>
            </a:extLst>
          </p:cNvPr>
          <p:cNvPicPr>
            <a:picLocks noChangeAspect="1"/>
          </p:cNvPicPr>
          <p:nvPr/>
        </p:nvPicPr>
        <p:blipFill>
          <a:blip r:embed="rId3"/>
          <a:srcRect l="5636" t="9100" r="9008" b="4565"/>
          <a:stretch/>
        </p:blipFill>
        <p:spPr>
          <a:xfrm>
            <a:off x="9663827" y="3770574"/>
            <a:ext cx="2440864" cy="2468880"/>
          </a:xfrm>
          <a:prstGeom prst="rect">
            <a:avLst/>
          </a:prstGeom>
        </p:spPr>
      </p:pic>
      <p:pic>
        <p:nvPicPr>
          <p:cNvPr id="26" name="Picture 25" descr="Chart&#10;&#10;AI-generated content may be incorrect.">
            <a:extLst>
              <a:ext uri="{FF2B5EF4-FFF2-40B4-BE49-F238E27FC236}">
                <a16:creationId xmlns:a16="http://schemas.microsoft.com/office/drawing/2014/main" id="{A1FA4C3E-161C-5CA5-3336-E364180F1C60}"/>
              </a:ext>
            </a:extLst>
          </p:cNvPr>
          <p:cNvPicPr>
            <a:picLocks noChangeAspect="1"/>
          </p:cNvPicPr>
          <p:nvPr/>
        </p:nvPicPr>
        <p:blipFill>
          <a:blip r:embed="rId4"/>
          <a:srcRect t="8509" r="24768" b="2470"/>
          <a:stretch/>
        </p:blipFill>
        <p:spPr>
          <a:xfrm>
            <a:off x="9577092" y="1230109"/>
            <a:ext cx="2566991" cy="2468880"/>
          </a:xfrm>
          <a:prstGeom prst="rect">
            <a:avLst/>
          </a:prstGeom>
        </p:spPr>
      </p:pic>
    </p:spTree>
    <p:extLst>
      <p:ext uri="{BB962C8B-B14F-4D97-AF65-F5344CB8AC3E}">
        <p14:creationId xmlns:p14="http://schemas.microsoft.com/office/powerpoint/2010/main" val="352938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animBg="1"/>
      <p:bldP spid="10" grpId="0" animBg="1"/>
      <p:bldP spid="24" grpId="0" animBg="1"/>
      <p:bldP spid="29"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05D17-063B-8649-A175-F05D4A8D9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E18D9-0EEF-EC02-BE0E-9E3C638189FA}"/>
              </a:ext>
            </a:extLst>
          </p:cNvPr>
          <p:cNvSpPr>
            <a:spLocks noGrp="1"/>
          </p:cNvSpPr>
          <p:nvPr>
            <p:ph type="title"/>
          </p:nvPr>
        </p:nvSpPr>
        <p:spPr>
          <a:xfrm>
            <a:off x="254000" y="76200"/>
            <a:ext cx="11684000" cy="685800"/>
          </a:xfrm>
        </p:spPr>
        <p:txBody>
          <a:bodyPr/>
          <a:lstStyle/>
          <a:p>
            <a:r>
              <a:rPr lang="en-US"/>
              <a:t>Overlay CSG cross section tally capability in Shift enables easier multigroup cross section generation</a:t>
            </a:r>
            <a:br>
              <a:rPr lang="en-US"/>
            </a:br>
            <a:endParaRPr lang="en-US"/>
          </a:p>
        </p:txBody>
      </p:sp>
      <p:sp>
        <p:nvSpPr>
          <p:cNvPr id="4" name="Oval 3">
            <a:extLst>
              <a:ext uri="{FF2B5EF4-FFF2-40B4-BE49-F238E27FC236}">
                <a16:creationId xmlns:a16="http://schemas.microsoft.com/office/drawing/2014/main" id="{A24A3E0D-EDB7-E85C-6557-B16338806968}"/>
              </a:ext>
            </a:extLst>
          </p:cNvPr>
          <p:cNvSpPr/>
          <p:nvPr/>
        </p:nvSpPr>
        <p:spPr>
          <a:xfrm>
            <a:off x="1854668" y="76200"/>
            <a:ext cx="929680" cy="603812"/>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589EC63-3ACF-E6BD-CBED-3AAC39CC152C}"/>
              </a:ext>
            </a:extLst>
          </p:cNvPr>
          <p:cNvSpPr txBox="1"/>
          <p:nvPr/>
        </p:nvSpPr>
        <p:spPr>
          <a:xfrm>
            <a:off x="3352800" y="1263134"/>
            <a:ext cx="3529584" cy="369332"/>
          </a:xfrm>
          <a:prstGeom prst="rect">
            <a:avLst/>
          </a:prstGeom>
          <a:noFill/>
        </p:spPr>
        <p:txBody>
          <a:bodyPr wrap="square" lIns="91440" tIns="45720" rIns="91440" bIns="45720" rtlCol="0" anchor="t">
            <a:spAutoFit/>
          </a:bodyPr>
          <a:lstStyle/>
          <a:p>
            <a:r>
              <a:rPr lang="en-US" dirty="0">
                <a:solidFill>
                  <a:srgbClr val="7030A0"/>
                </a:solidFill>
                <a:latin typeface="Arial"/>
                <a:ea typeface="ヒラギノ角ゴ Pro W3"/>
              </a:rPr>
              <a:t>Constructive solid geometry</a:t>
            </a:r>
          </a:p>
        </p:txBody>
      </p:sp>
      <p:cxnSp>
        <p:nvCxnSpPr>
          <p:cNvPr id="6" name="Straight Arrow Connector 5">
            <a:extLst>
              <a:ext uri="{FF2B5EF4-FFF2-40B4-BE49-F238E27FC236}">
                <a16:creationId xmlns:a16="http://schemas.microsoft.com/office/drawing/2014/main" id="{FA160807-3E73-4600-344D-58108D1186E0}"/>
              </a:ext>
            </a:extLst>
          </p:cNvPr>
          <p:cNvCxnSpPr>
            <a:cxnSpLocks/>
            <a:stCxn id="4" idx="4"/>
            <a:endCxn id="5" idx="1"/>
          </p:cNvCxnSpPr>
          <p:nvPr/>
        </p:nvCxnSpPr>
        <p:spPr>
          <a:xfrm>
            <a:off x="2319508" y="680012"/>
            <a:ext cx="1033292" cy="76778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3CB522A-3021-EC53-871A-8D248E2BF64D}"/>
              </a:ext>
            </a:extLst>
          </p:cNvPr>
          <p:cNvSpPr txBox="1"/>
          <p:nvPr/>
        </p:nvSpPr>
        <p:spPr>
          <a:xfrm>
            <a:off x="152400" y="1676400"/>
            <a:ext cx="6151788"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454D"/>
                </a:solidFill>
                <a:effectLst/>
                <a:uLnTx/>
                <a:uFillTx/>
                <a:latin typeface="Roboto"/>
                <a:ea typeface="+mn-ea"/>
                <a:cs typeface="+mn-cs"/>
              </a:rPr>
              <a:t>Homogenization use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454D"/>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50C9C2"/>
                </a:solidFill>
                <a:effectLst/>
                <a:uLnTx/>
                <a:uFillTx/>
                <a:latin typeface="Roboto"/>
                <a:ea typeface="+mn-ea"/>
                <a:cs typeface="+mn-cs"/>
              </a:rPr>
              <a:t>Pebble bed reactors (random pebbles)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50C9C2"/>
                </a:solidFill>
                <a:effectLst/>
                <a:uLnTx/>
                <a:uFillTx/>
                <a:latin typeface="Roboto"/>
                <a:ea typeface="+mn-ea"/>
                <a:cs typeface="+mn-cs"/>
              </a:rPr>
              <a:t>Hexagonal lattices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50C9C2"/>
                </a:solidFill>
                <a:effectLst/>
                <a:uLnTx/>
                <a:uFillTx/>
                <a:latin typeface="Roboto"/>
                <a:ea typeface="+mn-ea"/>
                <a:cs typeface="+mn-cs"/>
              </a:rPr>
              <a:t>Complex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54D"/>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454D"/>
                </a:solidFill>
                <a:effectLst/>
                <a:uLnTx/>
                <a:uFillTx/>
                <a:latin typeface="Roboto"/>
                <a:ea typeface="+mn-ea"/>
                <a:cs typeface="+mn-cs"/>
              </a:rPr>
              <a:t>Currently supported: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54D"/>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662C"/>
                </a:solidFill>
                <a:effectLst/>
                <a:uLnTx/>
                <a:uFillTx/>
                <a:latin typeface="Roboto"/>
                <a:ea typeface="+mn-ea"/>
                <a:cs typeface="+mn-cs"/>
              </a:rPr>
              <a:t>Macroscopic XS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662C"/>
                </a:solidFill>
                <a:effectLst/>
                <a:uLnTx/>
                <a:uFillTx/>
                <a:latin typeface="Roboto"/>
                <a:ea typeface="+mn-ea"/>
                <a:cs typeface="+mn-cs"/>
              </a:rPr>
              <a:t>ORANGE overlay geometry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662C"/>
                </a:solidFill>
                <a:effectLst/>
                <a:uLnTx/>
                <a:uFillTx/>
                <a:latin typeface="Roboto"/>
                <a:ea typeface="+mn-ea"/>
                <a:cs typeface="+mn-cs"/>
              </a:rPr>
              <a:t>Automated ISOXML generation</a:t>
            </a:r>
          </a:p>
        </p:txBody>
      </p:sp>
      <p:sp>
        <p:nvSpPr>
          <p:cNvPr id="25" name="TextBox 24">
            <a:extLst>
              <a:ext uri="{FF2B5EF4-FFF2-40B4-BE49-F238E27FC236}">
                <a16:creationId xmlns:a16="http://schemas.microsoft.com/office/drawing/2014/main" id="{3C4DD4DE-6797-1C9F-5A59-10B936379656}"/>
              </a:ext>
            </a:extLst>
          </p:cNvPr>
          <p:cNvSpPr txBox="1"/>
          <p:nvPr/>
        </p:nvSpPr>
        <p:spPr>
          <a:xfrm>
            <a:off x="6912320" y="6302594"/>
            <a:ext cx="3584262"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auto">
              <a:spcBef>
                <a:spcPct val="20000"/>
              </a:spcBef>
              <a:spcAft>
                <a:spcPts val="0"/>
              </a:spcAft>
            </a:pPr>
            <a:r>
              <a:rPr lang="en-US" sz="2300" b="1">
                <a:solidFill>
                  <a:srgbClr val="50565C"/>
                </a:solidFill>
                <a:latin typeface="Arial Narrow"/>
                <a:ea typeface="+mn-ea"/>
                <a:cs typeface="Arial Narrow"/>
              </a:rPr>
              <a:t>XZ-slice at Y=0 cm</a:t>
            </a:r>
            <a:endParaRPr lang="en-US" sz="2323" b="1">
              <a:solidFill>
                <a:srgbClr val="FFFFFF"/>
              </a:solidFill>
              <a:latin typeface="Arial Narrow"/>
              <a:ea typeface="+mn-ea"/>
              <a:cs typeface="Arial Narrow"/>
            </a:endParaRPr>
          </a:p>
        </p:txBody>
      </p:sp>
      <p:sp>
        <p:nvSpPr>
          <p:cNvPr id="18" name="TextBox 17">
            <a:extLst>
              <a:ext uri="{FF2B5EF4-FFF2-40B4-BE49-F238E27FC236}">
                <a16:creationId xmlns:a16="http://schemas.microsoft.com/office/drawing/2014/main" id="{E97CDAFF-0D6E-12F5-8974-9EE02D02F896}"/>
              </a:ext>
            </a:extLst>
          </p:cNvPr>
          <p:cNvSpPr txBox="1"/>
          <p:nvPr/>
        </p:nvSpPr>
        <p:spPr>
          <a:xfrm>
            <a:off x="1219200" y="6299549"/>
            <a:ext cx="3584262"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auto">
              <a:spcBef>
                <a:spcPct val="20000"/>
              </a:spcBef>
              <a:spcAft>
                <a:spcPts val="0"/>
              </a:spcAft>
            </a:pPr>
            <a:r>
              <a:rPr lang="en-US" sz="2300" b="1">
                <a:solidFill>
                  <a:srgbClr val="50565C"/>
                </a:solidFill>
                <a:latin typeface="Arial Narrow"/>
                <a:ea typeface="+mn-ea"/>
                <a:cs typeface="Arial Narrow"/>
              </a:rPr>
              <a:t>XY-slice at Z=180 cm</a:t>
            </a:r>
            <a:endParaRPr lang="en-US" sz="2323" b="1">
              <a:solidFill>
                <a:srgbClr val="FFFFFF"/>
              </a:solidFill>
              <a:latin typeface="Arial Narrow"/>
              <a:ea typeface="+mn-ea"/>
              <a:cs typeface="Arial Narrow"/>
            </a:endParaRPr>
          </a:p>
        </p:txBody>
      </p:sp>
      <p:pic>
        <p:nvPicPr>
          <p:cNvPr id="11" name="Picture 10" descr="Chart&#10;&#10;AI-generated content may be incorrect.">
            <a:extLst>
              <a:ext uri="{FF2B5EF4-FFF2-40B4-BE49-F238E27FC236}">
                <a16:creationId xmlns:a16="http://schemas.microsoft.com/office/drawing/2014/main" id="{3DB189DE-B6DE-B614-0082-D5E9E95161BA}"/>
              </a:ext>
            </a:extLst>
          </p:cNvPr>
          <p:cNvPicPr>
            <a:picLocks noChangeAspect="1"/>
          </p:cNvPicPr>
          <p:nvPr/>
        </p:nvPicPr>
        <p:blipFill>
          <a:blip r:embed="rId3"/>
          <a:stretch>
            <a:fillRect/>
          </a:stretch>
        </p:blipFill>
        <p:spPr>
          <a:xfrm>
            <a:off x="255302" y="1468490"/>
            <a:ext cx="5962487" cy="4846320"/>
          </a:xfrm>
          <a:prstGeom prst="rect">
            <a:avLst/>
          </a:prstGeom>
        </p:spPr>
      </p:pic>
      <p:pic>
        <p:nvPicPr>
          <p:cNvPr id="13" name="Picture 12" descr="Chart, bar chart&#10;&#10;AI-generated content may be incorrect.">
            <a:extLst>
              <a:ext uri="{FF2B5EF4-FFF2-40B4-BE49-F238E27FC236}">
                <a16:creationId xmlns:a16="http://schemas.microsoft.com/office/drawing/2014/main" id="{1898401E-2DCC-0479-6309-2CAABFD849E2}"/>
              </a:ext>
            </a:extLst>
          </p:cNvPr>
          <p:cNvPicPr>
            <a:picLocks noChangeAspect="1"/>
          </p:cNvPicPr>
          <p:nvPr/>
        </p:nvPicPr>
        <p:blipFill>
          <a:blip r:embed="rId4"/>
          <a:stretch>
            <a:fillRect/>
          </a:stretch>
        </p:blipFill>
        <p:spPr>
          <a:xfrm>
            <a:off x="6544029" y="1468490"/>
            <a:ext cx="5496873" cy="4846320"/>
          </a:xfrm>
          <a:prstGeom prst="rect">
            <a:avLst/>
          </a:prstGeom>
        </p:spPr>
      </p:pic>
      <p:pic>
        <p:nvPicPr>
          <p:cNvPr id="7" name="Picture 6" descr="Chart, bar chart&#10;&#10;AI-generated content may be incorrect.">
            <a:extLst>
              <a:ext uri="{FF2B5EF4-FFF2-40B4-BE49-F238E27FC236}">
                <a16:creationId xmlns:a16="http://schemas.microsoft.com/office/drawing/2014/main" id="{6296DB98-F0D9-1020-5376-0CB8E72DCB8A}"/>
              </a:ext>
            </a:extLst>
          </p:cNvPr>
          <p:cNvPicPr>
            <a:picLocks noChangeAspect="1"/>
          </p:cNvPicPr>
          <p:nvPr/>
        </p:nvPicPr>
        <p:blipFill>
          <a:blip r:embed="rId5"/>
          <a:srcRect r="27773"/>
          <a:stretch/>
        </p:blipFill>
        <p:spPr>
          <a:xfrm>
            <a:off x="6544029" y="1944586"/>
            <a:ext cx="3116316" cy="4242769"/>
          </a:xfrm>
          <a:prstGeom prst="rect">
            <a:avLst/>
          </a:prstGeom>
        </p:spPr>
      </p:pic>
      <p:pic>
        <p:nvPicPr>
          <p:cNvPr id="9" name="Picture 8" descr="Diagram&#10;&#10;AI-generated content may be incorrect.">
            <a:extLst>
              <a:ext uri="{FF2B5EF4-FFF2-40B4-BE49-F238E27FC236}">
                <a16:creationId xmlns:a16="http://schemas.microsoft.com/office/drawing/2014/main" id="{48E129D2-203A-3D45-D057-D9B33E14D040}"/>
              </a:ext>
            </a:extLst>
          </p:cNvPr>
          <p:cNvPicPr>
            <a:picLocks noChangeAspect="1"/>
          </p:cNvPicPr>
          <p:nvPr/>
        </p:nvPicPr>
        <p:blipFill>
          <a:blip r:embed="rId6"/>
          <a:srcRect r="21041"/>
          <a:stretch/>
        </p:blipFill>
        <p:spPr>
          <a:xfrm>
            <a:off x="193547" y="1447800"/>
            <a:ext cx="4457725" cy="4846320"/>
          </a:xfrm>
          <a:prstGeom prst="rect">
            <a:avLst/>
          </a:prstGeom>
        </p:spPr>
      </p:pic>
    </p:spTree>
    <p:extLst>
      <p:ext uri="{BB962C8B-B14F-4D97-AF65-F5344CB8AC3E}">
        <p14:creationId xmlns:p14="http://schemas.microsoft.com/office/powerpoint/2010/main" val="3416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4" grpId="0"/>
      <p:bldP spid="14" grpId="1"/>
      <p:bldP spid="2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530DA-D3F1-3179-20C1-6F45CFFCA7A0}"/>
              </a:ext>
            </a:extLst>
          </p:cNvPr>
          <p:cNvPicPr>
            <a:picLocks noChangeAspect="1"/>
          </p:cNvPicPr>
          <p:nvPr/>
        </p:nvPicPr>
        <p:blipFill>
          <a:blip r:embed="rId3"/>
          <a:stretch>
            <a:fillRect/>
          </a:stretch>
        </p:blipFill>
        <p:spPr>
          <a:xfrm>
            <a:off x="116840" y="1351337"/>
            <a:ext cx="6368209" cy="4715852"/>
          </a:xfrm>
          <a:prstGeom prst="rect">
            <a:avLst/>
          </a:prstGeom>
        </p:spPr>
      </p:pic>
      <p:sp>
        <p:nvSpPr>
          <p:cNvPr id="2" name="Title 1">
            <a:extLst>
              <a:ext uri="{FF2B5EF4-FFF2-40B4-BE49-F238E27FC236}">
                <a16:creationId xmlns:a16="http://schemas.microsoft.com/office/drawing/2014/main" id="{11861C36-6FC9-D5C6-36CB-4410F5118889}"/>
              </a:ext>
            </a:extLst>
          </p:cNvPr>
          <p:cNvSpPr>
            <a:spLocks noGrp="1"/>
          </p:cNvSpPr>
          <p:nvPr>
            <p:ph type="title"/>
          </p:nvPr>
        </p:nvSpPr>
        <p:spPr>
          <a:xfrm>
            <a:off x="116840" y="76200"/>
            <a:ext cx="11684000" cy="685800"/>
          </a:xfrm>
        </p:spPr>
        <p:txBody>
          <a:bodyPr/>
          <a:lstStyle/>
          <a:p>
            <a:r>
              <a:rPr lang="en-US" sz="2800"/>
              <a:t>We exercised the overlay CSG cross section tally capability by performing two-step neutronics calculations with Shift and Griffin</a:t>
            </a:r>
          </a:p>
        </p:txBody>
      </p:sp>
      <p:pic>
        <p:nvPicPr>
          <p:cNvPr id="7" name="Picture 6">
            <a:extLst>
              <a:ext uri="{FF2B5EF4-FFF2-40B4-BE49-F238E27FC236}">
                <a16:creationId xmlns:a16="http://schemas.microsoft.com/office/drawing/2014/main" id="{94729D4C-464D-888C-37FE-E0F576C90B89}"/>
              </a:ext>
            </a:extLst>
          </p:cNvPr>
          <p:cNvPicPr>
            <a:picLocks noChangeAspect="1"/>
          </p:cNvPicPr>
          <p:nvPr/>
        </p:nvPicPr>
        <p:blipFill>
          <a:blip r:embed="rId4"/>
          <a:srcRect l="-28" t="1389" r="-100" b="2457"/>
          <a:stretch/>
        </p:blipFill>
        <p:spPr>
          <a:xfrm>
            <a:off x="7311144" y="1349139"/>
            <a:ext cx="3934184" cy="4819530"/>
          </a:xfrm>
          <a:prstGeom prst="rect">
            <a:avLst/>
          </a:prstGeom>
        </p:spPr>
      </p:pic>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313579A-C2BD-B245-068A-F88285F10FB0}"/>
                  </a:ext>
                </a:extLst>
              </p:cNvPr>
              <p:cNvGraphicFramePr>
                <a:graphicFrameLocks noGrp="1"/>
              </p:cNvGraphicFramePr>
              <p:nvPr>
                <p:extLst>
                  <p:ext uri="{D42A27DB-BD31-4B8C-83A1-F6EECF244321}">
                    <p14:modId xmlns:p14="http://schemas.microsoft.com/office/powerpoint/2010/main" val="3751212163"/>
                  </p:ext>
                </p:extLst>
              </p:nvPr>
            </p:nvGraphicFramePr>
            <p:xfrm>
              <a:off x="1421357" y="2210663"/>
              <a:ext cx="9893703" cy="3200400"/>
            </p:xfrm>
            <a:graphic>
              <a:graphicData uri="http://schemas.openxmlformats.org/drawingml/2006/table">
                <a:tbl>
                  <a:tblPr firstRow="1" bandRow="1">
                    <a:tableStyleId>{073A0DAA-6AF3-43AB-8588-CEC1D06C72B9}</a:tableStyleId>
                  </a:tblPr>
                  <a:tblGrid>
                    <a:gridCol w="4037532">
                      <a:extLst>
                        <a:ext uri="{9D8B030D-6E8A-4147-A177-3AD203B41FA5}">
                          <a16:colId xmlns:a16="http://schemas.microsoft.com/office/drawing/2014/main" val="3790205728"/>
                        </a:ext>
                      </a:extLst>
                    </a:gridCol>
                    <a:gridCol w="3413760">
                      <a:extLst>
                        <a:ext uri="{9D8B030D-6E8A-4147-A177-3AD203B41FA5}">
                          <a16:colId xmlns:a16="http://schemas.microsoft.com/office/drawing/2014/main" val="3684720372"/>
                        </a:ext>
                      </a:extLst>
                    </a:gridCol>
                    <a:gridCol w="2442411">
                      <a:extLst>
                        <a:ext uri="{9D8B030D-6E8A-4147-A177-3AD203B41FA5}">
                          <a16:colId xmlns:a16="http://schemas.microsoft.com/office/drawing/2014/main" val="1563184455"/>
                        </a:ext>
                      </a:extLst>
                    </a:gridCol>
                  </a:tblGrid>
                  <a:tr h="370840">
                    <a:tc>
                      <a:txBody>
                        <a:bodyPr/>
                        <a:lstStyle/>
                        <a:p>
                          <a:r>
                            <a:rPr lang="en-US" sz="2400" dirty="0"/>
                            <a:t>Code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k</a:t>
                          </a:r>
                          <a:r>
                            <a:rPr lang="en-US" sz="2400" baseline="-25000" err="1"/>
                            <a:t>eff</a:t>
                          </a:r>
                          <a:endParaRPr lang="en-US" sz="2400" i="1" baseline="-2500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Δk</a:t>
                          </a:r>
                          <a:r>
                            <a:rPr lang="en-US" sz="2400" dirty="0"/>
                            <a:t> [</a:t>
                          </a:r>
                          <a:r>
                            <a:rPr lang="en-US" sz="2400" dirty="0" err="1"/>
                            <a:t>pcm</a:t>
                          </a:r>
                          <a:r>
                            <a:rPr lang="en-US" sz="2400" dirty="0"/>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56730586"/>
                      </a:ext>
                    </a:extLst>
                  </a:tr>
                  <a:tr h="370840">
                    <a:tc>
                      <a:txBody>
                        <a:bodyPr/>
                        <a:lstStyle/>
                        <a:p>
                          <a:r>
                            <a:rPr lang="en-US" sz="2400" dirty="0"/>
                            <a:t>Shift CE</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2400" b="1" dirty="0"/>
                            <a:t>1.02999 </a:t>
                          </a:r>
                          <a14:m>
                            <m:oMath xmlns:m="http://schemas.openxmlformats.org/officeDocument/2006/math">
                              <m:r>
                                <a:rPr lang="en-US" sz="2400" b="1" i="1" dirty="0" smtClean="0">
                                  <a:latin typeface="Cambria Math" panose="02040503050406030204" pitchFamily="18" charset="0"/>
                                  <a:ea typeface="Cambria Math" panose="02040503050406030204" pitchFamily="18" charset="0"/>
                                </a:rPr>
                                <m:t>±</m:t>
                              </m:r>
                            </m:oMath>
                          </a14:m>
                          <a:r>
                            <a:rPr lang="en-US" sz="2400" b="1" dirty="0"/>
                            <a:t> 0.00008</a:t>
                          </a:r>
                          <a:endParaRPr lang="en-US" sz="2400" b="1"/>
                        </a:p>
                      </a:txBody>
                      <a:tcPr>
                        <a:solidFill>
                          <a:schemeClr val="bg1"/>
                        </a:solidFill>
                      </a:tcPr>
                    </a:tc>
                    <a:tc>
                      <a:txBody>
                        <a:bodyPr/>
                        <a:lstStyle/>
                        <a:p>
                          <a:r>
                            <a:rPr lang="en-US" sz="2400" dirty="0"/>
                            <a:t>(ref)</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29943345"/>
                      </a:ext>
                    </a:extLst>
                  </a:tr>
                  <a:tr h="370840">
                    <a:tc>
                      <a:txBody>
                        <a:bodyPr/>
                        <a:lstStyle/>
                        <a:p>
                          <a:r>
                            <a:rPr lang="en-US" sz="2400" dirty="0"/>
                            <a:t>Shift MG P</a:t>
                          </a:r>
                          <a:r>
                            <a:rPr lang="en-US" sz="2400" baseline="-25000" dirty="0"/>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1.04617</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 </m:t>
                              </m:r>
                              <m:r>
                                <a:rPr lang="en-US" sz="2400" b="1" i="1" dirty="0" smtClean="0">
                                  <a:latin typeface="Cambria Math" panose="02040503050406030204" pitchFamily="18" charset="0"/>
                                  <a:ea typeface="Cambria Math" panose="02040503050406030204" pitchFamily="18" charset="0"/>
                                </a:rPr>
                                <m:t>±</m:t>
                              </m:r>
                            </m:oMath>
                          </a14:m>
                          <a:r>
                            <a:rPr lang="en-US" sz="2400" b="1" dirty="0"/>
                            <a:t> </a:t>
                          </a:r>
                          <a:r>
                            <a:rPr lang="en-US" sz="2400" dirty="0"/>
                            <a:t>0.0000</a:t>
                          </a:r>
                          <a:r>
                            <a:rPr lang="en-US" sz="2400"/>
                            <a:t>8</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1617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6662732"/>
                      </a:ext>
                    </a:extLst>
                  </a:tr>
                  <a:tr h="370840">
                    <a:tc>
                      <a:txBody>
                        <a:bodyPr/>
                        <a:lstStyle/>
                        <a:p>
                          <a:r>
                            <a:rPr lang="en-US" sz="2400" dirty="0">
                              <a:solidFill>
                                <a:schemeClr val="tx1"/>
                              </a:solidFill>
                            </a:rPr>
                            <a:t>Griffin/Shift </a:t>
                          </a:r>
                          <a:r>
                            <a:rPr lang="en-US" sz="2400" b="1" dirty="0">
                              <a:solidFill>
                                <a:srgbClr val="00B0F0"/>
                              </a:solidFill>
                            </a:rPr>
                            <a:t>macro</a:t>
                          </a:r>
                          <a:r>
                            <a:rPr lang="en-US" sz="2400" dirty="0">
                              <a:solidFill>
                                <a:srgbClr val="00B0F0"/>
                              </a:solidFill>
                            </a:rPr>
                            <a:t> </a:t>
                          </a:r>
                          <a:r>
                            <a:rPr lang="en-US" sz="2400" dirty="0">
                              <a:solidFill>
                                <a:schemeClr val="tx1"/>
                              </a:solidFill>
                            </a:rPr>
                            <a:t>P</a:t>
                          </a:r>
                          <a:r>
                            <a:rPr lang="en-US" sz="2400" baseline="-25000" dirty="0">
                              <a:solidFill>
                                <a:schemeClr val="tx1"/>
                              </a:solidFill>
                            </a:rPr>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2400" dirty="0">
                              <a:solidFill>
                                <a:schemeClr val="tx1"/>
                              </a:solidFill>
                            </a:rPr>
                            <a:t>1.09813</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sz="2400" dirty="0">
                              <a:solidFill>
                                <a:schemeClr val="tx1"/>
                              </a:solidFill>
                            </a:rPr>
                            <a:t>6814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478740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rPr>
                            <a:t>Griffin/MC</a:t>
                          </a:r>
                          <a:r>
                            <a:rPr lang="en-US" sz="2400" baseline="30000" dirty="0">
                              <a:solidFill>
                                <a:schemeClr val="bg1">
                                  <a:lumMod val="50000"/>
                                </a:schemeClr>
                              </a:solidFill>
                            </a:rPr>
                            <a:t>2</a:t>
                          </a:r>
                          <a:r>
                            <a:rPr lang="en-US" sz="2400" dirty="0">
                              <a:solidFill>
                                <a:schemeClr val="bg1">
                                  <a:lumMod val="50000"/>
                                </a:schemeClr>
                              </a:solidFill>
                            </a:rPr>
                            <a:t>-3 </a:t>
                          </a:r>
                          <a:r>
                            <a:rPr lang="en-US" sz="2400" b="1" dirty="0">
                              <a:solidFill>
                                <a:schemeClr val="accent4">
                                  <a:lumMod val="20000"/>
                                  <a:lumOff val="80000"/>
                                </a:schemeClr>
                              </a:solidFill>
                            </a:rPr>
                            <a:t>macro</a:t>
                          </a:r>
                          <a:r>
                            <a:rPr lang="en-US" sz="2400" dirty="0">
                              <a:solidFill>
                                <a:schemeClr val="accent4">
                                  <a:lumMod val="20000"/>
                                  <a:lumOff val="80000"/>
                                </a:schemeClr>
                              </a:solidFill>
                            </a:rPr>
                            <a:t> </a:t>
                          </a:r>
                          <a:r>
                            <a:rPr lang="en-US" sz="2400" dirty="0">
                              <a:solidFill>
                                <a:schemeClr val="bg1">
                                  <a:lumMod val="50000"/>
                                </a:schemeClr>
                              </a:solidFill>
                            </a:rPr>
                            <a:t>P</a:t>
                          </a:r>
                          <a:r>
                            <a:rPr lang="en-US" sz="2400" baseline="-25000" dirty="0">
                              <a:solidFill>
                                <a:schemeClr val="bg1">
                                  <a:lumMod val="50000"/>
                                </a:schemeClr>
                              </a:solidFill>
                            </a:rPr>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bg1">
                                  <a:lumMod val="50000"/>
                                </a:schemeClr>
                              </a:solidFill>
                            </a:rPr>
                            <a:t>1.09641</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bg1">
                                  <a:lumMod val="50000"/>
                                </a:schemeClr>
                              </a:solidFill>
                            </a:rPr>
                            <a:t>6642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9712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Griffin/Shift </a:t>
                          </a:r>
                          <a:r>
                            <a:rPr lang="en-US" sz="2400" b="1" dirty="0">
                              <a:solidFill>
                                <a:srgbClr val="00B0F0"/>
                              </a:solidFill>
                            </a:rPr>
                            <a:t>macro</a:t>
                          </a:r>
                          <a:r>
                            <a:rPr lang="en-US" sz="2400" dirty="0">
                              <a:solidFill>
                                <a:srgbClr val="00B0F0"/>
                              </a:solidFill>
                            </a:rPr>
                            <a:t> </a:t>
                          </a:r>
                          <a:r>
                            <a:rPr lang="en-US" sz="2400" dirty="0">
                              <a:solidFill>
                                <a:schemeClr val="tx1"/>
                              </a:solidFill>
                            </a:rPr>
                            <a:t>P</a:t>
                          </a:r>
                          <a:r>
                            <a:rPr lang="en-US" sz="2400" baseline="-25000" dirty="0">
                              <a:solidFill>
                                <a:schemeClr val="tx1"/>
                              </a:solidFill>
                            </a:rPr>
                            <a:t>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2400" dirty="0">
                              <a:solidFill>
                                <a:schemeClr val="tx1"/>
                              </a:solidFill>
                            </a:rPr>
                            <a:t>1.01936</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sz="2400" dirty="0">
                              <a:solidFill>
                                <a:schemeClr val="tx1"/>
                              </a:solidFill>
                            </a:rPr>
                            <a:t>-1063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895012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rPr>
                            <a:t>Griffin/MC</a:t>
                          </a:r>
                          <a:r>
                            <a:rPr lang="en-US" sz="2400" baseline="30000" dirty="0">
                              <a:solidFill>
                                <a:schemeClr val="bg1">
                                  <a:lumMod val="50000"/>
                                </a:schemeClr>
                              </a:solidFill>
                            </a:rPr>
                            <a:t>2</a:t>
                          </a:r>
                          <a:r>
                            <a:rPr lang="en-US" sz="2400" dirty="0">
                              <a:solidFill>
                                <a:schemeClr val="bg1">
                                  <a:lumMod val="50000"/>
                                </a:schemeClr>
                              </a:solidFill>
                            </a:rPr>
                            <a:t>-3 </a:t>
                          </a:r>
                          <a:r>
                            <a:rPr lang="en-US" sz="2400" b="1" dirty="0">
                              <a:solidFill>
                                <a:schemeClr val="accent4">
                                  <a:lumMod val="20000"/>
                                  <a:lumOff val="80000"/>
                                </a:schemeClr>
                              </a:solidFill>
                            </a:rPr>
                            <a:t>macro</a:t>
                          </a:r>
                          <a:r>
                            <a:rPr lang="en-US" sz="2400" dirty="0">
                              <a:solidFill>
                                <a:schemeClr val="accent4">
                                  <a:lumMod val="20000"/>
                                  <a:lumOff val="80000"/>
                                </a:schemeClr>
                              </a:solidFill>
                            </a:rPr>
                            <a:t> </a:t>
                          </a:r>
                          <a:r>
                            <a:rPr lang="en-US" sz="2400" dirty="0">
                              <a:solidFill>
                                <a:schemeClr val="bg1">
                                  <a:lumMod val="50000"/>
                                </a:schemeClr>
                              </a:solidFill>
                            </a:rPr>
                            <a:t>P</a:t>
                          </a:r>
                          <a:r>
                            <a:rPr lang="en-US" sz="2400" baseline="-25000" dirty="0">
                              <a:solidFill>
                                <a:schemeClr val="bg1">
                                  <a:lumMod val="50000"/>
                                </a:schemeClr>
                              </a:solidFill>
                            </a:rPr>
                            <a:t>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bg1">
                                  <a:lumMod val="50000"/>
                                </a:schemeClr>
                              </a:solidFill>
                            </a:rPr>
                            <a:t>1.02711</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bg1">
                                  <a:lumMod val="50000"/>
                                </a:schemeClr>
                              </a:solidFill>
                            </a:rPr>
                            <a:t>-288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5554834"/>
                      </a:ext>
                    </a:extLst>
                  </a:tr>
                </a:tbl>
              </a:graphicData>
            </a:graphic>
          </p:graphicFrame>
        </mc:Choice>
        <mc:Fallback xmlns="">
          <p:graphicFrame>
            <p:nvGraphicFramePr>
              <p:cNvPr id="4" name="Table 3">
                <a:extLst>
                  <a:ext uri="{FF2B5EF4-FFF2-40B4-BE49-F238E27FC236}">
                    <a16:creationId xmlns:a16="http://schemas.microsoft.com/office/drawing/2014/main" id="{2313579A-C2BD-B245-068A-F88285F10FB0}"/>
                  </a:ext>
                </a:extLst>
              </p:cNvPr>
              <p:cNvGraphicFramePr>
                <a:graphicFrameLocks noGrp="1"/>
              </p:cNvGraphicFramePr>
              <p:nvPr/>
            </p:nvGraphicFramePr>
            <p:xfrm>
              <a:off x="1421357" y="2210663"/>
              <a:ext cx="9893703" cy="3200400"/>
            </p:xfrm>
            <a:graphic>
              <a:graphicData uri="http://schemas.openxmlformats.org/drawingml/2006/table">
                <a:tbl>
                  <a:tblPr firstRow="1" bandRow="1">
                    <a:tableStyleId>{073A0DAA-6AF3-43AB-8588-CEC1D06C72B9}</a:tableStyleId>
                  </a:tblPr>
                  <a:tblGrid>
                    <a:gridCol w="4037532">
                      <a:extLst>
                        <a:ext uri="{9D8B030D-6E8A-4147-A177-3AD203B41FA5}">
                          <a16:colId xmlns:a16="http://schemas.microsoft.com/office/drawing/2014/main" val="3790205728"/>
                        </a:ext>
                      </a:extLst>
                    </a:gridCol>
                    <a:gridCol w="3413760">
                      <a:extLst>
                        <a:ext uri="{9D8B030D-6E8A-4147-A177-3AD203B41FA5}">
                          <a16:colId xmlns:a16="http://schemas.microsoft.com/office/drawing/2014/main" val="3684720372"/>
                        </a:ext>
                      </a:extLst>
                    </a:gridCol>
                    <a:gridCol w="2442411">
                      <a:extLst>
                        <a:ext uri="{9D8B030D-6E8A-4147-A177-3AD203B41FA5}">
                          <a16:colId xmlns:a16="http://schemas.microsoft.com/office/drawing/2014/main" val="1563184455"/>
                        </a:ext>
                      </a:extLst>
                    </a:gridCol>
                  </a:tblGrid>
                  <a:tr h="457200">
                    <a:tc>
                      <a:txBody>
                        <a:bodyPr/>
                        <a:lstStyle/>
                        <a:p>
                          <a:r>
                            <a:rPr lang="en-US" sz="2400"/>
                            <a:t>Code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k</a:t>
                          </a:r>
                          <a:r>
                            <a:rPr lang="en-US" sz="2400" baseline="-25000" err="1"/>
                            <a:t>eff</a:t>
                          </a:r>
                          <a:endParaRPr lang="en-US" sz="2400" i="1" baseline="-2500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Δk [pcm]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56730586"/>
                      </a:ext>
                    </a:extLst>
                  </a:tr>
                  <a:tr h="457200">
                    <a:tc>
                      <a:txBody>
                        <a:bodyPr/>
                        <a:lstStyle/>
                        <a:p>
                          <a:r>
                            <a:rPr lang="en-US" sz="2400"/>
                            <a:t>Shift CE</a:t>
                          </a: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p>
                      </a:txBody>
                      <a:tcPr>
                        <a:blipFill>
                          <a:blip r:embed="rId5"/>
                          <a:stretch>
                            <a:fillRect l="-118571" t="-108000" r="-72321" b="-533333"/>
                          </a:stretch>
                        </a:blipFill>
                      </a:tcPr>
                    </a:tc>
                    <a:tc>
                      <a:txBody>
                        <a:bodyPr/>
                        <a:lstStyle/>
                        <a:p>
                          <a:r>
                            <a:rPr lang="en-US" sz="2400"/>
                            <a:t>(ref)</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29943345"/>
                      </a:ext>
                    </a:extLst>
                  </a:tr>
                  <a:tr h="457200">
                    <a:tc>
                      <a:txBody>
                        <a:bodyPr/>
                        <a:lstStyle/>
                        <a:p>
                          <a:r>
                            <a:rPr lang="en-US" sz="2400"/>
                            <a:t>Shift MG P</a:t>
                          </a:r>
                          <a:r>
                            <a:rPr lang="en-US" sz="2400" baseline="-25000"/>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B w="12700" cap="flat" cmpd="sng" algn="ctr">
                          <a:solidFill>
                            <a:schemeClr val="tx1"/>
                          </a:solidFill>
                          <a:prstDash val="solid"/>
                          <a:round/>
                          <a:headEnd type="none" w="med" len="med"/>
                          <a:tailEnd type="none" w="med" len="med"/>
                        </a:lnB>
                        <a:blipFill>
                          <a:blip r:embed="rId5"/>
                          <a:stretch>
                            <a:fillRect l="-118571" t="-208000" r="-72321" b="-433333"/>
                          </a:stretch>
                        </a:blipFill>
                      </a:tcPr>
                    </a:tc>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5"/>
                          <a:stretch>
                            <a:fillRect l="-305237" t="-208000" r="-998" b="-433333"/>
                          </a:stretch>
                        </a:blipFill>
                      </a:tcPr>
                    </a:tc>
                    <a:extLst>
                      <a:ext uri="{0D108BD9-81ED-4DB2-BD59-A6C34878D82A}">
                        <a16:rowId xmlns:a16="http://schemas.microsoft.com/office/drawing/2014/main" val="3776662732"/>
                      </a:ext>
                    </a:extLst>
                  </a:tr>
                  <a:tr h="457200">
                    <a:tc>
                      <a:txBody>
                        <a:bodyPr/>
                        <a:lstStyle/>
                        <a:p>
                          <a:r>
                            <a:rPr lang="en-US" sz="2400">
                              <a:solidFill>
                                <a:schemeClr val="tx1"/>
                              </a:solidFill>
                            </a:rPr>
                            <a:t>Griffin/Shift </a:t>
                          </a:r>
                          <a:r>
                            <a:rPr lang="en-US" sz="2400" b="1">
                              <a:solidFill>
                                <a:schemeClr val="tx1"/>
                              </a:solidFill>
                            </a:rPr>
                            <a:t>macro</a:t>
                          </a:r>
                          <a:r>
                            <a:rPr lang="en-US" sz="2400">
                              <a:solidFill>
                                <a:schemeClr val="tx1"/>
                              </a:solidFill>
                            </a:rPr>
                            <a:t> P</a:t>
                          </a:r>
                          <a:r>
                            <a:rPr lang="en-US" sz="2400" baseline="-25000">
                              <a:solidFill>
                                <a:schemeClr val="tx1"/>
                              </a:solidFill>
                            </a:rPr>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2400">
                              <a:solidFill>
                                <a:schemeClr val="tx1"/>
                              </a:solidFill>
                            </a:rPr>
                            <a:t>1.09813</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sz="2400">
                              <a:solidFill>
                                <a:schemeClr val="tx1"/>
                              </a:solidFill>
                            </a:rPr>
                            <a:t>6814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478740129"/>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1">
                                  <a:lumMod val="50000"/>
                                </a:schemeClr>
                              </a:solidFill>
                            </a:rPr>
                            <a:t>Griffin/MC</a:t>
                          </a:r>
                          <a:r>
                            <a:rPr lang="en-US" sz="2400" baseline="30000">
                              <a:solidFill>
                                <a:schemeClr val="bg1">
                                  <a:lumMod val="50000"/>
                                </a:schemeClr>
                              </a:solidFill>
                            </a:rPr>
                            <a:t>2</a:t>
                          </a:r>
                          <a:r>
                            <a:rPr lang="en-US" sz="2400">
                              <a:solidFill>
                                <a:schemeClr val="bg1">
                                  <a:lumMod val="50000"/>
                                </a:schemeClr>
                              </a:solidFill>
                            </a:rPr>
                            <a:t>-3 </a:t>
                          </a:r>
                          <a:r>
                            <a:rPr lang="en-US" sz="2400" b="1">
                              <a:solidFill>
                                <a:schemeClr val="bg1">
                                  <a:lumMod val="50000"/>
                                </a:schemeClr>
                              </a:solidFill>
                            </a:rPr>
                            <a:t>macro</a:t>
                          </a:r>
                          <a:r>
                            <a:rPr lang="en-US" sz="2400">
                              <a:solidFill>
                                <a:schemeClr val="bg1">
                                  <a:lumMod val="50000"/>
                                </a:schemeClr>
                              </a:solidFill>
                            </a:rPr>
                            <a:t> P</a:t>
                          </a:r>
                          <a:r>
                            <a:rPr lang="en-US" sz="2400" baseline="-25000">
                              <a:solidFill>
                                <a:schemeClr val="bg1">
                                  <a:lumMod val="50000"/>
                                </a:schemeClr>
                              </a:solidFill>
                            </a:rPr>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2400">
                              <a:solidFill>
                                <a:schemeClr val="bg1">
                                  <a:lumMod val="50000"/>
                                </a:schemeClr>
                              </a:solidFill>
                            </a:rPr>
                            <a:t>1.09641</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2400">
                              <a:solidFill>
                                <a:schemeClr val="bg1">
                                  <a:lumMod val="50000"/>
                                </a:schemeClr>
                              </a:solidFill>
                            </a:rPr>
                            <a:t>6642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971269"/>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tx1"/>
                              </a:solidFill>
                            </a:rPr>
                            <a:t>Griffin/Shift </a:t>
                          </a:r>
                          <a:r>
                            <a:rPr lang="en-US" sz="2400" b="1">
                              <a:solidFill>
                                <a:schemeClr val="tx1"/>
                              </a:solidFill>
                            </a:rPr>
                            <a:t>macro</a:t>
                          </a:r>
                          <a:r>
                            <a:rPr lang="en-US" sz="2400">
                              <a:solidFill>
                                <a:schemeClr val="tx1"/>
                              </a:solidFill>
                            </a:rPr>
                            <a:t> P</a:t>
                          </a:r>
                          <a:r>
                            <a:rPr lang="en-US" sz="2400" baseline="-25000">
                              <a:solidFill>
                                <a:schemeClr val="tx1"/>
                              </a:solidFill>
                            </a:rPr>
                            <a:t>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2400">
                              <a:solidFill>
                                <a:schemeClr val="tx1"/>
                              </a:solidFill>
                            </a:rPr>
                            <a:t>1.01936</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sz="2400">
                              <a:solidFill>
                                <a:schemeClr val="tx1"/>
                              </a:solidFill>
                            </a:rPr>
                            <a:t>-1063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89501299"/>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1">
                                  <a:lumMod val="50000"/>
                                </a:schemeClr>
                              </a:solidFill>
                            </a:rPr>
                            <a:t>Griffin/MC</a:t>
                          </a:r>
                          <a:r>
                            <a:rPr lang="en-US" sz="2400" baseline="30000">
                              <a:solidFill>
                                <a:schemeClr val="bg1">
                                  <a:lumMod val="50000"/>
                                </a:schemeClr>
                              </a:solidFill>
                            </a:rPr>
                            <a:t>2</a:t>
                          </a:r>
                          <a:r>
                            <a:rPr lang="en-US" sz="2400">
                              <a:solidFill>
                                <a:schemeClr val="bg1">
                                  <a:lumMod val="50000"/>
                                </a:schemeClr>
                              </a:solidFill>
                            </a:rPr>
                            <a:t>-3 </a:t>
                          </a:r>
                          <a:r>
                            <a:rPr lang="en-US" sz="2400" b="1">
                              <a:solidFill>
                                <a:schemeClr val="bg1">
                                  <a:lumMod val="50000"/>
                                </a:schemeClr>
                              </a:solidFill>
                            </a:rPr>
                            <a:t>macro</a:t>
                          </a:r>
                          <a:r>
                            <a:rPr lang="en-US" sz="2400">
                              <a:solidFill>
                                <a:schemeClr val="bg1">
                                  <a:lumMod val="50000"/>
                                </a:schemeClr>
                              </a:solidFill>
                            </a:rPr>
                            <a:t> P</a:t>
                          </a:r>
                          <a:r>
                            <a:rPr lang="en-US" sz="2400" baseline="-25000">
                              <a:solidFill>
                                <a:schemeClr val="bg1">
                                  <a:lumMod val="50000"/>
                                </a:schemeClr>
                              </a:solidFill>
                            </a:rPr>
                            <a:t>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2400">
                              <a:solidFill>
                                <a:schemeClr val="bg1">
                                  <a:lumMod val="50000"/>
                                </a:schemeClr>
                              </a:solidFill>
                            </a:rPr>
                            <a:t>1.02711</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2400">
                              <a:solidFill>
                                <a:schemeClr val="bg1">
                                  <a:lumMod val="50000"/>
                                </a:schemeClr>
                              </a:solidFill>
                            </a:rPr>
                            <a:t>-288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5554834"/>
                      </a:ext>
                    </a:extLst>
                  </a:tr>
                </a:tbl>
              </a:graphicData>
            </a:graphic>
          </p:graphicFrame>
        </mc:Fallback>
      </mc:AlternateContent>
      <p:sp>
        <p:nvSpPr>
          <p:cNvPr id="5" name="TextBox 4">
            <a:extLst>
              <a:ext uri="{FF2B5EF4-FFF2-40B4-BE49-F238E27FC236}">
                <a16:creationId xmlns:a16="http://schemas.microsoft.com/office/drawing/2014/main" id="{881E51AB-E0B5-C971-C0FA-3D3D2963481C}"/>
              </a:ext>
            </a:extLst>
          </p:cNvPr>
          <p:cNvSpPr txBox="1"/>
          <p:nvPr/>
        </p:nvSpPr>
        <p:spPr>
          <a:xfrm>
            <a:off x="63500" y="5884333"/>
            <a:ext cx="28645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ヒラギノ角ゴ Pro W3"/>
              </a:rPr>
              <a:t>Flux tallied in 1041 groups</a:t>
            </a:r>
            <a:endParaRPr lang="en-US" dirty="0"/>
          </a:p>
        </p:txBody>
      </p:sp>
    </p:spTree>
    <p:extLst>
      <p:ext uri="{BB962C8B-B14F-4D97-AF65-F5344CB8AC3E}">
        <p14:creationId xmlns:p14="http://schemas.microsoft.com/office/powerpoint/2010/main" val="28456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E509D6-5209-C657-6AC7-E9BB5AD4B9EF}"/>
              </a:ext>
            </a:extLst>
          </p:cNvPr>
          <p:cNvPicPr>
            <a:picLocks noChangeAspect="1"/>
          </p:cNvPicPr>
          <p:nvPr/>
        </p:nvPicPr>
        <p:blipFill>
          <a:blip r:embed="rId3"/>
          <a:stretch>
            <a:fillRect/>
          </a:stretch>
        </p:blipFill>
        <p:spPr>
          <a:xfrm>
            <a:off x="-30479" y="1649753"/>
            <a:ext cx="6011048" cy="4480560"/>
          </a:xfrm>
          <a:prstGeom prst="rect">
            <a:avLst/>
          </a:prstGeom>
        </p:spPr>
      </p:pic>
      <p:pic>
        <p:nvPicPr>
          <p:cNvPr id="5" name="Picture 4">
            <a:extLst>
              <a:ext uri="{FF2B5EF4-FFF2-40B4-BE49-F238E27FC236}">
                <a16:creationId xmlns:a16="http://schemas.microsoft.com/office/drawing/2014/main" id="{E7FFC01A-C6C5-F425-5EC7-860C7BC04E85}"/>
              </a:ext>
            </a:extLst>
          </p:cNvPr>
          <p:cNvPicPr>
            <a:picLocks noChangeAspect="1"/>
          </p:cNvPicPr>
          <p:nvPr/>
        </p:nvPicPr>
        <p:blipFill>
          <a:blip r:embed="rId4"/>
          <a:stretch>
            <a:fillRect/>
          </a:stretch>
        </p:blipFill>
        <p:spPr>
          <a:xfrm>
            <a:off x="6007146" y="1648861"/>
            <a:ext cx="6011049" cy="4480560"/>
          </a:xfrm>
          <a:prstGeom prst="rect">
            <a:avLst/>
          </a:prstGeom>
        </p:spPr>
      </p:pic>
      <p:sp>
        <p:nvSpPr>
          <p:cNvPr id="2" name="Title 1">
            <a:extLst>
              <a:ext uri="{FF2B5EF4-FFF2-40B4-BE49-F238E27FC236}">
                <a16:creationId xmlns:a16="http://schemas.microsoft.com/office/drawing/2014/main" id="{3D38FE3F-9629-A056-CE70-B430F980EC10}"/>
              </a:ext>
            </a:extLst>
          </p:cNvPr>
          <p:cNvSpPr>
            <a:spLocks noGrp="1"/>
          </p:cNvSpPr>
          <p:nvPr>
            <p:ph type="title"/>
          </p:nvPr>
        </p:nvSpPr>
        <p:spPr>
          <a:xfrm>
            <a:off x="172720" y="152400"/>
            <a:ext cx="11684000" cy="914400"/>
          </a:xfrm>
        </p:spPr>
        <p:txBody>
          <a:bodyPr lIns="0" tIns="0" rIns="0" bIns="0" anchor="t"/>
          <a:lstStyle/>
          <a:p>
            <a:r>
              <a:rPr lang="en-US" sz="2800" dirty="0">
                <a:ea typeface="ヒラギノ角ゴ Pro W3"/>
              </a:rPr>
              <a:t>We added a new capability to generate </a:t>
            </a:r>
            <a:r>
              <a:rPr lang="en-US" sz="2800" dirty="0">
                <a:solidFill>
                  <a:srgbClr val="FF0000"/>
                </a:solidFill>
                <a:ea typeface="ヒラギノ角ゴ Pro W3"/>
              </a:rPr>
              <a:t>microscopic</a:t>
            </a:r>
            <a:r>
              <a:rPr lang="en-US" sz="2800" dirty="0">
                <a:ea typeface="ヒラギノ角ゴ Pro W3"/>
              </a:rPr>
              <a:t> few-group cross sections with Shift for use with Griffin</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A759CDD4-1186-33A9-9507-9D7CDA1E76C6}"/>
                  </a:ext>
                </a:extLst>
              </p:cNvPr>
              <p:cNvGraphicFramePr>
                <a:graphicFrameLocks noGrp="1"/>
              </p:cNvGraphicFramePr>
              <p:nvPr>
                <p:extLst>
                  <p:ext uri="{D42A27DB-BD31-4B8C-83A1-F6EECF244321}">
                    <p14:modId xmlns:p14="http://schemas.microsoft.com/office/powerpoint/2010/main" val="1559947713"/>
                  </p:ext>
                </p:extLst>
              </p:nvPr>
            </p:nvGraphicFramePr>
            <p:xfrm>
              <a:off x="1455875" y="2169160"/>
              <a:ext cx="9893703" cy="3200400"/>
            </p:xfrm>
            <a:graphic>
              <a:graphicData uri="http://schemas.openxmlformats.org/drawingml/2006/table">
                <a:tbl>
                  <a:tblPr firstRow="1" bandRow="1">
                    <a:tableStyleId>{073A0DAA-6AF3-43AB-8588-CEC1D06C72B9}</a:tableStyleId>
                  </a:tblPr>
                  <a:tblGrid>
                    <a:gridCol w="3796845">
                      <a:extLst>
                        <a:ext uri="{9D8B030D-6E8A-4147-A177-3AD203B41FA5}">
                          <a16:colId xmlns:a16="http://schemas.microsoft.com/office/drawing/2014/main" val="3790205728"/>
                        </a:ext>
                      </a:extLst>
                    </a:gridCol>
                    <a:gridCol w="3596640">
                      <a:extLst>
                        <a:ext uri="{9D8B030D-6E8A-4147-A177-3AD203B41FA5}">
                          <a16:colId xmlns:a16="http://schemas.microsoft.com/office/drawing/2014/main" val="3684720372"/>
                        </a:ext>
                      </a:extLst>
                    </a:gridCol>
                    <a:gridCol w="2500218">
                      <a:extLst>
                        <a:ext uri="{9D8B030D-6E8A-4147-A177-3AD203B41FA5}">
                          <a16:colId xmlns:a16="http://schemas.microsoft.com/office/drawing/2014/main" val="1563184455"/>
                        </a:ext>
                      </a:extLst>
                    </a:gridCol>
                  </a:tblGrid>
                  <a:tr h="370840">
                    <a:tc>
                      <a:txBody>
                        <a:bodyPr/>
                        <a:lstStyle/>
                        <a:p>
                          <a:r>
                            <a:rPr lang="en-US" sz="2400" dirty="0"/>
                            <a:t>Code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k</a:t>
                          </a:r>
                          <a:r>
                            <a:rPr lang="en-US" sz="2400" baseline="-25000" dirty="0" err="1"/>
                            <a:t>eff</a:t>
                          </a:r>
                          <a:endParaRPr lang="en-US" sz="2400" i="1" baseline="-25000" dirty="0" err="1"/>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Δk</a:t>
                          </a:r>
                          <a:r>
                            <a:rPr lang="en-US" sz="2400" dirty="0"/>
                            <a:t> [</a:t>
                          </a:r>
                          <a:r>
                            <a:rPr lang="en-US" sz="2400" dirty="0" err="1"/>
                            <a:t>pcm</a:t>
                          </a:r>
                          <a:r>
                            <a:rPr lang="en-US" sz="2400" dirty="0"/>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56730586"/>
                      </a:ext>
                    </a:extLst>
                  </a:tr>
                  <a:tr h="370840">
                    <a:tc>
                      <a:txBody>
                        <a:bodyPr/>
                        <a:lstStyle/>
                        <a:p>
                          <a:r>
                            <a:rPr lang="en-US" sz="2400" dirty="0">
                              <a:solidFill>
                                <a:schemeClr val="tx1"/>
                              </a:solidFill>
                            </a:rPr>
                            <a:t>Shift CE</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2400" b="1" dirty="0">
                              <a:solidFill>
                                <a:schemeClr val="tx1"/>
                              </a:solidFill>
                            </a:rPr>
                            <a:t>1.02999 </a:t>
                          </a:r>
                          <a14:m>
                            <m:oMath xmlns:m="http://schemas.openxmlformats.org/officeDocument/2006/math">
                              <m:r>
                                <a:rPr lang="en-US" sz="2400" b="1" i="1" dirty="0" smtClean="0">
                                  <a:solidFill>
                                    <a:schemeClr val="tx1"/>
                                  </a:solidFill>
                                  <a:latin typeface="Cambria Math" panose="02040503050406030204" pitchFamily="18" charset="0"/>
                                  <a:ea typeface="Cambria Math" panose="02040503050406030204" pitchFamily="18" charset="0"/>
                                </a:rPr>
                                <m:t>±</m:t>
                              </m:r>
                            </m:oMath>
                          </a14:m>
                          <a:r>
                            <a:rPr lang="en-US" sz="2400" b="1" dirty="0">
                              <a:solidFill>
                                <a:schemeClr val="tx1"/>
                              </a:solidFill>
                            </a:rPr>
                            <a:t> 0.00008</a:t>
                          </a:r>
                          <a:endParaRPr lang="en-US" sz="2400" b="1">
                            <a:solidFill>
                              <a:schemeClr val="tx1"/>
                            </a:solidFill>
                          </a:endParaRPr>
                        </a:p>
                      </a:txBody>
                      <a:tcPr>
                        <a:solidFill>
                          <a:schemeClr val="bg1"/>
                        </a:solidFill>
                      </a:tcPr>
                    </a:tc>
                    <a:tc>
                      <a:txBody>
                        <a:bodyPr/>
                        <a:lstStyle/>
                        <a:p>
                          <a:r>
                            <a:rPr lang="en-US" sz="2400" dirty="0">
                              <a:solidFill>
                                <a:schemeClr val="tx1"/>
                              </a:solidFill>
                            </a:rPr>
                            <a:t>(ref)</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29943345"/>
                      </a:ext>
                    </a:extLst>
                  </a:tr>
                  <a:tr h="370840">
                    <a:tc>
                      <a:txBody>
                        <a:bodyPr/>
                        <a:lstStyle/>
                        <a:p>
                          <a:r>
                            <a:rPr lang="en-US" sz="2400" dirty="0">
                              <a:solidFill>
                                <a:schemeClr val="tx1"/>
                              </a:solidFill>
                            </a:rPr>
                            <a:t>Shift MG P</a:t>
                          </a:r>
                          <a:r>
                            <a:rPr lang="en-US" sz="2400" baseline="-25000" dirty="0">
                              <a:solidFill>
                                <a:schemeClr val="tx1"/>
                              </a:solidFill>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1.04617</a:t>
                          </a:r>
                          <a14:m>
                            <m:oMath xmlns:m="http://schemas.openxmlformats.org/officeDocument/2006/math">
                              <m:r>
                                <a:rPr lang="en-US" sz="2400" b="0" i="0" dirty="0" smtClean="0">
                                  <a:solidFill>
                                    <a:schemeClr val="tx1"/>
                                  </a:solidFill>
                                  <a:latin typeface="Cambria Math" panose="02040503050406030204" pitchFamily="18" charset="0"/>
                                  <a:ea typeface="Cambria Math" panose="02040503050406030204" pitchFamily="18" charset="0"/>
                                </a:rPr>
                                <m:t> </m:t>
                              </m:r>
                              <m:r>
                                <a:rPr lang="en-US" sz="2400" b="1" i="1" dirty="0" smtClean="0">
                                  <a:solidFill>
                                    <a:schemeClr val="tx1"/>
                                  </a:solidFill>
                                  <a:latin typeface="Cambria Math" panose="02040503050406030204" pitchFamily="18" charset="0"/>
                                  <a:ea typeface="Cambria Math" panose="02040503050406030204" pitchFamily="18" charset="0"/>
                                </a:rPr>
                                <m:t>±</m:t>
                              </m:r>
                            </m:oMath>
                          </a14:m>
                          <a:r>
                            <a:rPr lang="en-US" sz="2400" b="1" dirty="0">
                              <a:solidFill>
                                <a:schemeClr val="tx1"/>
                              </a:solidFill>
                            </a:rPr>
                            <a:t> </a:t>
                          </a:r>
                          <a:r>
                            <a:rPr lang="en-US" sz="2400" dirty="0">
                              <a:solidFill>
                                <a:schemeClr val="tx1"/>
                              </a:solidFill>
                            </a:rPr>
                            <a:t>0.0000</a:t>
                          </a:r>
                          <a:r>
                            <a:rPr lang="en-US" sz="2400">
                              <a:solidFill>
                                <a:schemeClr val="tx1"/>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1617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66627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Griffin/Shift </a:t>
                          </a:r>
                          <a:r>
                            <a:rPr lang="en-US" sz="2400" b="1" dirty="0">
                              <a:solidFill>
                                <a:srgbClr val="00B0F0"/>
                              </a:solidFill>
                            </a:rPr>
                            <a:t>micro</a:t>
                          </a:r>
                          <a:r>
                            <a:rPr lang="en-US" sz="2400" dirty="0">
                              <a:solidFill>
                                <a:srgbClr val="00B0F0"/>
                              </a:solidFill>
                            </a:rPr>
                            <a:t> </a:t>
                          </a:r>
                          <a:r>
                            <a:rPr lang="en-US" sz="2400" dirty="0">
                              <a:solidFill>
                                <a:schemeClr val="tx1"/>
                              </a:solidFill>
                            </a:rPr>
                            <a:t>P</a:t>
                          </a:r>
                          <a:r>
                            <a:rPr lang="en-US" sz="2400" baseline="-25000" dirty="0">
                              <a:solidFill>
                                <a:schemeClr val="tx1"/>
                              </a:solidFill>
                            </a:rPr>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2400" dirty="0">
                              <a:solidFill>
                                <a:schemeClr val="tx1"/>
                              </a:solidFill>
                            </a:rPr>
                            <a:t>1.09932</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2400" dirty="0">
                              <a:solidFill>
                                <a:schemeClr val="tx1"/>
                              </a:solidFill>
                            </a:rPr>
                            <a:t>6933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586130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rPr>
                            <a:t>Griffin/MC</a:t>
                          </a:r>
                          <a:r>
                            <a:rPr lang="en-US" sz="2400" baseline="30000" dirty="0">
                              <a:solidFill>
                                <a:schemeClr val="bg1">
                                  <a:lumMod val="50000"/>
                                </a:schemeClr>
                              </a:solidFill>
                            </a:rPr>
                            <a:t>2</a:t>
                          </a:r>
                          <a:r>
                            <a:rPr lang="en-US" sz="2400" dirty="0">
                              <a:solidFill>
                                <a:schemeClr val="bg1">
                                  <a:lumMod val="50000"/>
                                </a:schemeClr>
                              </a:solidFill>
                            </a:rPr>
                            <a:t>-3 </a:t>
                          </a:r>
                          <a:r>
                            <a:rPr lang="en-US" sz="2400" b="1" dirty="0">
                              <a:solidFill>
                                <a:schemeClr val="accent4">
                                  <a:lumMod val="20000"/>
                                  <a:lumOff val="80000"/>
                                </a:schemeClr>
                              </a:solidFill>
                            </a:rPr>
                            <a:t>micro</a:t>
                          </a:r>
                          <a:r>
                            <a:rPr lang="en-US" sz="2400" dirty="0">
                              <a:solidFill>
                                <a:schemeClr val="accent4">
                                  <a:lumMod val="20000"/>
                                  <a:lumOff val="80000"/>
                                </a:schemeClr>
                              </a:solidFill>
                            </a:rPr>
                            <a:t> </a:t>
                          </a:r>
                          <a:r>
                            <a:rPr lang="en-US" sz="2400" dirty="0">
                              <a:solidFill>
                                <a:schemeClr val="bg1">
                                  <a:lumMod val="50000"/>
                                </a:schemeClr>
                              </a:solidFill>
                            </a:rPr>
                            <a:t>P</a:t>
                          </a:r>
                          <a:r>
                            <a:rPr lang="en-US" sz="2400" baseline="-25000" dirty="0">
                              <a:solidFill>
                                <a:schemeClr val="bg1">
                                  <a:lumMod val="50000"/>
                                </a:schemeClr>
                              </a:solidFill>
                            </a:rPr>
                            <a:t>0</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bg1">
                                  <a:lumMod val="50000"/>
                                </a:schemeClr>
                              </a:solidFill>
                            </a:rPr>
                            <a:t>1.09645</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bg1">
                                  <a:lumMod val="50000"/>
                                </a:schemeClr>
                              </a:solidFill>
                            </a:rPr>
                            <a:t>7101</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582914"/>
                      </a:ext>
                    </a:extLst>
                  </a:tr>
                  <a:tr h="370840">
                    <a:tc>
                      <a:txBody>
                        <a:bodyPr/>
                        <a:lstStyle/>
                        <a:p>
                          <a:r>
                            <a:rPr lang="en-US" sz="2400" dirty="0">
                              <a:solidFill>
                                <a:schemeClr val="tx1"/>
                              </a:solidFill>
                            </a:rPr>
                            <a:t>Griffin/Shift </a:t>
                          </a:r>
                          <a:r>
                            <a:rPr lang="en-US" sz="2400" b="1" dirty="0">
                              <a:solidFill>
                                <a:srgbClr val="00B0F0"/>
                              </a:solidFill>
                            </a:rPr>
                            <a:t>micro</a:t>
                          </a:r>
                          <a:r>
                            <a:rPr lang="en-US" sz="2400" dirty="0">
                              <a:solidFill>
                                <a:srgbClr val="00B0F0"/>
                              </a:solidFill>
                            </a:rPr>
                            <a:t> </a:t>
                          </a:r>
                          <a:r>
                            <a:rPr lang="en-US" sz="2400" dirty="0">
                              <a:solidFill>
                                <a:schemeClr val="tx1"/>
                              </a:solidFill>
                            </a:rPr>
                            <a:t>P</a:t>
                          </a:r>
                          <a:r>
                            <a:rPr lang="en-US" sz="2400" baseline="-25000" dirty="0">
                              <a:solidFill>
                                <a:schemeClr val="tx1"/>
                              </a:solidFill>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2400" dirty="0">
                              <a:solidFill>
                                <a:schemeClr val="tx1"/>
                              </a:solidFill>
                            </a:rPr>
                            <a:t>1.04919</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sz="2400" dirty="0">
                              <a:solidFill>
                                <a:schemeClr val="tx1"/>
                              </a:solidFill>
                            </a:rPr>
                            <a:t>1920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06343"/>
                      </a:ext>
                    </a:extLst>
                  </a:tr>
                  <a:tr h="370840">
                    <a:tc>
                      <a:txBody>
                        <a:bodyPr/>
                        <a:lstStyle/>
                        <a:p>
                          <a:r>
                            <a:rPr lang="en-US" sz="2400" dirty="0">
                              <a:solidFill>
                                <a:schemeClr val="tx1">
                                  <a:lumMod val="49000"/>
                                  <a:lumOff val="51000"/>
                                </a:schemeClr>
                              </a:solidFill>
                            </a:rPr>
                            <a:t>Griffin/MC</a:t>
                          </a:r>
                          <a:r>
                            <a:rPr lang="en-US" sz="2400" baseline="30000" dirty="0">
                              <a:solidFill>
                                <a:schemeClr val="tx1">
                                  <a:lumMod val="49000"/>
                                  <a:lumOff val="51000"/>
                                </a:schemeClr>
                              </a:solidFill>
                            </a:rPr>
                            <a:t>2</a:t>
                          </a:r>
                          <a:r>
                            <a:rPr lang="en-US" sz="2400" dirty="0">
                              <a:solidFill>
                                <a:schemeClr val="tx1">
                                  <a:lumMod val="49000"/>
                                  <a:lumOff val="51000"/>
                                </a:schemeClr>
                              </a:solidFill>
                            </a:rPr>
                            <a:t>-3 </a:t>
                          </a:r>
                          <a:r>
                            <a:rPr lang="en-US" sz="2400" b="1" dirty="0">
                              <a:solidFill>
                                <a:schemeClr val="accent4">
                                  <a:lumMod val="20000"/>
                                  <a:lumOff val="80000"/>
                                </a:schemeClr>
                              </a:solidFill>
                            </a:rPr>
                            <a:t>micro </a:t>
                          </a:r>
                          <a:r>
                            <a:rPr lang="en-US" sz="2400" dirty="0">
                              <a:solidFill>
                                <a:schemeClr val="tx1">
                                  <a:lumMod val="49000"/>
                                  <a:lumOff val="51000"/>
                                </a:schemeClr>
                              </a:solidFill>
                            </a:rPr>
                            <a:t>P</a:t>
                          </a:r>
                          <a:r>
                            <a:rPr lang="en-US" sz="2400" baseline="-25000" dirty="0">
                              <a:solidFill>
                                <a:schemeClr val="tx1">
                                  <a:lumMod val="49000"/>
                                  <a:lumOff val="51000"/>
                                </a:schemeClr>
                              </a:solidFill>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lumMod val="49000"/>
                                  <a:lumOff val="51000"/>
                                </a:schemeClr>
                              </a:solidFill>
                            </a:rPr>
                            <a:t>1.02544</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lumMod val="49000"/>
                                  <a:lumOff val="51000"/>
                                </a:schemeClr>
                              </a:solidFill>
                            </a:rPr>
                            <a:t>-455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4917170"/>
                      </a:ext>
                    </a:extLst>
                  </a:tr>
                </a:tbl>
              </a:graphicData>
            </a:graphic>
          </p:graphicFrame>
        </mc:Choice>
        <mc:Fallback xmlns="">
          <p:graphicFrame>
            <p:nvGraphicFramePr>
              <p:cNvPr id="4" name="Table 3">
                <a:extLst>
                  <a:ext uri="{FF2B5EF4-FFF2-40B4-BE49-F238E27FC236}">
                    <a16:creationId xmlns:a16="http://schemas.microsoft.com/office/drawing/2014/main" id="{A759CDD4-1186-33A9-9507-9D7CDA1E76C6}"/>
                  </a:ext>
                </a:extLst>
              </p:cNvPr>
              <p:cNvGraphicFramePr>
                <a:graphicFrameLocks noGrp="1"/>
              </p:cNvGraphicFramePr>
              <p:nvPr/>
            </p:nvGraphicFramePr>
            <p:xfrm>
              <a:off x="1455875" y="2169160"/>
              <a:ext cx="9893703" cy="3200400"/>
            </p:xfrm>
            <a:graphic>
              <a:graphicData uri="http://schemas.openxmlformats.org/drawingml/2006/table">
                <a:tbl>
                  <a:tblPr firstRow="1" bandRow="1">
                    <a:tableStyleId>{073A0DAA-6AF3-43AB-8588-CEC1D06C72B9}</a:tableStyleId>
                  </a:tblPr>
                  <a:tblGrid>
                    <a:gridCol w="3796845">
                      <a:extLst>
                        <a:ext uri="{9D8B030D-6E8A-4147-A177-3AD203B41FA5}">
                          <a16:colId xmlns:a16="http://schemas.microsoft.com/office/drawing/2014/main" val="3790205728"/>
                        </a:ext>
                      </a:extLst>
                    </a:gridCol>
                    <a:gridCol w="3596640">
                      <a:extLst>
                        <a:ext uri="{9D8B030D-6E8A-4147-A177-3AD203B41FA5}">
                          <a16:colId xmlns:a16="http://schemas.microsoft.com/office/drawing/2014/main" val="3684720372"/>
                        </a:ext>
                      </a:extLst>
                    </a:gridCol>
                    <a:gridCol w="2500218">
                      <a:extLst>
                        <a:ext uri="{9D8B030D-6E8A-4147-A177-3AD203B41FA5}">
                          <a16:colId xmlns:a16="http://schemas.microsoft.com/office/drawing/2014/main" val="1563184455"/>
                        </a:ext>
                      </a:extLst>
                    </a:gridCol>
                  </a:tblGrid>
                  <a:tr h="457200">
                    <a:tc>
                      <a:txBody>
                        <a:bodyPr/>
                        <a:lstStyle/>
                        <a:p>
                          <a:r>
                            <a:rPr lang="en-US" sz="2400"/>
                            <a:t>Code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k</a:t>
                          </a:r>
                          <a:r>
                            <a:rPr lang="en-US" sz="2400" baseline="-25000"/>
                            <a:t>eff</a:t>
                          </a:r>
                          <a:endParaRPr lang="en-US" sz="2400" i="1" baseline="-2500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Δk [pcm]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56730586"/>
                      </a:ext>
                    </a:extLst>
                  </a:tr>
                  <a:tr h="457200">
                    <a:tc>
                      <a:txBody>
                        <a:bodyPr/>
                        <a:lstStyle/>
                        <a:p>
                          <a:r>
                            <a:rPr lang="en-US" sz="2400">
                              <a:solidFill>
                                <a:schemeClr val="tx1"/>
                              </a:solidFill>
                            </a:rPr>
                            <a:t>Shift CE</a:t>
                          </a: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p>
                      </a:txBody>
                      <a:tcPr>
                        <a:blipFill>
                          <a:blip r:embed="rId5"/>
                          <a:stretch>
                            <a:fillRect l="-105584" t="-108000" r="-70051" b="-533333"/>
                          </a:stretch>
                        </a:blipFill>
                      </a:tcPr>
                    </a:tc>
                    <a:tc>
                      <a:txBody>
                        <a:bodyPr/>
                        <a:lstStyle/>
                        <a:p>
                          <a:r>
                            <a:rPr lang="en-US" sz="2400">
                              <a:solidFill>
                                <a:schemeClr val="tx1"/>
                              </a:solidFill>
                            </a:rPr>
                            <a:t>(ref)</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29943345"/>
                      </a:ext>
                    </a:extLst>
                  </a:tr>
                  <a:tr h="457200">
                    <a:tc>
                      <a:txBody>
                        <a:bodyPr/>
                        <a:lstStyle/>
                        <a:p>
                          <a:r>
                            <a:rPr lang="en-US" sz="2400">
                              <a:solidFill>
                                <a:schemeClr val="tx1"/>
                              </a:solidFill>
                            </a:rPr>
                            <a:t>Shift MG P</a:t>
                          </a:r>
                          <a:r>
                            <a:rPr lang="en-US" sz="2400" baseline="-25000">
                              <a:solidFill>
                                <a:schemeClr val="tx1"/>
                              </a:solidFill>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B w="12700" cap="flat" cmpd="sng" algn="ctr">
                          <a:solidFill>
                            <a:schemeClr val="tx1"/>
                          </a:solidFill>
                          <a:prstDash val="solid"/>
                          <a:round/>
                          <a:headEnd type="none" w="med" len="med"/>
                          <a:tailEnd type="none" w="med" len="med"/>
                        </a:lnB>
                        <a:blipFill>
                          <a:blip r:embed="rId5"/>
                          <a:stretch>
                            <a:fillRect l="-105584" t="-208000" r="-70051" b="-433333"/>
                          </a:stretch>
                        </a:blipFill>
                      </a:tcPr>
                    </a:tc>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5"/>
                          <a:stretch>
                            <a:fillRect l="-296341" t="-208000" r="-976" b="-433333"/>
                          </a:stretch>
                        </a:blipFill>
                      </a:tcPr>
                    </a:tc>
                    <a:extLst>
                      <a:ext uri="{0D108BD9-81ED-4DB2-BD59-A6C34878D82A}">
                        <a16:rowId xmlns:a16="http://schemas.microsoft.com/office/drawing/2014/main" val="3776662732"/>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tx1"/>
                              </a:solidFill>
                            </a:rPr>
                            <a:t>Griffin/Shift </a:t>
                          </a:r>
                          <a:r>
                            <a:rPr lang="en-US" sz="2400" b="1">
                              <a:solidFill>
                                <a:schemeClr val="tx1"/>
                              </a:solidFill>
                            </a:rPr>
                            <a:t>micro</a:t>
                          </a:r>
                          <a:r>
                            <a:rPr lang="en-US" sz="2400">
                              <a:solidFill>
                                <a:schemeClr val="tx1"/>
                              </a:solidFill>
                            </a:rPr>
                            <a:t> P</a:t>
                          </a:r>
                          <a:r>
                            <a:rPr lang="en-US" sz="2400" baseline="-25000">
                              <a:solidFill>
                                <a:schemeClr val="tx1"/>
                              </a:solidFill>
                            </a:rPr>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2400">
                              <a:solidFill>
                                <a:schemeClr val="tx1"/>
                              </a:solidFill>
                            </a:rPr>
                            <a:t>1.09932</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2400">
                              <a:solidFill>
                                <a:schemeClr val="tx1"/>
                              </a:solidFill>
                            </a:rPr>
                            <a:t>6933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58613079"/>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1">
                                  <a:lumMod val="50000"/>
                                </a:schemeClr>
                              </a:solidFill>
                            </a:rPr>
                            <a:t>Griffin/MC</a:t>
                          </a:r>
                          <a:r>
                            <a:rPr lang="en-US" sz="2400" baseline="30000">
                              <a:solidFill>
                                <a:schemeClr val="bg1">
                                  <a:lumMod val="50000"/>
                                </a:schemeClr>
                              </a:solidFill>
                            </a:rPr>
                            <a:t>2</a:t>
                          </a:r>
                          <a:r>
                            <a:rPr lang="en-US" sz="2400">
                              <a:solidFill>
                                <a:schemeClr val="bg1">
                                  <a:lumMod val="50000"/>
                                </a:schemeClr>
                              </a:solidFill>
                            </a:rPr>
                            <a:t>-3 </a:t>
                          </a:r>
                          <a:r>
                            <a:rPr lang="en-US" sz="2400" b="1">
                              <a:solidFill>
                                <a:schemeClr val="bg1">
                                  <a:lumMod val="50000"/>
                                </a:schemeClr>
                              </a:solidFill>
                            </a:rPr>
                            <a:t>micro</a:t>
                          </a:r>
                          <a:r>
                            <a:rPr lang="en-US" sz="2400">
                              <a:solidFill>
                                <a:schemeClr val="bg1">
                                  <a:lumMod val="50000"/>
                                </a:schemeClr>
                              </a:solidFill>
                            </a:rPr>
                            <a:t> P</a:t>
                          </a:r>
                          <a:r>
                            <a:rPr lang="en-US" sz="2400" baseline="-25000">
                              <a:solidFill>
                                <a:schemeClr val="bg1">
                                  <a:lumMod val="50000"/>
                                </a:schemeClr>
                              </a:solidFill>
                            </a:rPr>
                            <a:t>0</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a:solidFill>
                                <a:schemeClr val="bg1">
                                  <a:lumMod val="50000"/>
                                </a:schemeClr>
                              </a:solidFill>
                            </a:rPr>
                            <a:t>1.09645</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a:solidFill>
                                <a:schemeClr val="bg1">
                                  <a:lumMod val="50000"/>
                                </a:schemeClr>
                              </a:solidFill>
                            </a:rPr>
                            <a:t>7101</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582914"/>
                      </a:ext>
                    </a:extLst>
                  </a:tr>
                  <a:tr h="457200">
                    <a:tc>
                      <a:txBody>
                        <a:bodyPr/>
                        <a:lstStyle/>
                        <a:p>
                          <a:r>
                            <a:rPr lang="en-US" sz="2400">
                              <a:solidFill>
                                <a:schemeClr val="tx1"/>
                              </a:solidFill>
                            </a:rPr>
                            <a:t>Griffin/Shift </a:t>
                          </a:r>
                          <a:r>
                            <a:rPr lang="en-US" sz="2400" b="1">
                              <a:solidFill>
                                <a:schemeClr val="tx1"/>
                              </a:solidFill>
                            </a:rPr>
                            <a:t>micro</a:t>
                          </a:r>
                          <a:r>
                            <a:rPr lang="en-US" sz="2400">
                              <a:solidFill>
                                <a:schemeClr val="tx1"/>
                              </a:solidFill>
                            </a:rPr>
                            <a:t> P</a:t>
                          </a:r>
                          <a:r>
                            <a:rPr lang="en-US" sz="2400" baseline="-25000">
                              <a:solidFill>
                                <a:schemeClr val="tx1"/>
                              </a:solidFill>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2400">
                              <a:solidFill>
                                <a:schemeClr val="tx1"/>
                              </a:solidFill>
                            </a:rPr>
                            <a:t>1.04919</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sz="2400">
                              <a:solidFill>
                                <a:schemeClr val="tx1"/>
                              </a:solidFill>
                            </a:rPr>
                            <a:t>1920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06343"/>
                      </a:ext>
                    </a:extLst>
                  </a:tr>
                  <a:tr h="457200">
                    <a:tc>
                      <a:txBody>
                        <a:bodyPr/>
                        <a:lstStyle/>
                        <a:p>
                          <a:r>
                            <a:rPr lang="en-US" sz="2400">
                              <a:solidFill>
                                <a:schemeClr val="tx1"/>
                              </a:solidFill>
                            </a:rPr>
                            <a:t>Griffin/MC</a:t>
                          </a:r>
                          <a:r>
                            <a:rPr lang="en-US" sz="2400" baseline="30000">
                              <a:solidFill>
                                <a:schemeClr val="tx1"/>
                              </a:solidFill>
                            </a:rPr>
                            <a:t>2</a:t>
                          </a:r>
                          <a:r>
                            <a:rPr lang="en-US" sz="2400">
                              <a:solidFill>
                                <a:schemeClr val="tx1"/>
                              </a:solidFill>
                            </a:rPr>
                            <a:t>-3 </a:t>
                          </a:r>
                          <a:r>
                            <a:rPr lang="en-US" sz="2400" b="1">
                              <a:solidFill>
                                <a:schemeClr val="tx1"/>
                              </a:solidFill>
                            </a:rPr>
                            <a:t>micro </a:t>
                          </a:r>
                          <a:r>
                            <a:rPr lang="en-US" sz="2400">
                              <a:solidFill>
                                <a:schemeClr val="tx1"/>
                              </a:solidFill>
                            </a:rPr>
                            <a:t>P</a:t>
                          </a:r>
                          <a:r>
                            <a:rPr lang="en-US" sz="2400" baseline="-25000">
                              <a:solidFill>
                                <a:schemeClr val="tx1"/>
                              </a:solidFill>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2400">
                              <a:solidFill>
                                <a:schemeClr val="tx1"/>
                              </a:solidFill>
                            </a:rPr>
                            <a:t>1.02544</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2400">
                              <a:solidFill>
                                <a:schemeClr val="tx1"/>
                              </a:solidFill>
                            </a:rPr>
                            <a:t>-455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4917170"/>
                      </a:ext>
                    </a:extLst>
                  </a:tr>
                </a:tbl>
              </a:graphicData>
            </a:graphic>
          </p:graphicFrame>
        </mc:Fallback>
      </mc:AlternateContent>
    </p:spTree>
    <p:extLst>
      <p:ext uri="{BB962C8B-B14F-4D97-AF65-F5344CB8AC3E}">
        <p14:creationId xmlns:p14="http://schemas.microsoft.com/office/powerpoint/2010/main" val="54872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2DA1CB-7931-57E1-9252-4AEE6D49F14C}"/>
              </a:ext>
            </a:extLst>
          </p:cNvPr>
          <p:cNvSpPr>
            <a:spLocks noGrp="1"/>
          </p:cNvSpPr>
          <p:nvPr>
            <p:ph sz="half" idx="1"/>
          </p:nvPr>
        </p:nvSpPr>
        <p:spPr>
          <a:xfrm>
            <a:off x="406400" y="1371601"/>
            <a:ext cx="4165600" cy="4754563"/>
          </a:xfrm>
        </p:spPr>
        <p:txBody>
          <a:bodyPr/>
          <a:lstStyle/>
          <a:p>
            <a:r>
              <a:rPr lang="en-US" sz="1600" b="1" dirty="0">
                <a:solidFill>
                  <a:srgbClr val="000000"/>
                </a:solidFill>
                <a:ea typeface="ＭＳ Ｐゴシック"/>
                <a:cs typeface="Arial"/>
              </a:rPr>
              <a:t>Neutral particle transport</a:t>
            </a:r>
            <a:r>
              <a:rPr lang="en-US" sz="1600" dirty="0">
                <a:solidFill>
                  <a:srgbClr val="000000"/>
                </a:solidFill>
                <a:ea typeface="ＭＳ Ｐゴシック"/>
                <a:cs typeface="Arial"/>
              </a:rPr>
              <a:t>: Interaction of neutrons/gammas with reactor materials</a:t>
            </a:r>
          </a:p>
          <a:p>
            <a:r>
              <a:rPr lang="en-US" sz="1600" b="1" dirty="0">
                <a:solidFill>
                  <a:srgbClr val="000000"/>
                </a:solidFill>
                <a:ea typeface="ＭＳ Ｐゴシック"/>
                <a:cs typeface="Arial"/>
              </a:rPr>
              <a:t>Transmutation</a:t>
            </a:r>
            <a:r>
              <a:rPr lang="en-US" sz="1600" dirty="0">
                <a:solidFill>
                  <a:srgbClr val="000000"/>
                </a:solidFill>
                <a:ea typeface="ＭＳ Ｐゴシック"/>
                <a:cs typeface="Arial"/>
              </a:rPr>
              <a:t>: Time evolution of isotope inventories due to irradiation and decay; and decay-induced neutron and gamma source</a:t>
            </a:r>
          </a:p>
          <a:p>
            <a:pPr>
              <a:spcAft>
                <a:spcPts val="400"/>
              </a:spcAft>
            </a:pPr>
            <a:r>
              <a:rPr lang="en-US" sz="1600" b="1" dirty="0">
                <a:solidFill>
                  <a:srgbClr val="000000"/>
                </a:solidFill>
                <a:ea typeface="ＭＳ Ｐゴシック"/>
                <a:cs typeface="Arial"/>
              </a:rPr>
              <a:t>Coupled Transport and Transmutation: </a:t>
            </a:r>
            <a:r>
              <a:rPr lang="en-US" sz="1600" dirty="0">
                <a:solidFill>
                  <a:srgbClr val="000000"/>
                </a:solidFill>
                <a:ea typeface="ＭＳ Ｐゴシック"/>
                <a:cs typeface="Arial"/>
              </a:rPr>
              <a:t>Time evolution of flux (power), isotopes, and decay source</a:t>
            </a:r>
          </a:p>
          <a:p>
            <a:pPr lvl="1">
              <a:spcAft>
                <a:spcPts val="400"/>
              </a:spcAft>
            </a:pPr>
            <a:r>
              <a:rPr lang="en-US" sz="1400" dirty="0">
                <a:solidFill>
                  <a:srgbClr val="000000"/>
                </a:solidFill>
                <a:ea typeface="ＭＳ Ｐゴシック"/>
                <a:cs typeface="Arial"/>
              </a:rPr>
              <a:t>Steady-state operation (days, months, years)</a:t>
            </a:r>
          </a:p>
          <a:p>
            <a:pPr lvl="1">
              <a:spcAft>
                <a:spcPts val="400"/>
              </a:spcAft>
            </a:pPr>
            <a:r>
              <a:rPr lang="en-US" sz="1400" dirty="0">
                <a:solidFill>
                  <a:srgbClr val="000000"/>
                </a:solidFill>
                <a:ea typeface="ＭＳ Ｐゴシック"/>
                <a:cs typeface="Arial"/>
              </a:rPr>
              <a:t>Transient scenarios (seconds, hours, days)</a:t>
            </a:r>
          </a:p>
          <a:p>
            <a:pPr lvl="1">
              <a:spcAft>
                <a:spcPts val="400"/>
              </a:spcAft>
            </a:pPr>
            <a:r>
              <a:rPr lang="en-US" sz="1400" dirty="0">
                <a:solidFill>
                  <a:srgbClr val="000000"/>
                </a:solidFill>
                <a:ea typeface="ＭＳ Ｐゴシック"/>
                <a:cs typeface="Arial"/>
              </a:rPr>
              <a:t>Spent fuel management (years)</a:t>
            </a:r>
          </a:p>
          <a:p>
            <a:pPr>
              <a:spcBef>
                <a:spcPts val="600"/>
              </a:spcBef>
            </a:pPr>
            <a:r>
              <a:rPr lang="en-US" sz="1600" dirty="0">
                <a:solidFill>
                  <a:srgbClr val="000000"/>
                </a:solidFill>
                <a:ea typeface="ＭＳ Ｐゴシック"/>
                <a:cs typeface="Arial"/>
              </a:rPr>
              <a:t>Changes in geometry, temperature, and density influence change in reactor physics</a:t>
            </a:r>
            <a:endParaRPr lang="en-US" sz="1800" dirty="0">
              <a:solidFill>
                <a:srgbClr val="000000"/>
              </a:solidFill>
              <a:ea typeface="ＭＳ Ｐゴシック"/>
              <a:cs typeface="Arial"/>
            </a:endParaRPr>
          </a:p>
          <a:p>
            <a:r>
              <a:rPr lang="en-US" sz="1600" dirty="0">
                <a:solidFill>
                  <a:srgbClr val="000000"/>
                </a:solidFill>
                <a:ea typeface="ＭＳ Ｐゴシック"/>
                <a:cs typeface="Arial"/>
              </a:rPr>
              <a:t>Strategically prioritize, coordinate, and develop 3 codes: Griffin, Shift, and MPACT</a:t>
            </a:r>
          </a:p>
        </p:txBody>
      </p:sp>
      <p:sp>
        <p:nvSpPr>
          <p:cNvPr id="5" name="Content Placeholder 4">
            <a:extLst>
              <a:ext uri="{FF2B5EF4-FFF2-40B4-BE49-F238E27FC236}">
                <a16:creationId xmlns:a16="http://schemas.microsoft.com/office/drawing/2014/main" id="{036A2767-6E5B-B800-EC46-909FCE3BECB7}"/>
              </a:ext>
            </a:extLst>
          </p:cNvPr>
          <p:cNvSpPr>
            <a:spLocks noGrp="1"/>
          </p:cNvSpPr>
          <p:nvPr>
            <p:ph sz="half" idx="12"/>
          </p:nvPr>
        </p:nvSpPr>
        <p:spPr>
          <a:xfrm>
            <a:off x="4876800" y="1371601"/>
            <a:ext cx="6908800" cy="4754563"/>
          </a:xfrm>
        </p:spPr>
        <p:txBody>
          <a:bodyPr/>
          <a:lstStyle/>
          <a:p>
            <a:pPr marL="285750" indent="-285750">
              <a:spcAft>
                <a:spcPts val="400"/>
              </a:spcAft>
              <a:buFont typeface="Arial" panose="020B0604020202020204" pitchFamily="34" charset="0"/>
              <a:buChar char="•"/>
            </a:pPr>
            <a:r>
              <a:rPr lang="en-US" sz="1600" b="1" dirty="0">
                <a:solidFill>
                  <a:srgbClr val="000000"/>
                </a:solidFill>
                <a:ea typeface="ＭＳ Ｐゴシック"/>
                <a:cs typeface="Arial"/>
              </a:rPr>
              <a:t>MPACT</a:t>
            </a:r>
            <a:r>
              <a:rPr lang="en-US" sz="1600" dirty="0">
                <a:solidFill>
                  <a:srgbClr val="000000"/>
                </a:solidFill>
                <a:ea typeface="ＭＳ Ｐゴシック"/>
                <a:cs typeface="Arial"/>
              </a:rPr>
              <a:t> is the direct whole-core reactor physics code integrated into </a:t>
            </a:r>
            <a:r>
              <a:rPr lang="en-US" sz="1600" b="1" dirty="0">
                <a:solidFill>
                  <a:srgbClr val="000000"/>
                </a:solidFill>
                <a:ea typeface="ＭＳ Ｐゴシック"/>
                <a:cs typeface="Arial"/>
              </a:rPr>
              <a:t>VERA</a:t>
            </a:r>
            <a:r>
              <a:rPr lang="en-US" sz="1600" dirty="0">
                <a:solidFill>
                  <a:srgbClr val="000000"/>
                </a:solidFill>
                <a:ea typeface="ＭＳ Ｐゴシック"/>
                <a:cs typeface="Arial"/>
              </a:rPr>
              <a:t> for high-fidelity light water reactor simulation</a:t>
            </a:r>
            <a:endParaRPr lang="en-US" sz="1600" b="1" dirty="0">
              <a:solidFill>
                <a:srgbClr val="000000"/>
              </a:solidFill>
              <a:ea typeface="ＭＳ Ｐゴシック"/>
              <a:cs typeface="Arial"/>
            </a:endParaRPr>
          </a:p>
          <a:p>
            <a:pPr marL="285750" indent="-285750">
              <a:spcBef>
                <a:spcPts val="600"/>
              </a:spcBef>
              <a:spcAft>
                <a:spcPts val="400"/>
              </a:spcAft>
              <a:buFont typeface="Arial" panose="020B0604020202020204" pitchFamily="34" charset="0"/>
              <a:buChar char="•"/>
            </a:pPr>
            <a:r>
              <a:rPr lang="en-US" sz="1600" b="1" dirty="0">
                <a:solidFill>
                  <a:srgbClr val="000000"/>
                </a:solidFill>
                <a:ea typeface="ＭＳ Ｐゴシック"/>
                <a:cs typeface="Arial"/>
              </a:rPr>
              <a:t>Griffin</a:t>
            </a:r>
            <a:r>
              <a:rPr lang="en-US" sz="1600" dirty="0">
                <a:solidFill>
                  <a:srgbClr val="000000"/>
                </a:solidFill>
                <a:ea typeface="ＭＳ Ｐゴシック"/>
                <a:cs typeface="Arial"/>
              </a:rPr>
              <a:t> is a flexible MOOSE-based reactor physics application for </a:t>
            </a:r>
            <a:r>
              <a:rPr lang="en-US" sz="1600" dirty="0" err="1">
                <a:solidFill>
                  <a:srgbClr val="000000"/>
                </a:solidFill>
                <a:ea typeface="ＭＳ Ｐゴシック"/>
                <a:cs typeface="Arial"/>
              </a:rPr>
              <a:t>multiphysics</a:t>
            </a:r>
            <a:r>
              <a:rPr lang="en-US" sz="1600" dirty="0">
                <a:solidFill>
                  <a:srgbClr val="000000"/>
                </a:solidFill>
                <a:ea typeface="ＭＳ Ｐゴシック"/>
                <a:cs typeface="Arial"/>
              </a:rPr>
              <a:t> simulations of advanced reactor designs</a:t>
            </a:r>
          </a:p>
          <a:p>
            <a:pPr marL="574675" lvl="1" indent="-285750">
              <a:spcAft>
                <a:spcPts val="400"/>
              </a:spcAft>
              <a:buFont typeface="Arial" panose="020B0604020202020204" pitchFamily="34" charset="0"/>
              <a:buChar char="•"/>
            </a:pPr>
            <a:r>
              <a:rPr lang="en-US" sz="1400" dirty="0">
                <a:solidFill>
                  <a:srgbClr val="000000"/>
                </a:solidFill>
                <a:ea typeface="ＭＳ Ｐゴシック"/>
                <a:cs typeface="Arial"/>
              </a:rPr>
              <a:t>Range of mesh-based MG deterministic solvers</a:t>
            </a:r>
          </a:p>
          <a:p>
            <a:pPr marL="574675" lvl="1" indent="-285750">
              <a:spcAft>
                <a:spcPts val="400"/>
              </a:spcAft>
              <a:buFont typeface="Arial" panose="020B0604020202020204" pitchFamily="34" charset="0"/>
              <a:buChar char="•"/>
            </a:pPr>
            <a:r>
              <a:rPr lang="en-US" sz="1400" dirty="0">
                <a:solidFill>
                  <a:srgbClr val="000000"/>
                </a:solidFill>
                <a:ea typeface="ＭＳ Ｐゴシック"/>
                <a:cs typeface="Arial"/>
              </a:rPr>
              <a:t>On-the-fly cross section processing is integrated for both fast and thermal systems, including TRISO based systems</a:t>
            </a:r>
          </a:p>
          <a:p>
            <a:pPr lvl="1">
              <a:spcAft>
                <a:spcPts val="400"/>
              </a:spcAft>
            </a:pPr>
            <a:r>
              <a:rPr lang="en-US" sz="1400" dirty="0">
                <a:solidFill>
                  <a:srgbClr val="000000"/>
                </a:solidFill>
                <a:ea typeface="ＭＳ Ｐゴシック"/>
                <a:cs typeface="Arial"/>
              </a:rPr>
              <a:t>Depletion/decay using built-in depletion solver</a:t>
            </a:r>
          </a:p>
          <a:p>
            <a:pPr lvl="1">
              <a:spcAft>
                <a:spcPts val="400"/>
              </a:spcAft>
            </a:pPr>
            <a:r>
              <a:rPr lang="en-US" sz="1400" dirty="0">
                <a:solidFill>
                  <a:srgbClr val="000000"/>
                </a:solidFill>
                <a:ea typeface="ＭＳ Ｐゴシック"/>
                <a:cs typeface="Arial"/>
              </a:rPr>
              <a:t>Transient analysis using point kinetics, improved quasi static method, and spatial kinetics.</a:t>
            </a:r>
          </a:p>
          <a:p>
            <a:pPr lvl="1">
              <a:spcAft>
                <a:spcPts val="400"/>
              </a:spcAft>
            </a:pPr>
            <a:r>
              <a:rPr lang="en-US" sz="1400" dirty="0">
                <a:solidFill>
                  <a:srgbClr val="000000"/>
                </a:solidFill>
                <a:ea typeface="ＭＳ Ｐゴシック"/>
                <a:cs typeface="Arial"/>
              </a:rPr>
              <a:t>MOOSE framework enables ease-of-coupling to other MOOSE-based codes</a:t>
            </a:r>
          </a:p>
          <a:p>
            <a:pPr marL="285750" indent="-285750">
              <a:spcBef>
                <a:spcPts val="600"/>
              </a:spcBef>
              <a:spcAft>
                <a:spcPts val="400"/>
              </a:spcAft>
              <a:buFont typeface="Arial" panose="020B0604020202020204" pitchFamily="34" charset="0"/>
              <a:buChar char="•"/>
            </a:pPr>
            <a:r>
              <a:rPr lang="en-US" sz="1600" b="1" dirty="0">
                <a:solidFill>
                  <a:srgbClr val="000000"/>
                </a:solidFill>
                <a:ea typeface="ＭＳ Ｐゴシック"/>
                <a:cs typeface="Arial"/>
              </a:rPr>
              <a:t>Shift</a:t>
            </a:r>
            <a:r>
              <a:rPr lang="en-US" sz="1600" dirty="0">
                <a:solidFill>
                  <a:srgbClr val="000000"/>
                </a:solidFill>
                <a:ea typeface="ＭＳ Ｐゴシック"/>
                <a:cs typeface="Arial"/>
              </a:rPr>
              <a:t> is a Monte Carlo radiation transport code designed to scale from supercomputers to laptops. </a:t>
            </a:r>
          </a:p>
          <a:p>
            <a:pPr marL="574675" lvl="1" indent="-285750">
              <a:spcAft>
                <a:spcPts val="400"/>
              </a:spcAft>
              <a:buFont typeface="Arial" panose="020B0604020202020204" pitchFamily="34" charset="0"/>
              <a:buChar char="•"/>
            </a:pPr>
            <a:r>
              <a:rPr lang="en-US" sz="1400" dirty="0">
                <a:solidFill>
                  <a:srgbClr val="000000"/>
                </a:solidFill>
                <a:ea typeface="ＭＳ Ｐゴシック"/>
                <a:cs typeface="Arial"/>
              </a:rPr>
              <a:t>Continuous-energy nuclear data on exact geometry (CSG) </a:t>
            </a:r>
          </a:p>
          <a:p>
            <a:pPr marL="574675" lvl="1" indent="-285750">
              <a:spcAft>
                <a:spcPts val="400"/>
              </a:spcAft>
              <a:buFont typeface="Arial" panose="020B0604020202020204" pitchFamily="34" charset="0"/>
              <a:buChar char="•"/>
            </a:pPr>
            <a:r>
              <a:rPr lang="en-US" sz="1400" dirty="0">
                <a:solidFill>
                  <a:srgbClr val="000000"/>
                </a:solidFill>
                <a:ea typeface="ＭＳ Ｐゴシック"/>
                <a:cs typeface="Arial"/>
              </a:rPr>
              <a:t>State-of-the-art methods for eigenvalue, shielding, depletion, and sensitivity/uncertainty on CPU/GPU systems</a:t>
            </a:r>
          </a:p>
          <a:p>
            <a:pPr marL="574675" lvl="1" indent="-285750">
              <a:spcAft>
                <a:spcPts val="400"/>
              </a:spcAft>
              <a:buFont typeface="Arial" panose="020B0604020202020204" pitchFamily="34" charset="0"/>
              <a:buChar char="•"/>
            </a:pPr>
            <a:r>
              <a:rPr lang="en-US" sz="1400" dirty="0">
                <a:solidFill>
                  <a:srgbClr val="000000"/>
                </a:solidFill>
                <a:ea typeface="ＭＳ Ｐゴシック"/>
                <a:cs typeface="Arial"/>
              </a:rPr>
              <a:t>Shift provides MG cross sections for subsequent </a:t>
            </a:r>
            <a:r>
              <a:rPr lang="en-US" sz="1400" dirty="0" err="1">
                <a:solidFill>
                  <a:srgbClr val="000000"/>
                </a:solidFill>
                <a:ea typeface="ＭＳ Ｐゴシック"/>
                <a:cs typeface="Arial"/>
              </a:rPr>
              <a:t>multiphysics</a:t>
            </a:r>
            <a:r>
              <a:rPr lang="en-US" sz="1400" dirty="0">
                <a:solidFill>
                  <a:srgbClr val="000000"/>
                </a:solidFill>
                <a:ea typeface="ＭＳ Ｐゴシック"/>
                <a:cs typeface="Arial"/>
              </a:rPr>
              <a:t> simulations with Griffin for all non-LWR reactor systems</a:t>
            </a:r>
          </a:p>
          <a:p>
            <a:endParaRPr lang="en-US" sz="1600" dirty="0">
              <a:solidFill>
                <a:srgbClr val="000000"/>
              </a:solidFill>
              <a:ea typeface="ＭＳ Ｐゴシック"/>
              <a:cs typeface="Arial"/>
            </a:endParaRPr>
          </a:p>
        </p:txBody>
      </p:sp>
      <p:sp>
        <p:nvSpPr>
          <p:cNvPr id="2" name="Title 1">
            <a:extLst>
              <a:ext uri="{FF2B5EF4-FFF2-40B4-BE49-F238E27FC236}">
                <a16:creationId xmlns:a16="http://schemas.microsoft.com/office/drawing/2014/main" id="{AE8C4721-C83B-FEBE-F760-99126B66DB05}"/>
              </a:ext>
            </a:extLst>
          </p:cNvPr>
          <p:cNvSpPr>
            <a:spLocks noGrp="1"/>
          </p:cNvSpPr>
          <p:nvPr>
            <p:ph type="title"/>
          </p:nvPr>
        </p:nvSpPr>
        <p:spPr>
          <a:xfrm>
            <a:off x="406400" y="378378"/>
            <a:ext cx="10795000" cy="685800"/>
          </a:xfrm>
        </p:spPr>
        <p:txBody>
          <a:bodyPr>
            <a:noAutofit/>
          </a:bodyPr>
          <a:lstStyle/>
          <a:p>
            <a:r>
              <a:rPr lang="en-US" sz="2400" dirty="0"/>
              <a:t>NEAMS Reactor Physics technical area develops and deploys codes for modeling neutral particle transport and nuclide depletion/decay</a:t>
            </a:r>
          </a:p>
        </p:txBody>
      </p:sp>
    </p:spTree>
    <p:extLst>
      <p:ext uri="{BB962C8B-B14F-4D97-AF65-F5344CB8AC3E}">
        <p14:creationId xmlns:p14="http://schemas.microsoft.com/office/powerpoint/2010/main" val="178828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64BF-FBC7-AA2B-E85F-EE18E7EB303C}"/>
              </a:ext>
            </a:extLst>
          </p:cNvPr>
          <p:cNvSpPr>
            <a:spLocks noGrp="1"/>
          </p:cNvSpPr>
          <p:nvPr>
            <p:ph type="title"/>
          </p:nvPr>
        </p:nvSpPr>
        <p:spPr/>
        <p:txBody>
          <a:bodyPr lIns="0" tIns="0" rIns="0" bIns="0" anchor="t"/>
          <a:lstStyle/>
          <a:p>
            <a:r>
              <a:rPr lang="en-US" sz="2800" dirty="0">
                <a:ea typeface="ヒラギノ角ゴ Pro W3"/>
              </a:rPr>
              <a:t>Accomplished and future work on fast reactor physics modeling</a:t>
            </a:r>
            <a:endParaRPr lang="en-US" sz="2800" dirty="0"/>
          </a:p>
        </p:txBody>
      </p:sp>
      <p:sp>
        <p:nvSpPr>
          <p:cNvPr id="3" name="Content Placeholder 2">
            <a:extLst>
              <a:ext uri="{FF2B5EF4-FFF2-40B4-BE49-F238E27FC236}">
                <a16:creationId xmlns:a16="http://schemas.microsoft.com/office/drawing/2014/main" id="{9B9E4EE0-5EB7-668F-BCE4-EA1E6B00B0AB}"/>
              </a:ext>
            </a:extLst>
          </p:cNvPr>
          <p:cNvSpPr>
            <a:spLocks noGrp="1"/>
          </p:cNvSpPr>
          <p:nvPr>
            <p:ph sz="quarter" idx="12"/>
          </p:nvPr>
        </p:nvSpPr>
        <p:spPr/>
        <p:txBody>
          <a:bodyPr vert="horz" lIns="0" tIns="0" rIns="0" bIns="0" anchor="t">
            <a:normAutofit/>
          </a:bodyPr>
          <a:lstStyle/>
          <a:p>
            <a:pPr marL="287020" indent="-287020"/>
            <a:r>
              <a:rPr lang="en-US" dirty="0">
                <a:solidFill>
                  <a:schemeClr val="tx1"/>
                </a:solidFill>
              </a:rPr>
              <a:t>SFR workflow has been established within Griffin to facilitate cross section generation, core analysis, pin power reconstruction, and fuel cycle management</a:t>
            </a:r>
          </a:p>
          <a:p>
            <a:pPr marL="575945" lvl="1" indent="-287020"/>
            <a:r>
              <a:rPr lang="en-US" dirty="0">
                <a:solidFill>
                  <a:schemeClr val="tx1"/>
                </a:solidFill>
              </a:rPr>
              <a:t>Pin-wise and assembly-wise Griffin SFR solutions have been verified against DIF3D and Monte Carlo codes</a:t>
            </a:r>
          </a:p>
          <a:p>
            <a:pPr marL="575945" lvl="1" indent="-287020"/>
            <a:r>
              <a:rPr lang="en-US" dirty="0">
                <a:solidFill>
                  <a:schemeClr val="tx1"/>
                </a:solidFill>
              </a:rPr>
              <a:t>Work is planned to extend fuel cycle management to support external cycle calculations</a:t>
            </a:r>
          </a:p>
          <a:p>
            <a:pPr marL="575945" lvl="1" indent="-287020"/>
            <a:r>
              <a:rPr lang="en-US" dirty="0">
                <a:solidFill>
                  <a:schemeClr val="tx1"/>
                </a:solidFill>
              </a:rPr>
              <a:t>Work is planned to implement sodium backfill capability to support multiphysics simulations involving thermal expansion</a:t>
            </a:r>
          </a:p>
          <a:p>
            <a:pPr marL="287020" indent="-287020"/>
            <a:r>
              <a:rPr lang="en-US" dirty="0">
                <a:solidFill>
                  <a:srgbClr val="000000"/>
                </a:solidFill>
                <a:ea typeface="ヒラギノ角ゴ Pro W3"/>
              </a:rPr>
              <a:t>Shift enables user-friendly generation of macroscopic and microscopic cross sections as well as provides reference solutions for Griffin</a:t>
            </a:r>
          </a:p>
          <a:p>
            <a:pPr marL="575945" lvl="1"/>
            <a:r>
              <a:rPr lang="en-US" dirty="0">
                <a:solidFill>
                  <a:srgbClr val="000000"/>
                </a:solidFill>
                <a:ea typeface="ヒラギノ角ゴ Pro W3"/>
                <a:cs typeface="Arial"/>
              </a:rPr>
              <a:t>Work is in progress to improve statistical uncertainty of scattering matrices</a:t>
            </a:r>
            <a:endParaRPr lang="en-US" dirty="0">
              <a:solidFill>
                <a:srgbClr val="000000"/>
              </a:solidFill>
              <a:cs typeface="Arial"/>
            </a:endParaRPr>
          </a:p>
        </p:txBody>
      </p:sp>
    </p:spTree>
    <p:extLst>
      <p:ext uri="{BB962C8B-B14F-4D97-AF65-F5344CB8AC3E}">
        <p14:creationId xmlns:p14="http://schemas.microsoft.com/office/powerpoint/2010/main" val="2564150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CF416-A921-B17D-1BBD-18EA4AC9E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9EAA2-7EB3-7225-571E-20B8E56ED8E0}"/>
              </a:ext>
            </a:extLst>
          </p:cNvPr>
          <p:cNvSpPr>
            <a:spLocks noGrp="1"/>
          </p:cNvSpPr>
          <p:nvPr>
            <p:ph type="ctrTitle"/>
          </p:nvPr>
        </p:nvSpPr>
        <p:spPr>
          <a:xfrm>
            <a:off x="1524000" y="1110788"/>
            <a:ext cx="9144000" cy="1468430"/>
          </a:xfrm>
        </p:spPr>
        <p:txBody>
          <a:bodyPr/>
          <a:lstStyle/>
          <a:p>
            <a:r>
              <a:rPr lang="en-US" sz="4300" dirty="0"/>
              <a:t>Overview of Griffin R&amp;D Activities for Fast Reactor Systems</a:t>
            </a:r>
          </a:p>
        </p:txBody>
      </p:sp>
      <p:sp>
        <p:nvSpPr>
          <p:cNvPr id="3" name="Subtitle 2">
            <a:extLst>
              <a:ext uri="{FF2B5EF4-FFF2-40B4-BE49-F238E27FC236}">
                <a16:creationId xmlns:a16="http://schemas.microsoft.com/office/drawing/2014/main" id="{7DE9DF46-8D14-E355-1B1B-3E5A66B139D5}"/>
              </a:ext>
            </a:extLst>
          </p:cNvPr>
          <p:cNvSpPr>
            <a:spLocks noGrp="1"/>
          </p:cNvSpPr>
          <p:nvPr>
            <p:ph type="subTitle" idx="1"/>
          </p:nvPr>
        </p:nvSpPr>
        <p:spPr/>
        <p:txBody>
          <a:bodyPr/>
          <a:lstStyle/>
          <a:p>
            <a:r>
              <a:rPr lang="en-US" dirty="0">
                <a:ea typeface="ヒラギノ角ゴ Pro W3"/>
              </a:rPr>
              <a:t>Dr. Shikhar Kumar (ANL)</a:t>
            </a:r>
            <a:endParaRPr lang="en-US" dirty="0"/>
          </a:p>
        </p:txBody>
      </p:sp>
    </p:spTree>
    <p:extLst>
      <p:ext uri="{BB962C8B-B14F-4D97-AF65-F5344CB8AC3E}">
        <p14:creationId xmlns:p14="http://schemas.microsoft.com/office/powerpoint/2010/main" val="121486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BA632-2DBD-08EB-1CDD-40E51F192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75D44-6A23-A9D7-721E-552313B786DB}"/>
              </a:ext>
            </a:extLst>
          </p:cNvPr>
          <p:cNvSpPr>
            <a:spLocks noGrp="1"/>
          </p:cNvSpPr>
          <p:nvPr>
            <p:ph type="title"/>
          </p:nvPr>
        </p:nvSpPr>
        <p:spPr>
          <a:xfrm>
            <a:off x="684154" y="229702"/>
            <a:ext cx="10972800" cy="937402"/>
          </a:xfrm>
        </p:spPr>
        <p:txBody>
          <a:bodyPr>
            <a:normAutofit/>
          </a:bodyPr>
          <a:lstStyle/>
          <a:p>
            <a:r>
              <a:rPr lang="en-US" b="1" dirty="0"/>
              <a:t>Introduction</a:t>
            </a:r>
          </a:p>
        </p:txBody>
      </p:sp>
      <p:sp>
        <p:nvSpPr>
          <p:cNvPr id="3" name="Content Placeholder 2">
            <a:extLst>
              <a:ext uri="{FF2B5EF4-FFF2-40B4-BE49-F238E27FC236}">
                <a16:creationId xmlns:a16="http://schemas.microsoft.com/office/drawing/2014/main" id="{62783D76-8F7C-EEAC-185F-D16780E3BA06}"/>
              </a:ext>
            </a:extLst>
          </p:cNvPr>
          <p:cNvSpPr>
            <a:spLocks noGrp="1"/>
          </p:cNvSpPr>
          <p:nvPr>
            <p:ph idx="1"/>
          </p:nvPr>
        </p:nvSpPr>
        <p:spPr>
          <a:xfrm>
            <a:off x="424307" y="1040979"/>
            <a:ext cx="11492495" cy="4999502"/>
          </a:xfrm>
        </p:spPr>
        <p:txBody>
          <a:bodyPr>
            <a:normAutofit/>
          </a:bodyPr>
          <a:lstStyle/>
          <a:p>
            <a:r>
              <a:rPr lang="en-US" dirty="0"/>
              <a:t>Overview of Cross Section Generation Workflow</a:t>
            </a:r>
          </a:p>
          <a:p>
            <a:r>
              <a:rPr lang="en-US" dirty="0"/>
              <a:t>Implementation Details for Fast Reactor Analysis</a:t>
            </a:r>
          </a:p>
          <a:p>
            <a:pPr lvl="1"/>
            <a:r>
              <a:rPr lang="en-US" dirty="0"/>
              <a:t>Mesh Generation</a:t>
            </a:r>
          </a:p>
          <a:p>
            <a:pPr lvl="1"/>
            <a:r>
              <a:rPr lang="en-US" dirty="0"/>
              <a:t>Pin Power Reconstruction</a:t>
            </a:r>
          </a:p>
          <a:p>
            <a:pPr lvl="1"/>
            <a:r>
              <a:rPr lang="en-US" dirty="0"/>
              <a:t>Fuel Cycle Management</a:t>
            </a:r>
          </a:p>
          <a:p>
            <a:r>
              <a:rPr lang="en-US" dirty="0"/>
              <a:t>Status of SFR Workflow Activities</a:t>
            </a:r>
          </a:p>
          <a:p>
            <a:pPr lvl="1"/>
            <a:r>
              <a:rPr lang="en-US" dirty="0"/>
              <a:t>Verification</a:t>
            </a:r>
          </a:p>
          <a:p>
            <a:pPr lvl="1"/>
            <a:r>
              <a:rPr lang="en-US" dirty="0"/>
              <a:t>External Stakeholders</a:t>
            </a:r>
          </a:p>
          <a:p>
            <a:pPr lvl="1"/>
            <a:r>
              <a:rPr lang="en-US" dirty="0"/>
              <a:t>Presentations, Workshops, and Applications</a:t>
            </a:r>
          </a:p>
          <a:p>
            <a:r>
              <a:rPr lang="en-US" dirty="0"/>
              <a:t>Conclusion</a:t>
            </a:r>
          </a:p>
        </p:txBody>
      </p:sp>
      <p:pic>
        <p:nvPicPr>
          <p:cNvPr id="5" name="Picture 4">
            <a:extLst>
              <a:ext uri="{FF2B5EF4-FFF2-40B4-BE49-F238E27FC236}">
                <a16:creationId xmlns:a16="http://schemas.microsoft.com/office/drawing/2014/main" id="{8EE2C50F-D3B7-C5A1-9FC3-5EBBF7D4281E}"/>
              </a:ext>
            </a:extLst>
          </p:cNvPr>
          <p:cNvPicPr>
            <a:picLocks noChangeAspect="1"/>
          </p:cNvPicPr>
          <p:nvPr/>
        </p:nvPicPr>
        <p:blipFill>
          <a:blip r:embed="rId2"/>
          <a:stretch>
            <a:fillRect/>
          </a:stretch>
        </p:blipFill>
        <p:spPr>
          <a:xfrm>
            <a:off x="173251" y="6273914"/>
            <a:ext cx="11737395" cy="540433"/>
          </a:xfrm>
          <a:prstGeom prst="rect">
            <a:avLst/>
          </a:prstGeom>
        </p:spPr>
      </p:pic>
    </p:spTree>
    <p:extLst>
      <p:ext uri="{BB962C8B-B14F-4D97-AF65-F5344CB8AC3E}">
        <p14:creationId xmlns:p14="http://schemas.microsoft.com/office/powerpoint/2010/main" val="422201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735F8-24C7-ADFF-DE55-7D7DDE3BDF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7A5A4-C35A-D902-2D41-EB617B323B6F}"/>
              </a:ext>
            </a:extLst>
          </p:cNvPr>
          <p:cNvSpPr>
            <a:spLocks noGrp="1"/>
          </p:cNvSpPr>
          <p:nvPr>
            <p:ph type="title"/>
          </p:nvPr>
        </p:nvSpPr>
        <p:spPr/>
        <p:txBody>
          <a:bodyPr>
            <a:normAutofit/>
          </a:bodyPr>
          <a:lstStyle/>
          <a:p>
            <a:r>
              <a:rPr lang="en-US" b="1" dirty="0"/>
              <a:t>Overview of SFR Cross Section Workflow</a:t>
            </a:r>
          </a:p>
        </p:txBody>
      </p:sp>
      <p:sp>
        <p:nvSpPr>
          <p:cNvPr id="3" name="Content Placeholder 2">
            <a:extLst>
              <a:ext uri="{FF2B5EF4-FFF2-40B4-BE49-F238E27FC236}">
                <a16:creationId xmlns:a16="http://schemas.microsoft.com/office/drawing/2014/main" id="{EBC762E2-A6A1-2C1D-245A-ADFA000196CA}"/>
              </a:ext>
            </a:extLst>
          </p:cNvPr>
          <p:cNvSpPr>
            <a:spLocks noGrp="1"/>
          </p:cNvSpPr>
          <p:nvPr>
            <p:ph idx="1"/>
          </p:nvPr>
        </p:nvSpPr>
        <p:spPr>
          <a:xfrm>
            <a:off x="424307" y="1230166"/>
            <a:ext cx="11492495" cy="4999502"/>
          </a:xfrm>
        </p:spPr>
        <p:txBody>
          <a:bodyPr>
            <a:normAutofit/>
          </a:bodyPr>
          <a:lstStyle/>
          <a:p>
            <a:pPr marL="0" indent="0">
              <a:buNone/>
            </a:pPr>
            <a:r>
              <a:rPr lang="en-US" dirty="0"/>
              <a:t>Goal – Generate broad group (33 energy groups) cross section library for fast reactor core, for use in downstream full-core calculation</a:t>
            </a:r>
          </a:p>
        </p:txBody>
      </p:sp>
      <p:sp>
        <p:nvSpPr>
          <p:cNvPr id="4" name="Rounded Rectangle 3">
            <a:extLst>
              <a:ext uri="{FF2B5EF4-FFF2-40B4-BE49-F238E27FC236}">
                <a16:creationId xmlns:a16="http://schemas.microsoft.com/office/drawing/2014/main" id="{DD99E90E-FCFF-350A-8663-655F210FAC24}"/>
              </a:ext>
            </a:extLst>
          </p:cNvPr>
          <p:cNvSpPr/>
          <p:nvPr/>
        </p:nvSpPr>
        <p:spPr>
          <a:xfrm>
            <a:off x="3478848" y="2545747"/>
            <a:ext cx="8035709" cy="1126117"/>
          </a:xfrm>
          <a:prstGeom prst="roundRect">
            <a:avLst>
              <a:gd name="adj" fmla="val 5625"/>
            </a:avLst>
          </a:prstGeom>
          <a:solidFill>
            <a:schemeClr val="bg2"/>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5"/>
              </a:solidFill>
              <a:effectLst/>
              <a:uLnTx/>
              <a:uFillTx/>
              <a:latin typeface="Arial"/>
              <a:ea typeface="+mn-ea"/>
              <a:cs typeface="+mn-cs"/>
            </a:endParaRPr>
          </a:p>
        </p:txBody>
      </p:sp>
      <p:sp>
        <p:nvSpPr>
          <p:cNvPr id="5" name="TextBox 4">
            <a:extLst>
              <a:ext uri="{FF2B5EF4-FFF2-40B4-BE49-F238E27FC236}">
                <a16:creationId xmlns:a16="http://schemas.microsoft.com/office/drawing/2014/main" id="{87CAEB55-9D23-0381-EB1C-E04476256018}"/>
              </a:ext>
            </a:extLst>
          </p:cNvPr>
          <p:cNvSpPr txBox="1"/>
          <p:nvPr/>
        </p:nvSpPr>
        <p:spPr>
          <a:xfrm>
            <a:off x="628290" y="2705801"/>
            <a:ext cx="2286000" cy="365760"/>
          </a:xfrm>
          <a:prstGeom prst="rect">
            <a:avLst/>
          </a:prstGeom>
          <a:no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FR Core Design</a:t>
            </a:r>
          </a:p>
        </p:txBody>
      </p:sp>
      <p:sp>
        <p:nvSpPr>
          <p:cNvPr id="6" name="TextBox 5">
            <a:extLst>
              <a:ext uri="{FF2B5EF4-FFF2-40B4-BE49-F238E27FC236}">
                <a16:creationId xmlns:a16="http://schemas.microsoft.com/office/drawing/2014/main" id="{5D01E9E2-5DEF-1064-5231-EDC8F4347284}"/>
              </a:ext>
            </a:extLst>
          </p:cNvPr>
          <p:cNvSpPr txBox="1"/>
          <p:nvPr/>
        </p:nvSpPr>
        <p:spPr>
          <a:xfrm>
            <a:off x="3563998" y="2710593"/>
            <a:ext cx="2286000" cy="369332"/>
          </a:xfrm>
          <a:prstGeom prst="rect">
            <a:avLst/>
          </a:prstGeom>
          <a:solidFill>
            <a:schemeClr val="accent1">
              <a:lumMod val="20000"/>
              <a:lumOff val="80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XS Generation</a:t>
            </a:r>
          </a:p>
        </p:txBody>
      </p:sp>
      <p:sp>
        <p:nvSpPr>
          <p:cNvPr id="7" name="TextBox 6">
            <a:extLst>
              <a:ext uri="{FF2B5EF4-FFF2-40B4-BE49-F238E27FC236}">
                <a16:creationId xmlns:a16="http://schemas.microsoft.com/office/drawing/2014/main" id="{0C0D5DE4-99FE-23A8-9CF0-8A6309B614EC}"/>
              </a:ext>
            </a:extLst>
          </p:cNvPr>
          <p:cNvSpPr txBox="1"/>
          <p:nvPr/>
        </p:nvSpPr>
        <p:spPr>
          <a:xfrm>
            <a:off x="6434901" y="2710593"/>
            <a:ext cx="2286000" cy="369332"/>
          </a:xfrm>
          <a:prstGeom prst="rect">
            <a:avLst/>
          </a:prstGeom>
          <a:solidFill>
            <a:schemeClr val="accent1">
              <a:lumMod val="20000"/>
              <a:lumOff val="80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Core Analysis</a:t>
            </a:r>
          </a:p>
        </p:txBody>
      </p:sp>
      <p:sp>
        <p:nvSpPr>
          <p:cNvPr id="8" name="TextBox 7">
            <a:extLst>
              <a:ext uri="{FF2B5EF4-FFF2-40B4-BE49-F238E27FC236}">
                <a16:creationId xmlns:a16="http://schemas.microsoft.com/office/drawing/2014/main" id="{653DE03F-9652-5797-CA83-7EA295B08014}"/>
              </a:ext>
            </a:extLst>
          </p:cNvPr>
          <p:cNvSpPr txBox="1"/>
          <p:nvPr/>
        </p:nvSpPr>
        <p:spPr>
          <a:xfrm>
            <a:off x="9263193" y="2705801"/>
            <a:ext cx="2194560" cy="369332"/>
          </a:xfrm>
          <a:prstGeom prst="rect">
            <a:avLst/>
          </a:prstGeom>
          <a:solidFill>
            <a:schemeClr val="accent1">
              <a:lumMod val="20000"/>
              <a:lumOff val="80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Fuel Cycle Analysis</a:t>
            </a:r>
          </a:p>
        </p:txBody>
      </p:sp>
      <p:sp>
        <p:nvSpPr>
          <p:cNvPr id="9" name="Right Arrow 8">
            <a:extLst>
              <a:ext uri="{FF2B5EF4-FFF2-40B4-BE49-F238E27FC236}">
                <a16:creationId xmlns:a16="http://schemas.microsoft.com/office/drawing/2014/main" id="{5F6F4277-4F93-4FCB-8D92-EBDD468D7D25}"/>
              </a:ext>
            </a:extLst>
          </p:cNvPr>
          <p:cNvSpPr/>
          <p:nvPr/>
        </p:nvSpPr>
        <p:spPr>
          <a:xfrm>
            <a:off x="3025932" y="2752975"/>
            <a:ext cx="359928"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F3C404A4-AE15-8FE7-B116-6DE14D792607}"/>
              </a:ext>
            </a:extLst>
          </p:cNvPr>
          <p:cNvSpPr txBox="1"/>
          <p:nvPr/>
        </p:nvSpPr>
        <p:spPr>
          <a:xfrm>
            <a:off x="3789952" y="3112269"/>
            <a:ext cx="18340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solidFill>
                <a:effectLst/>
                <a:uLnTx/>
                <a:uFillTx/>
                <a:latin typeface="Arial"/>
                <a:ea typeface="+mn-ea"/>
                <a:cs typeface="+mn-cs"/>
              </a:rPr>
              <a:t>Automated Workflow</a:t>
            </a:r>
          </a:p>
        </p:txBody>
      </p:sp>
      <p:sp>
        <p:nvSpPr>
          <p:cNvPr id="11" name="TextBox 10">
            <a:extLst>
              <a:ext uri="{FF2B5EF4-FFF2-40B4-BE49-F238E27FC236}">
                <a16:creationId xmlns:a16="http://schemas.microsoft.com/office/drawing/2014/main" id="{444A287F-F6CB-039A-EAA8-46DBCE6A2D5B}"/>
              </a:ext>
            </a:extLst>
          </p:cNvPr>
          <p:cNvSpPr txBox="1"/>
          <p:nvPr/>
        </p:nvSpPr>
        <p:spPr>
          <a:xfrm>
            <a:off x="6314574" y="3079925"/>
            <a:ext cx="252665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solidFill>
                <a:effectLst/>
                <a:uLnTx/>
                <a:uFillTx/>
                <a:latin typeface="Arial"/>
                <a:ea typeface="+mn-ea"/>
                <a:cs typeface="+mn-cs"/>
              </a:rPr>
              <a:t>DFEM-SN / HFEM-PN Solver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solidFill>
                <a:effectLst/>
                <a:uLnTx/>
                <a:uFillTx/>
                <a:latin typeface="Arial"/>
                <a:ea typeface="+mn-ea"/>
                <a:cs typeface="+mn-cs"/>
              </a:rPr>
              <a:t>Pin Power Reconstruction</a:t>
            </a:r>
          </a:p>
        </p:txBody>
      </p:sp>
      <p:sp>
        <p:nvSpPr>
          <p:cNvPr id="12" name="TextBox 11">
            <a:extLst>
              <a:ext uri="{FF2B5EF4-FFF2-40B4-BE49-F238E27FC236}">
                <a16:creationId xmlns:a16="http://schemas.microsoft.com/office/drawing/2014/main" id="{B54454F4-E1C6-9875-1A5D-7F497CE99A93}"/>
              </a:ext>
            </a:extLst>
          </p:cNvPr>
          <p:cNvSpPr txBox="1"/>
          <p:nvPr/>
        </p:nvSpPr>
        <p:spPr>
          <a:xfrm>
            <a:off x="9202945" y="3112269"/>
            <a:ext cx="231505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solidFill>
                <a:effectLst/>
                <a:uLnTx/>
                <a:uFillTx/>
                <a:latin typeface="Arial"/>
                <a:ea typeface="+mn-ea"/>
                <a:cs typeface="+mn-cs"/>
              </a:rPr>
              <a:t>Multi-cycle Depletion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solidFill>
                <a:effectLst/>
                <a:uLnTx/>
                <a:uFillTx/>
                <a:latin typeface="Arial"/>
                <a:ea typeface="+mn-ea"/>
                <a:cs typeface="+mn-cs"/>
              </a:rPr>
              <a:t>Equilibrium Core Depletion</a:t>
            </a:r>
          </a:p>
        </p:txBody>
      </p:sp>
      <p:sp>
        <p:nvSpPr>
          <p:cNvPr id="13" name="Right Arrow 12">
            <a:extLst>
              <a:ext uri="{FF2B5EF4-FFF2-40B4-BE49-F238E27FC236}">
                <a16:creationId xmlns:a16="http://schemas.microsoft.com/office/drawing/2014/main" id="{40EE0D3B-AC54-5A03-EF8E-9F8DE8B6072C}"/>
              </a:ext>
            </a:extLst>
          </p:cNvPr>
          <p:cNvSpPr/>
          <p:nvPr/>
        </p:nvSpPr>
        <p:spPr>
          <a:xfrm>
            <a:off x="5952829" y="2740181"/>
            <a:ext cx="359928"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ight Arrow 13">
            <a:extLst>
              <a:ext uri="{FF2B5EF4-FFF2-40B4-BE49-F238E27FC236}">
                <a16:creationId xmlns:a16="http://schemas.microsoft.com/office/drawing/2014/main" id="{477D9F60-38A2-1A68-EFBD-187F64E12DE4}"/>
              </a:ext>
            </a:extLst>
          </p:cNvPr>
          <p:cNvSpPr/>
          <p:nvPr/>
        </p:nvSpPr>
        <p:spPr>
          <a:xfrm>
            <a:off x="8818953" y="2740180"/>
            <a:ext cx="359928"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7286AF2C-2182-6A40-D5E3-6D6C7EC8DE23}"/>
              </a:ext>
            </a:extLst>
          </p:cNvPr>
          <p:cNvPicPr>
            <a:picLocks noChangeAspect="1"/>
          </p:cNvPicPr>
          <p:nvPr/>
        </p:nvPicPr>
        <p:blipFill>
          <a:blip r:embed="rId2"/>
          <a:stretch>
            <a:fillRect/>
          </a:stretch>
        </p:blipFill>
        <p:spPr>
          <a:xfrm>
            <a:off x="173251" y="6273914"/>
            <a:ext cx="11737395" cy="540433"/>
          </a:xfrm>
          <a:prstGeom prst="rect">
            <a:avLst/>
          </a:prstGeom>
        </p:spPr>
      </p:pic>
    </p:spTree>
    <p:extLst>
      <p:ext uri="{BB962C8B-B14F-4D97-AF65-F5344CB8AC3E}">
        <p14:creationId xmlns:p14="http://schemas.microsoft.com/office/powerpoint/2010/main" val="178910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BB0D3-C182-3858-73D9-4F5683C080F7}"/>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1354DB82-FD1E-9F4F-F715-3278DD175626}"/>
              </a:ext>
            </a:extLst>
          </p:cNvPr>
          <p:cNvPicPr>
            <a:picLocks noChangeAspect="1"/>
          </p:cNvPicPr>
          <p:nvPr/>
        </p:nvPicPr>
        <p:blipFill>
          <a:blip r:embed="rId2"/>
          <a:stretch>
            <a:fillRect/>
          </a:stretch>
        </p:blipFill>
        <p:spPr>
          <a:xfrm>
            <a:off x="173251" y="6273914"/>
            <a:ext cx="11737395" cy="540433"/>
          </a:xfrm>
          <a:prstGeom prst="rect">
            <a:avLst/>
          </a:prstGeom>
        </p:spPr>
      </p:pic>
      <p:sp>
        <p:nvSpPr>
          <p:cNvPr id="2" name="Title 1">
            <a:extLst>
              <a:ext uri="{FF2B5EF4-FFF2-40B4-BE49-F238E27FC236}">
                <a16:creationId xmlns:a16="http://schemas.microsoft.com/office/drawing/2014/main" id="{729E7BAF-3CB8-1ED3-6988-5F286071AB3D}"/>
              </a:ext>
            </a:extLst>
          </p:cNvPr>
          <p:cNvSpPr>
            <a:spLocks noGrp="1"/>
          </p:cNvSpPr>
          <p:nvPr>
            <p:ph type="title"/>
          </p:nvPr>
        </p:nvSpPr>
        <p:spPr/>
        <p:txBody>
          <a:bodyPr>
            <a:normAutofit/>
          </a:bodyPr>
          <a:lstStyle/>
          <a:p>
            <a:r>
              <a:rPr lang="en-US" b="1" dirty="0"/>
              <a:t>Overview of SFR Cross Section Workflow</a:t>
            </a:r>
          </a:p>
        </p:txBody>
      </p:sp>
      <p:sp>
        <p:nvSpPr>
          <p:cNvPr id="3" name="Content Placeholder 2">
            <a:extLst>
              <a:ext uri="{FF2B5EF4-FFF2-40B4-BE49-F238E27FC236}">
                <a16:creationId xmlns:a16="http://schemas.microsoft.com/office/drawing/2014/main" id="{A29B33B1-E969-C6BD-010A-AC0EE8486E0E}"/>
              </a:ext>
            </a:extLst>
          </p:cNvPr>
          <p:cNvSpPr>
            <a:spLocks noGrp="1"/>
          </p:cNvSpPr>
          <p:nvPr>
            <p:ph idx="1"/>
          </p:nvPr>
        </p:nvSpPr>
        <p:spPr>
          <a:xfrm>
            <a:off x="424307" y="1230166"/>
            <a:ext cx="11492495" cy="4999502"/>
          </a:xfrm>
        </p:spPr>
        <p:txBody>
          <a:bodyPr>
            <a:normAutofit/>
          </a:bodyPr>
          <a:lstStyle/>
          <a:p>
            <a:pPr marL="0" indent="0">
              <a:buNone/>
            </a:pPr>
            <a:r>
              <a:rPr lang="en-US" dirty="0"/>
              <a:t>Goal – Generate broad group (33 energy groups) cross section library for fast reactor core, for use in downstream full-core calculation</a:t>
            </a:r>
          </a:p>
        </p:txBody>
      </p:sp>
      <p:sp>
        <p:nvSpPr>
          <p:cNvPr id="4" name="Rounded Rectangle 3">
            <a:extLst>
              <a:ext uri="{FF2B5EF4-FFF2-40B4-BE49-F238E27FC236}">
                <a16:creationId xmlns:a16="http://schemas.microsoft.com/office/drawing/2014/main" id="{93801FB0-028C-903A-793A-E807C11E0E72}"/>
              </a:ext>
            </a:extLst>
          </p:cNvPr>
          <p:cNvSpPr/>
          <p:nvPr/>
        </p:nvSpPr>
        <p:spPr>
          <a:xfrm>
            <a:off x="3478848" y="2545747"/>
            <a:ext cx="8035709" cy="1126117"/>
          </a:xfrm>
          <a:prstGeom prst="roundRect">
            <a:avLst>
              <a:gd name="adj" fmla="val 5625"/>
            </a:avLst>
          </a:prstGeom>
          <a:solidFill>
            <a:schemeClr val="bg2"/>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5"/>
              </a:solidFill>
              <a:effectLst/>
              <a:uLnTx/>
              <a:uFillTx/>
              <a:latin typeface="Arial"/>
              <a:ea typeface="+mn-ea"/>
              <a:cs typeface="+mn-cs"/>
            </a:endParaRPr>
          </a:p>
        </p:txBody>
      </p:sp>
      <p:sp>
        <p:nvSpPr>
          <p:cNvPr id="5" name="TextBox 4">
            <a:extLst>
              <a:ext uri="{FF2B5EF4-FFF2-40B4-BE49-F238E27FC236}">
                <a16:creationId xmlns:a16="http://schemas.microsoft.com/office/drawing/2014/main" id="{005F81D5-B463-918E-96F2-A007A292460A}"/>
              </a:ext>
            </a:extLst>
          </p:cNvPr>
          <p:cNvSpPr txBox="1"/>
          <p:nvPr/>
        </p:nvSpPr>
        <p:spPr>
          <a:xfrm>
            <a:off x="628290" y="2705801"/>
            <a:ext cx="2286000" cy="365760"/>
          </a:xfrm>
          <a:prstGeom prst="rect">
            <a:avLst/>
          </a:prstGeom>
          <a:no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FR Core Design</a:t>
            </a:r>
          </a:p>
        </p:txBody>
      </p:sp>
      <p:sp>
        <p:nvSpPr>
          <p:cNvPr id="6" name="TextBox 5">
            <a:extLst>
              <a:ext uri="{FF2B5EF4-FFF2-40B4-BE49-F238E27FC236}">
                <a16:creationId xmlns:a16="http://schemas.microsoft.com/office/drawing/2014/main" id="{71BEDE5D-8B17-AE10-A2B9-33248D072E38}"/>
              </a:ext>
            </a:extLst>
          </p:cNvPr>
          <p:cNvSpPr txBox="1"/>
          <p:nvPr/>
        </p:nvSpPr>
        <p:spPr>
          <a:xfrm>
            <a:off x="3563998" y="2710593"/>
            <a:ext cx="2286000" cy="369332"/>
          </a:xfrm>
          <a:prstGeom prst="rect">
            <a:avLst/>
          </a:prstGeom>
          <a:solidFill>
            <a:schemeClr val="accent1">
              <a:lumMod val="20000"/>
              <a:lumOff val="80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XS Generation</a:t>
            </a:r>
          </a:p>
        </p:txBody>
      </p:sp>
      <p:sp>
        <p:nvSpPr>
          <p:cNvPr id="7" name="TextBox 6">
            <a:extLst>
              <a:ext uri="{FF2B5EF4-FFF2-40B4-BE49-F238E27FC236}">
                <a16:creationId xmlns:a16="http://schemas.microsoft.com/office/drawing/2014/main" id="{06F09C89-B4DA-69E1-31E7-508A076D3665}"/>
              </a:ext>
            </a:extLst>
          </p:cNvPr>
          <p:cNvSpPr txBox="1"/>
          <p:nvPr/>
        </p:nvSpPr>
        <p:spPr>
          <a:xfrm>
            <a:off x="6434901" y="2710593"/>
            <a:ext cx="2286000" cy="369332"/>
          </a:xfrm>
          <a:prstGeom prst="rect">
            <a:avLst/>
          </a:prstGeom>
          <a:solidFill>
            <a:schemeClr val="accent1">
              <a:lumMod val="20000"/>
              <a:lumOff val="80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Core Analysis</a:t>
            </a:r>
          </a:p>
        </p:txBody>
      </p:sp>
      <p:sp>
        <p:nvSpPr>
          <p:cNvPr id="8" name="TextBox 7">
            <a:extLst>
              <a:ext uri="{FF2B5EF4-FFF2-40B4-BE49-F238E27FC236}">
                <a16:creationId xmlns:a16="http://schemas.microsoft.com/office/drawing/2014/main" id="{231911CB-CED8-3588-9FFE-9869176AC1E9}"/>
              </a:ext>
            </a:extLst>
          </p:cNvPr>
          <p:cNvSpPr txBox="1"/>
          <p:nvPr/>
        </p:nvSpPr>
        <p:spPr>
          <a:xfrm>
            <a:off x="9263193" y="2705801"/>
            <a:ext cx="2194560" cy="369332"/>
          </a:xfrm>
          <a:prstGeom prst="rect">
            <a:avLst/>
          </a:prstGeom>
          <a:solidFill>
            <a:schemeClr val="accent1">
              <a:lumMod val="20000"/>
              <a:lumOff val="80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Fuel Cycle Analysis</a:t>
            </a:r>
          </a:p>
        </p:txBody>
      </p:sp>
      <p:sp>
        <p:nvSpPr>
          <p:cNvPr id="9" name="Right Arrow 8">
            <a:extLst>
              <a:ext uri="{FF2B5EF4-FFF2-40B4-BE49-F238E27FC236}">
                <a16:creationId xmlns:a16="http://schemas.microsoft.com/office/drawing/2014/main" id="{9F44B7A2-9CC5-53F1-595A-1CA93CAC3B78}"/>
              </a:ext>
            </a:extLst>
          </p:cNvPr>
          <p:cNvSpPr/>
          <p:nvPr/>
        </p:nvSpPr>
        <p:spPr>
          <a:xfrm>
            <a:off x="3025932" y="2752975"/>
            <a:ext cx="359928"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EA56ABC3-83DF-84C6-78D8-627101B8683C}"/>
              </a:ext>
            </a:extLst>
          </p:cNvPr>
          <p:cNvSpPr txBox="1"/>
          <p:nvPr/>
        </p:nvSpPr>
        <p:spPr>
          <a:xfrm>
            <a:off x="3789952" y="3112269"/>
            <a:ext cx="18340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solidFill>
                <a:effectLst/>
                <a:uLnTx/>
                <a:uFillTx/>
                <a:latin typeface="Arial"/>
                <a:ea typeface="+mn-ea"/>
                <a:cs typeface="+mn-cs"/>
              </a:rPr>
              <a:t>Automated Workflow</a:t>
            </a:r>
          </a:p>
        </p:txBody>
      </p:sp>
      <p:sp>
        <p:nvSpPr>
          <p:cNvPr id="11" name="TextBox 10">
            <a:extLst>
              <a:ext uri="{FF2B5EF4-FFF2-40B4-BE49-F238E27FC236}">
                <a16:creationId xmlns:a16="http://schemas.microsoft.com/office/drawing/2014/main" id="{5B19CC1B-68A3-F97E-02EE-9A63606A5AE7}"/>
              </a:ext>
            </a:extLst>
          </p:cNvPr>
          <p:cNvSpPr txBox="1"/>
          <p:nvPr/>
        </p:nvSpPr>
        <p:spPr>
          <a:xfrm>
            <a:off x="6314574" y="3079925"/>
            <a:ext cx="252665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solidFill>
                <a:effectLst/>
                <a:uLnTx/>
                <a:uFillTx/>
                <a:latin typeface="Arial"/>
                <a:ea typeface="+mn-ea"/>
                <a:cs typeface="+mn-cs"/>
              </a:rPr>
              <a:t>DFEM-SN / HFEM-PN Solver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solidFill>
                <a:effectLst/>
                <a:uLnTx/>
                <a:uFillTx/>
                <a:latin typeface="Arial"/>
                <a:ea typeface="+mn-ea"/>
                <a:cs typeface="+mn-cs"/>
              </a:rPr>
              <a:t>Pin Power Reconstruction</a:t>
            </a:r>
          </a:p>
        </p:txBody>
      </p:sp>
      <p:sp>
        <p:nvSpPr>
          <p:cNvPr id="12" name="TextBox 11">
            <a:extLst>
              <a:ext uri="{FF2B5EF4-FFF2-40B4-BE49-F238E27FC236}">
                <a16:creationId xmlns:a16="http://schemas.microsoft.com/office/drawing/2014/main" id="{EAA98BE2-3143-1C42-6A1E-F87B4B88B4DE}"/>
              </a:ext>
            </a:extLst>
          </p:cNvPr>
          <p:cNvSpPr txBox="1"/>
          <p:nvPr/>
        </p:nvSpPr>
        <p:spPr>
          <a:xfrm>
            <a:off x="9202945" y="3112269"/>
            <a:ext cx="231505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solidFill>
                <a:effectLst/>
                <a:uLnTx/>
                <a:uFillTx/>
                <a:latin typeface="Arial"/>
                <a:ea typeface="+mn-ea"/>
                <a:cs typeface="+mn-cs"/>
              </a:rPr>
              <a:t>Multi-cycle Depletion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solidFill>
                <a:effectLst/>
                <a:uLnTx/>
                <a:uFillTx/>
                <a:latin typeface="Arial"/>
                <a:ea typeface="+mn-ea"/>
                <a:cs typeface="+mn-cs"/>
              </a:rPr>
              <a:t>Equilibrium Core Depletion</a:t>
            </a:r>
          </a:p>
        </p:txBody>
      </p:sp>
      <p:sp>
        <p:nvSpPr>
          <p:cNvPr id="13" name="Right Arrow 12">
            <a:extLst>
              <a:ext uri="{FF2B5EF4-FFF2-40B4-BE49-F238E27FC236}">
                <a16:creationId xmlns:a16="http://schemas.microsoft.com/office/drawing/2014/main" id="{FD65811D-8107-7C30-337C-40A34CC6F5A9}"/>
              </a:ext>
            </a:extLst>
          </p:cNvPr>
          <p:cNvSpPr/>
          <p:nvPr/>
        </p:nvSpPr>
        <p:spPr>
          <a:xfrm>
            <a:off x="5952829" y="2740181"/>
            <a:ext cx="359928"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ight Arrow 13">
            <a:extLst>
              <a:ext uri="{FF2B5EF4-FFF2-40B4-BE49-F238E27FC236}">
                <a16:creationId xmlns:a16="http://schemas.microsoft.com/office/drawing/2014/main" id="{A75D9457-4EDD-B3F4-5E81-3E0C79DBD1CC}"/>
              </a:ext>
            </a:extLst>
          </p:cNvPr>
          <p:cNvSpPr/>
          <p:nvPr/>
        </p:nvSpPr>
        <p:spPr>
          <a:xfrm>
            <a:off x="8818953" y="2740180"/>
            <a:ext cx="359928"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18FC6022-6AF4-5F5D-937D-EC050D9FCA23}"/>
              </a:ext>
            </a:extLst>
          </p:cNvPr>
          <p:cNvCxnSpPr>
            <a:cxnSpLocks/>
          </p:cNvCxnSpPr>
          <p:nvPr/>
        </p:nvCxnSpPr>
        <p:spPr>
          <a:xfrm flipH="1">
            <a:off x="2002055" y="3463723"/>
            <a:ext cx="1555609" cy="47495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32DA33-23E8-6071-9180-8330B4160C8B}"/>
              </a:ext>
            </a:extLst>
          </p:cNvPr>
          <p:cNvSpPr txBox="1"/>
          <p:nvPr/>
        </p:nvSpPr>
        <p:spPr>
          <a:xfrm>
            <a:off x="150642" y="4234357"/>
            <a:ext cx="3055254" cy="1200329"/>
          </a:xfrm>
          <a:prstGeom prst="rect">
            <a:avLst/>
          </a:prstGeom>
          <a:no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MC</a:t>
            </a:r>
            <a:r>
              <a:rPr kumimoji="0" lang="en-US" sz="1800" b="0" i="0" u="none" strike="noStrike" kern="1200" cap="none" spc="0" normalizeH="0" baseline="30000" noProof="0" dirty="0">
                <a:ln>
                  <a:noFill/>
                </a:ln>
                <a:solidFill>
                  <a:srgbClr val="50565C"/>
                </a:solidFill>
                <a:effectLst/>
                <a:uLnTx/>
                <a:uFillTx/>
                <a:latin typeface="Arial"/>
                <a:ea typeface="+mn-ea"/>
                <a:cs typeface="+mn-cs"/>
              </a:rPr>
              <a:t>2</a:t>
            </a:r>
            <a:r>
              <a:rPr kumimoji="0" lang="en-US" sz="1800" b="0" i="0" u="none" strike="noStrike" kern="1200" cap="none" spc="0" normalizeH="0" noProof="0" dirty="0">
                <a:ln>
                  <a:noFill/>
                </a:ln>
                <a:solidFill>
                  <a:srgbClr val="50565C"/>
                </a:solidFill>
                <a:effectLst/>
                <a:uLnTx/>
                <a:uFillTx/>
                <a:latin typeface="Arial"/>
                <a:ea typeface="+mn-ea"/>
                <a:cs typeface="+mn-cs"/>
              </a:rPr>
              <a:t>-3 0D </a:t>
            </a:r>
            <a:r>
              <a:rPr kumimoji="0" lang="en-US" sz="1800" b="0" i="0" u="none" strike="noStrike" kern="1200" cap="none" spc="0" normalizeH="0" noProof="0" dirty="0" err="1">
                <a:ln>
                  <a:noFill/>
                </a:ln>
                <a:solidFill>
                  <a:srgbClr val="50565C"/>
                </a:solidFill>
                <a:effectLst/>
                <a:uLnTx/>
                <a:uFillTx/>
                <a:latin typeface="Arial"/>
                <a:ea typeface="+mn-ea"/>
                <a:cs typeface="+mn-cs"/>
              </a:rPr>
              <a:t>hom</a:t>
            </a:r>
            <a:r>
              <a:rPr lang="en-US" dirty="0">
                <a:solidFill>
                  <a:srgbClr val="50565C"/>
                </a:solidFill>
                <a:latin typeface="Arial"/>
              </a:rPr>
              <a:t>. calculation to generate </a:t>
            </a:r>
            <a:r>
              <a:rPr lang="en-US" b="1" u="sng" dirty="0">
                <a:solidFill>
                  <a:srgbClr val="50565C"/>
                </a:solidFill>
                <a:latin typeface="Arial"/>
              </a:rPr>
              <a:t>1041g XS </a:t>
            </a:r>
            <a:r>
              <a:rPr lang="en-US" dirty="0">
                <a:solidFill>
                  <a:srgbClr val="50565C"/>
                </a:solidFill>
                <a:latin typeface="Arial"/>
              </a:rPr>
              <a:t>for each unique subassembly region</a:t>
            </a:r>
            <a:endParaRPr kumimoji="0" lang="en-US" sz="1800" b="0" i="0" u="none" strike="noStrike" kern="1200" cap="none" spc="0" normalizeH="0" baseline="0" noProof="0" dirty="0">
              <a:ln>
                <a:noFill/>
              </a:ln>
              <a:solidFill>
                <a:srgbClr val="50565C"/>
              </a:solidFill>
              <a:effectLst/>
              <a:uLnTx/>
              <a:uFillTx/>
              <a:latin typeface="Arial"/>
              <a:ea typeface="+mn-ea"/>
              <a:cs typeface="+mn-cs"/>
            </a:endParaRPr>
          </a:p>
        </p:txBody>
      </p:sp>
      <p:sp>
        <p:nvSpPr>
          <p:cNvPr id="17" name="TextBox 16">
            <a:extLst>
              <a:ext uri="{FF2B5EF4-FFF2-40B4-BE49-F238E27FC236}">
                <a16:creationId xmlns:a16="http://schemas.microsoft.com/office/drawing/2014/main" id="{28D03519-0447-11B3-881F-3D7030CF2B8B}"/>
              </a:ext>
            </a:extLst>
          </p:cNvPr>
          <p:cNvSpPr txBox="1"/>
          <p:nvPr/>
        </p:nvSpPr>
        <p:spPr>
          <a:xfrm>
            <a:off x="3557664" y="4507608"/>
            <a:ext cx="3055254" cy="646331"/>
          </a:xfrm>
          <a:prstGeom prst="rect">
            <a:avLst/>
          </a:prstGeom>
          <a:no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Griffin R-Z S</a:t>
            </a:r>
            <a:r>
              <a:rPr kumimoji="0" lang="en-US" sz="1800" b="0" i="0" u="none" strike="noStrike" kern="1200" cap="none" spc="0" normalizeH="0" baseline="-25000" noProof="0" dirty="0">
                <a:ln>
                  <a:noFill/>
                </a:ln>
                <a:solidFill>
                  <a:srgbClr val="50565C"/>
                </a:solidFill>
                <a:effectLst/>
                <a:uLnTx/>
                <a:uFillTx/>
                <a:latin typeface="Arial"/>
                <a:ea typeface="+mn-ea"/>
                <a:cs typeface="+mn-cs"/>
              </a:rPr>
              <a:t>N</a:t>
            </a:r>
            <a:r>
              <a:rPr kumimoji="0" lang="en-US" sz="1800" b="0" i="0" u="none" strike="noStrike" kern="1200" cap="none" spc="0" normalizeH="0" baseline="0" noProof="0" dirty="0">
                <a:ln>
                  <a:noFill/>
                </a:ln>
                <a:solidFill>
                  <a:srgbClr val="50565C"/>
                </a:solidFill>
                <a:effectLst/>
                <a:uLnTx/>
                <a:uFillTx/>
                <a:latin typeface="Arial"/>
                <a:ea typeface="+mn-ea"/>
                <a:cs typeface="+mn-cs"/>
              </a:rPr>
              <a:t> transport to solve full-core </a:t>
            </a:r>
            <a:r>
              <a:rPr kumimoji="0" lang="en-US" sz="1800" b="1" i="0" u="sng" strike="noStrike" kern="1200" cap="none" spc="0" normalizeH="0" baseline="0" noProof="0" dirty="0">
                <a:ln>
                  <a:noFill/>
                </a:ln>
                <a:solidFill>
                  <a:srgbClr val="50565C"/>
                </a:solidFill>
                <a:effectLst/>
                <a:uLnTx/>
                <a:uFillTx/>
                <a:latin typeface="Arial"/>
                <a:ea typeface="+mn-ea"/>
                <a:cs typeface="+mn-cs"/>
              </a:rPr>
              <a:t>1041g flux</a:t>
            </a:r>
          </a:p>
        </p:txBody>
      </p:sp>
      <p:sp>
        <p:nvSpPr>
          <p:cNvPr id="18" name="TextBox 17">
            <a:extLst>
              <a:ext uri="{FF2B5EF4-FFF2-40B4-BE49-F238E27FC236}">
                <a16:creationId xmlns:a16="http://schemas.microsoft.com/office/drawing/2014/main" id="{5774B708-984E-7B6B-B065-E17701166ED2}"/>
              </a:ext>
            </a:extLst>
          </p:cNvPr>
          <p:cNvSpPr txBox="1"/>
          <p:nvPr/>
        </p:nvSpPr>
        <p:spPr>
          <a:xfrm>
            <a:off x="6943271" y="3858971"/>
            <a:ext cx="3548266" cy="923330"/>
          </a:xfrm>
          <a:prstGeom prst="rect">
            <a:avLst/>
          </a:prstGeom>
          <a:solidFill>
            <a:schemeClr val="bg1"/>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MC</a:t>
            </a:r>
            <a:r>
              <a:rPr kumimoji="0" lang="en-US" sz="1800" b="0" i="0" u="none" strike="noStrike" kern="1200" cap="none" spc="0" normalizeH="0" baseline="30000" noProof="0" dirty="0">
                <a:ln>
                  <a:noFill/>
                </a:ln>
                <a:solidFill>
                  <a:srgbClr val="50565C"/>
                </a:solidFill>
                <a:effectLst/>
                <a:uLnTx/>
                <a:uFillTx/>
                <a:latin typeface="Arial"/>
                <a:ea typeface="+mn-ea"/>
                <a:cs typeface="+mn-cs"/>
              </a:rPr>
              <a:t>2</a:t>
            </a:r>
            <a:r>
              <a:rPr kumimoji="0" lang="en-US" sz="1800" b="0" i="0" u="none" strike="noStrike" kern="1200" cap="none" spc="0" normalizeH="0" noProof="0" dirty="0">
                <a:ln>
                  <a:noFill/>
                </a:ln>
                <a:solidFill>
                  <a:srgbClr val="50565C"/>
                </a:solidFill>
                <a:effectLst/>
                <a:uLnTx/>
                <a:uFillTx/>
                <a:latin typeface="Arial"/>
                <a:ea typeface="+mn-ea"/>
                <a:cs typeface="+mn-cs"/>
              </a:rPr>
              <a:t>-3 1D CPM calculation to generate </a:t>
            </a:r>
            <a:r>
              <a:rPr kumimoji="0" lang="en-US" sz="1800" b="1" i="0" u="sng" strike="noStrike" kern="1200" cap="none" spc="0" normalizeH="0" noProof="0" dirty="0">
                <a:ln>
                  <a:noFill/>
                </a:ln>
                <a:solidFill>
                  <a:srgbClr val="50565C"/>
                </a:solidFill>
                <a:effectLst/>
                <a:uLnTx/>
                <a:uFillTx/>
                <a:latin typeface="Arial"/>
                <a:ea typeface="+mn-ea"/>
                <a:cs typeface="+mn-cs"/>
              </a:rPr>
              <a:t>33g XS </a:t>
            </a:r>
            <a:r>
              <a:rPr kumimoji="0" lang="en-US" sz="1800" b="0" i="0" u="none" strike="noStrike" kern="1200" cap="none" spc="0" normalizeH="0" noProof="0" dirty="0">
                <a:ln>
                  <a:noFill/>
                </a:ln>
                <a:solidFill>
                  <a:srgbClr val="50565C"/>
                </a:solidFill>
                <a:effectLst/>
                <a:uLnTx/>
                <a:uFillTx/>
                <a:latin typeface="Arial"/>
                <a:ea typeface="+mn-ea"/>
                <a:cs typeface="+mn-cs"/>
              </a:rPr>
              <a:t>from full-core spectrum (fuel / control)</a:t>
            </a:r>
            <a:endParaRPr kumimoji="0" lang="en-US" sz="1800" b="0" i="0" u="none" strike="noStrike" kern="1200" cap="none" spc="0" normalizeH="0" baseline="0" noProof="0" dirty="0">
              <a:ln>
                <a:noFill/>
              </a:ln>
              <a:solidFill>
                <a:srgbClr val="50565C"/>
              </a:solidFill>
              <a:effectLst/>
              <a:uLnTx/>
              <a:uFillTx/>
              <a:latin typeface="Arial"/>
              <a:ea typeface="+mn-ea"/>
              <a:cs typeface="+mn-cs"/>
            </a:endParaRPr>
          </a:p>
        </p:txBody>
      </p:sp>
      <p:sp>
        <p:nvSpPr>
          <p:cNvPr id="19" name="TextBox 18">
            <a:extLst>
              <a:ext uri="{FF2B5EF4-FFF2-40B4-BE49-F238E27FC236}">
                <a16:creationId xmlns:a16="http://schemas.microsoft.com/office/drawing/2014/main" id="{7A49259A-AED1-75F8-1699-DCEE98DDEF83}"/>
              </a:ext>
            </a:extLst>
          </p:cNvPr>
          <p:cNvSpPr txBox="1"/>
          <p:nvPr/>
        </p:nvSpPr>
        <p:spPr>
          <a:xfrm>
            <a:off x="6943271" y="5007018"/>
            <a:ext cx="3548266" cy="923330"/>
          </a:xfrm>
          <a:prstGeom prst="rect">
            <a:avLst/>
          </a:prstGeom>
          <a:no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MC</a:t>
            </a:r>
            <a:r>
              <a:rPr kumimoji="0" lang="en-US" sz="1800" b="0" i="0" u="none" strike="noStrike" kern="1200" cap="none" spc="0" normalizeH="0" baseline="30000" noProof="0" dirty="0">
                <a:ln>
                  <a:noFill/>
                </a:ln>
                <a:solidFill>
                  <a:srgbClr val="50565C"/>
                </a:solidFill>
                <a:effectLst/>
                <a:uLnTx/>
                <a:uFillTx/>
                <a:latin typeface="Arial"/>
                <a:ea typeface="+mn-ea"/>
                <a:cs typeface="+mn-cs"/>
              </a:rPr>
              <a:t>2</a:t>
            </a:r>
            <a:r>
              <a:rPr kumimoji="0" lang="en-US" sz="1800" b="0" i="0" u="none" strike="noStrike" kern="1200" cap="none" spc="0" normalizeH="0" noProof="0" dirty="0">
                <a:ln>
                  <a:noFill/>
                </a:ln>
                <a:solidFill>
                  <a:srgbClr val="50565C"/>
                </a:solidFill>
                <a:effectLst/>
                <a:uLnTx/>
                <a:uFillTx/>
                <a:latin typeface="Arial"/>
                <a:ea typeface="+mn-ea"/>
                <a:cs typeface="+mn-cs"/>
              </a:rPr>
              <a:t>-3 0D calculation to generate </a:t>
            </a:r>
            <a:r>
              <a:rPr kumimoji="0" lang="en-US" sz="1800" b="1" i="0" u="sng" strike="noStrike" kern="1200" cap="none" spc="0" normalizeH="0" noProof="0" dirty="0">
                <a:ln>
                  <a:noFill/>
                </a:ln>
                <a:solidFill>
                  <a:srgbClr val="50565C"/>
                </a:solidFill>
                <a:effectLst/>
                <a:uLnTx/>
                <a:uFillTx/>
                <a:latin typeface="Arial"/>
                <a:ea typeface="+mn-ea"/>
                <a:cs typeface="+mn-cs"/>
              </a:rPr>
              <a:t>33g XS</a:t>
            </a:r>
            <a:r>
              <a:rPr kumimoji="0" lang="en-US" sz="1800" b="0" i="0" u="none" strike="noStrike" kern="1200" cap="none" spc="0" normalizeH="0" noProof="0" dirty="0">
                <a:ln>
                  <a:noFill/>
                </a:ln>
                <a:solidFill>
                  <a:srgbClr val="50565C"/>
                </a:solidFill>
                <a:effectLst/>
                <a:uLnTx/>
                <a:uFillTx/>
                <a:latin typeface="Arial"/>
                <a:ea typeface="+mn-ea"/>
                <a:cs typeface="+mn-cs"/>
              </a:rPr>
              <a:t> from full-core spectrum (non-fuel / non-control)</a:t>
            </a:r>
            <a:endParaRPr kumimoji="0" lang="en-US" sz="1800" b="0" i="0" u="none" strike="noStrike" kern="1200" cap="none" spc="0" normalizeH="0" baseline="0" noProof="0" dirty="0">
              <a:ln>
                <a:noFill/>
              </a:ln>
              <a:solidFill>
                <a:srgbClr val="50565C"/>
              </a:solidFill>
              <a:effectLst/>
              <a:uLnTx/>
              <a:uFillTx/>
              <a:latin typeface="Arial"/>
              <a:ea typeface="+mn-ea"/>
              <a:cs typeface="+mn-cs"/>
            </a:endParaRPr>
          </a:p>
        </p:txBody>
      </p:sp>
      <p:sp>
        <p:nvSpPr>
          <p:cNvPr id="20" name="Oval 19">
            <a:extLst>
              <a:ext uri="{FF2B5EF4-FFF2-40B4-BE49-F238E27FC236}">
                <a16:creationId xmlns:a16="http://schemas.microsoft.com/office/drawing/2014/main" id="{2B514968-F4C8-5ED2-D14B-F5CD45BDD34A}"/>
              </a:ext>
            </a:extLst>
          </p:cNvPr>
          <p:cNvSpPr/>
          <p:nvPr/>
        </p:nvSpPr>
        <p:spPr>
          <a:xfrm>
            <a:off x="1203142" y="5837381"/>
            <a:ext cx="950253" cy="950253"/>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2B4645D9-401E-D017-21AA-B13CFB070E94}"/>
              </a:ext>
            </a:extLst>
          </p:cNvPr>
          <p:cNvCxnSpPr>
            <a:cxnSpLocks/>
          </p:cNvCxnSpPr>
          <p:nvPr/>
        </p:nvCxnSpPr>
        <p:spPr>
          <a:xfrm flipV="1">
            <a:off x="6612918" y="4485371"/>
            <a:ext cx="330353" cy="229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5CBD0C1-97E6-2614-502B-557761A681C0}"/>
              </a:ext>
            </a:extLst>
          </p:cNvPr>
          <p:cNvCxnSpPr>
            <a:cxnSpLocks/>
          </p:cNvCxnSpPr>
          <p:nvPr/>
        </p:nvCxnSpPr>
        <p:spPr>
          <a:xfrm>
            <a:off x="6611317" y="5002425"/>
            <a:ext cx="331954" cy="265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870E3FE-E6EC-3FD8-7C60-8A6B9D5454FB}"/>
              </a:ext>
            </a:extLst>
          </p:cNvPr>
          <p:cNvPicPr>
            <a:picLocks noChangeAspect="1"/>
          </p:cNvPicPr>
          <p:nvPr/>
        </p:nvPicPr>
        <p:blipFill>
          <a:blip r:embed="rId3"/>
          <a:stretch>
            <a:fillRect/>
          </a:stretch>
        </p:blipFill>
        <p:spPr>
          <a:xfrm>
            <a:off x="4825566" y="5269618"/>
            <a:ext cx="702131" cy="1566292"/>
          </a:xfrm>
          <a:prstGeom prst="rect">
            <a:avLst/>
          </a:prstGeom>
        </p:spPr>
      </p:pic>
      <p:pic>
        <p:nvPicPr>
          <p:cNvPr id="24" name="Picture 23">
            <a:extLst>
              <a:ext uri="{FF2B5EF4-FFF2-40B4-BE49-F238E27FC236}">
                <a16:creationId xmlns:a16="http://schemas.microsoft.com/office/drawing/2014/main" id="{48D06931-D4D0-137A-4967-6A50CD6347E8}"/>
              </a:ext>
            </a:extLst>
          </p:cNvPr>
          <p:cNvPicPr>
            <a:picLocks noChangeAspect="1"/>
          </p:cNvPicPr>
          <p:nvPr/>
        </p:nvPicPr>
        <p:blipFill>
          <a:blip r:embed="rId4"/>
          <a:stretch>
            <a:fillRect/>
          </a:stretch>
        </p:blipFill>
        <p:spPr>
          <a:xfrm>
            <a:off x="10677201" y="3779446"/>
            <a:ext cx="1176805" cy="1128881"/>
          </a:xfrm>
          <a:prstGeom prst="rect">
            <a:avLst/>
          </a:prstGeom>
        </p:spPr>
      </p:pic>
      <p:sp>
        <p:nvSpPr>
          <p:cNvPr id="25" name="Oval 24">
            <a:extLst>
              <a:ext uri="{FF2B5EF4-FFF2-40B4-BE49-F238E27FC236}">
                <a16:creationId xmlns:a16="http://schemas.microsoft.com/office/drawing/2014/main" id="{EA7ECC62-4382-3A60-2016-371240F71A36}"/>
              </a:ext>
            </a:extLst>
          </p:cNvPr>
          <p:cNvSpPr/>
          <p:nvPr/>
        </p:nvSpPr>
        <p:spPr>
          <a:xfrm>
            <a:off x="10780306" y="5002425"/>
            <a:ext cx="970594" cy="9705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D7D0305-A26C-06D3-841E-D6F74E435A1C}"/>
              </a:ext>
            </a:extLst>
          </p:cNvPr>
          <p:cNvSpPr/>
          <p:nvPr/>
        </p:nvSpPr>
        <p:spPr>
          <a:xfrm>
            <a:off x="5935147" y="2494990"/>
            <a:ext cx="5652117" cy="1217427"/>
          </a:xfrm>
          <a:prstGeom prst="rect">
            <a:avLst/>
          </a:prstGeom>
          <a:solidFill>
            <a:schemeClr val="bg1">
              <a:alpha val="6999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0D271D9-6A08-6198-109A-81C9BF65A4C0}"/>
              </a:ext>
            </a:extLst>
          </p:cNvPr>
          <p:cNvCxnSpPr>
            <a:cxnSpLocks/>
          </p:cNvCxnSpPr>
          <p:nvPr/>
        </p:nvCxnSpPr>
        <p:spPr>
          <a:xfrm flipH="1" flipV="1">
            <a:off x="5717032" y="3463723"/>
            <a:ext cx="1222794" cy="40257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31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87E2A-9D91-F664-9F74-A56432C85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20066-4B65-8795-3B9F-C6F70268BB8D}"/>
              </a:ext>
            </a:extLst>
          </p:cNvPr>
          <p:cNvSpPr>
            <a:spLocks noGrp="1"/>
          </p:cNvSpPr>
          <p:nvPr>
            <p:ph type="title"/>
          </p:nvPr>
        </p:nvSpPr>
        <p:spPr/>
        <p:txBody>
          <a:bodyPr>
            <a:normAutofit/>
          </a:bodyPr>
          <a:lstStyle/>
          <a:p>
            <a:r>
              <a:rPr lang="en-US" b="1" dirty="0"/>
              <a:t>Execution of SFR Cross Section Workflow</a:t>
            </a:r>
          </a:p>
        </p:txBody>
      </p:sp>
      <p:sp>
        <p:nvSpPr>
          <p:cNvPr id="3" name="Content Placeholder 2">
            <a:extLst>
              <a:ext uri="{FF2B5EF4-FFF2-40B4-BE49-F238E27FC236}">
                <a16:creationId xmlns:a16="http://schemas.microsoft.com/office/drawing/2014/main" id="{890B7F0E-80C7-7D08-C612-A9E9F21D6E79}"/>
              </a:ext>
            </a:extLst>
          </p:cNvPr>
          <p:cNvSpPr>
            <a:spLocks noGrp="1"/>
          </p:cNvSpPr>
          <p:nvPr>
            <p:ph idx="1"/>
          </p:nvPr>
        </p:nvSpPr>
        <p:spPr>
          <a:xfrm>
            <a:off x="424307" y="1230166"/>
            <a:ext cx="11492495" cy="4999502"/>
          </a:xfrm>
        </p:spPr>
        <p:txBody>
          <a:bodyPr>
            <a:normAutofit lnSpcReduction="10000"/>
          </a:bodyPr>
          <a:lstStyle/>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r>
              <a:rPr lang="en-US" sz="2200" dirty="0"/>
              <a:t>Core input skeleton will automatically set up the Griffin analysis problem with appropriate homogenized compositions, materials, and geometry</a:t>
            </a:r>
          </a:p>
        </p:txBody>
      </p:sp>
      <p:sp>
        <p:nvSpPr>
          <p:cNvPr id="6" name="TextBox 5">
            <a:extLst>
              <a:ext uri="{FF2B5EF4-FFF2-40B4-BE49-F238E27FC236}">
                <a16:creationId xmlns:a16="http://schemas.microsoft.com/office/drawing/2014/main" id="{EB758211-99FD-81AC-127E-1CC1BB96A596}"/>
              </a:ext>
            </a:extLst>
          </p:cNvPr>
          <p:cNvSpPr txBox="1"/>
          <p:nvPr/>
        </p:nvSpPr>
        <p:spPr>
          <a:xfrm>
            <a:off x="431608" y="2325293"/>
            <a:ext cx="2428593" cy="646331"/>
          </a:xfrm>
          <a:prstGeom prst="rect">
            <a:avLst/>
          </a:prstGeom>
          <a:no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Griffin XS Generation Input File</a:t>
            </a:r>
          </a:p>
        </p:txBody>
      </p:sp>
      <p:sp>
        <p:nvSpPr>
          <p:cNvPr id="7" name="TextBox 6">
            <a:extLst>
              <a:ext uri="{FF2B5EF4-FFF2-40B4-BE49-F238E27FC236}">
                <a16:creationId xmlns:a16="http://schemas.microsoft.com/office/drawing/2014/main" id="{041CAC4D-815C-6BFD-BC6A-B256BB32E0C8}"/>
              </a:ext>
            </a:extLst>
          </p:cNvPr>
          <p:cNvSpPr txBox="1"/>
          <p:nvPr/>
        </p:nvSpPr>
        <p:spPr>
          <a:xfrm>
            <a:off x="4574325" y="1489876"/>
            <a:ext cx="5890838" cy="646331"/>
          </a:xfrm>
          <a:prstGeom prst="rect">
            <a:avLst/>
          </a:prstGeom>
          <a:solidFill>
            <a:schemeClr val="accent1">
              <a:lumMod val="20000"/>
              <a:lumOff val="80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33-group cross section library for each unique subassembly region in homogenized full-core geometry</a:t>
            </a:r>
          </a:p>
        </p:txBody>
      </p:sp>
      <p:sp>
        <p:nvSpPr>
          <p:cNvPr id="8" name="TextBox 7">
            <a:extLst>
              <a:ext uri="{FF2B5EF4-FFF2-40B4-BE49-F238E27FC236}">
                <a16:creationId xmlns:a16="http://schemas.microsoft.com/office/drawing/2014/main" id="{314E18F9-CD1E-6E95-0FC1-E3269DDA0414}"/>
              </a:ext>
            </a:extLst>
          </p:cNvPr>
          <p:cNvSpPr txBox="1"/>
          <p:nvPr/>
        </p:nvSpPr>
        <p:spPr>
          <a:xfrm>
            <a:off x="4574325" y="3188745"/>
            <a:ext cx="5890838" cy="646331"/>
          </a:xfrm>
          <a:prstGeom prst="rect">
            <a:avLst/>
          </a:prstGeom>
          <a:solidFill>
            <a:schemeClr val="accent1">
              <a:lumMod val="20000"/>
              <a:lumOff val="80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65C"/>
                </a:solidFill>
                <a:effectLst/>
                <a:uLnTx/>
                <a:uFillTx/>
                <a:latin typeface="Arial"/>
                <a:ea typeface="+mn-ea"/>
                <a:cs typeface="+mn-cs"/>
              </a:rPr>
              <a:t>Auto-generated skeleton for running full-core eigenvalue problem with Griffin-generated cross sections</a:t>
            </a:r>
          </a:p>
        </p:txBody>
      </p:sp>
      <p:sp>
        <p:nvSpPr>
          <p:cNvPr id="10" name="Right Arrow 9">
            <a:extLst>
              <a:ext uri="{FF2B5EF4-FFF2-40B4-BE49-F238E27FC236}">
                <a16:creationId xmlns:a16="http://schemas.microsoft.com/office/drawing/2014/main" id="{112A87F4-8D2E-E2D4-6D9C-B9AB4A6F5542}"/>
              </a:ext>
            </a:extLst>
          </p:cNvPr>
          <p:cNvSpPr/>
          <p:nvPr/>
        </p:nvSpPr>
        <p:spPr>
          <a:xfrm rot="20364247">
            <a:off x="3367022" y="2110501"/>
            <a:ext cx="950796"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FFA99B77-ED97-9296-6CC5-B811B3BE50F3}"/>
              </a:ext>
            </a:extLst>
          </p:cNvPr>
          <p:cNvSpPr txBox="1"/>
          <p:nvPr/>
        </p:nvSpPr>
        <p:spPr>
          <a:xfrm>
            <a:off x="4574325" y="3899159"/>
            <a:ext cx="5668539" cy="1415772"/>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5"/>
                </a:solidFill>
                <a:effectLst/>
                <a:uLnTx/>
                <a:uFillTx/>
                <a:latin typeface="Arial"/>
                <a:ea typeface="+mn-ea"/>
                <a:cs typeface="+mn-cs"/>
              </a:rPr>
              <a:t>Updated by user to facilitate homogeneous full-core analysis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a:rPr>
              <a:t>Steady-state eigenvalue calculation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a:rPr>
              <a:t>Pin power reconstruction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a:ea typeface="+mn-ea"/>
                <a:cs typeface="+mn-cs"/>
              </a:rPr>
              <a:t>F</a:t>
            </a:r>
            <a:r>
              <a:rPr lang="en-US" sz="1400" dirty="0" err="1">
                <a:latin typeface="Arial"/>
              </a:rPr>
              <a:t>ast</a:t>
            </a:r>
            <a:r>
              <a:rPr lang="en-US" sz="1400" dirty="0">
                <a:latin typeface="Arial"/>
              </a:rPr>
              <a:t> reactor transient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a:ea typeface="+mn-ea"/>
                <a:cs typeface="+mn-cs"/>
              </a:rPr>
              <a:t>Fuel cycle management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9300"/>
              </a:solidFill>
              <a:effectLst/>
              <a:uLnTx/>
              <a:uFillTx/>
              <a:latin typeface="Arial"/>
              <a:ea typeface="+mn-ea"/>
              <a:cs typeface="+mn-cs"/>
            </a:endParaRPr>
          </a:p>
        </p:txBody>
      </p:sp>
      <p:sp>
        <p:nvSpPr>
          <p:cNvPr id="22" name="Right Arrow 21">
            <a:extLst>
              <a:ext uri="{FF2B5EF4-FFF2-40B4-BE49-F238E27FC236}">
                <a16:creationId xmlns:a16="http://schemas.microsoft.com/office/drawing/2014/main" id="{38238B31-E50B-63CF-83A9-83FC1759BF3B}"/>
              </a:ext>
            </a:extLst>
          </p:cNvPr>
          <p:cNvSpPr/>
          <p:nvPr/>
        </p:nvSpPr>
        <p:spPr>
          <a:xfrm rot="1220310">
            <a:off x="3367250" y="2997038"/>
            <a:ext cx="949984"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CD5460CA-FBAC-2E95-7B07-EDBFFDE678CE}"/>
              </a:ext>
            </a:extLst>
          </p:cNvPr>
          <p:cNvSpPr txBox="1"/>
          <p:nvPr/>
        </p:nvSpPr>
        <p:spPr>
          <a:xfrm>
            <a:off x="4574325" y="2178695"/>
            <a:ext cx="7580921"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5"/>
                </a:solidFill>
                <a:effectLst/>
                <a:uLnTx/>
                <a:uFillTx/>
                <a:latin typeface="Arial"/>
                <a:ea typeface="+mn-ea"/>
                <a:cs typeface="+mn-cs"/>
              </a:rPr>
              <a:t>Supports generation of additional data libraries for use in downstream analysis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a:rPr>
              <a:t>Delayed neutron data library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a:rPr>
              <a:t>Gamma data library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a:ea typeface="+mn-ea"/>
                <a:cs typeface="+mn-cs"/>
              </a:rPr>
              <a:t>Tabulation of neutron data as a function of core operating temperature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93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E69D5987-6AFA-65FF-0928-3D8181A971FF}"/>
              </a:ext>
            </a:extLst>
          </p:cNvPr>
          <p:cNvSpPr txBox="1"/>
          <p:nvPr/>
        </p:nvSpPr>
        <p:spPr>
          <a:xfrm>
            <a:off x="350668" y="3063961"/>
            <a:ext cx="3584636" cy="1477328"/>
          </a:xfrm>
          <a:prstGeom prst="rect">
            <a:avLst/>
          </a:prstGeom>
          <a:noFill/>
        </p:spPr>
        <p:txBody>
          <a:bodyPr wrap="non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a:rPr>
              <a:t>Heterogeneous core geometry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a:rPr>
              <a:t>Heterogeneous core compositions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a:rPr>
              <a:t>Control options related to:</a:t>
            </a:r>
          </a:p>
          <a:p>
            <a:pPr marL="742950" lvl="1" indent="-285750">
              <a:buFont typeface="Wingdings" pitchFamily="2" charset="2"/>
              <a:buChar char="§"/>
              <a:defRPr/>
            </a:pPr>
            <a:r>
              <a:rPr lang="en-US" sz="1400" dirty="0">
                <a:latin typeface="Arial"/>
              </a:rPr>
              <a:t>MC</a:t>
            </a:r>
            <a:r>
              <a:rPr lang="en-US" sz="1400" baseline="30000" dirty="0">
                <a:latin typeface="Arial"/>
              </a:rPr>
              <a:t>2</a:t>
            </a:r>
            <a:r>
              <a:rPr lang="en-US" sz="1400" dirty="0">
                <a:latin typeface="Arial"/>
              </a:rPr>
              <a:t>-3 execution</a:t>
            </a:r>
          </a:p>
          <a:p>
            <a:pPr marL="742950" lvl="1" indent="-285750">
              <a:buFont typeface="Wingdings" pitchFamily="2" charset="2"/>
              <a:buChar char="§"/>
              <a:defRPr/>
            </a:pPr>
            <a:r>
              <a:rPr lang="en-US" sz="1400" dirty="0">
                <a:latin typeface="Arial"/>
              </a:rPr>
              <a:t>Griffin R-Z full-core calculation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93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8F1DD969-3E8A-FB7E-7F4A-CA2E9B465313}"/>
              </a:ext>
            </a:extLst>
          </p:cNvPr>
          <p:cNvPicPr>
            <a:picLocks noChangeAspect="1"/>
          </p:cNvPicPr>
          <p:nvPr/>
        </p:nvPicPr>
        <p:blipFill>
          <a:blip r:embed="rId2"/>
          <a:stretch>
            <a:fillRect/>
          </a:stretch>
        </p:blipFill>
        <p:spPr>
          <a:xfrm>
            <a:off x="173251" y="6273914"/>
            <a:ext cx="11737395" cy="540433"/>
          </a:xfrm>
          <a:prstGeom prst="rect">
            <a:avLst/>
          </a:prstGeom>
        </p:spPr>
      </p:pic>
    </p:spTree>
    <p:extLst>
      <p:ext uri="{BB962C8B-B14F-4D97-AF65-F5344CB8AC3E}">
        <p14:creationId xmlns:p14="http://schemas.microsoft.com/office/powerpoint/2010/main" val="74357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B4595-C2EC-58AE-C559-E9D118289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F6782-DEA7-7FDB-EF2E-054BD197E70E}"/>
              </a:ext>
            </a:extLst>
          </p:cNvPr>
          <p:cNvSpPr>
            <a:spLocks noGrp="1"/>
          </p:cNvSpPr>
          <p:nvPr>
            <p:ph type="title"/>
          </p:nvPr>
        </p:nvSpPr>
        <p:spPr/>
        <p:txBody>
          <a:bodyPr>
            <a:normAutofit/>
          </a:bodyPr>
          <a:lstStyle/>
          <a:p>
            <a:r>
              <a:rPr lang="en-US" b="1" dirty="0"/>
              <a:t>Mesh Generation</a:t>
            </a:r>
          </a:p>
        </p:txBody>
      </p:sp>
      <p:sp>
        <p:nvSpPr>
          <p:cNvPr id="3" name="Content Placeholder 2">
            <a:extLst>
              <a:ext uri="{FF2B5EF4-FFF2-40B4-BE49-F238E27FC236}">
                <a16:creationId xmlns:a16="http://schemas.microsoft.com/office/drawing/2014/main" id="{9F6837E9-845D-A9DB-99DF-5B6770D67214}"/>
              </a:ext>
            </a:extLst>
          </p:cNvPr>
          <p:cNvSpPr>
            <a:spLocks noGrp="1"/>
          </p:cNvSpPr>
          <p:nvPr>
            <p:ph idx="1"/>
          </p:nvPr>
        </p:nvSpPr>
        <p:spPr>
          <a:xfrm>
            <a:off x="424307" y="1230166"/>
            <a:ext cx="11492495" cy="5627834"/>
          </a:xfrm>
        </p:spPr>
        <p:txBody>
          <a:bodyPr>
            <a:normAutofit lnSpcReduction="10000"/>
          </a:bodyPr>
          <a:lstStyle/>
          <a:p>
            <a:pPr marL="0" indent="0">
              <a:buNone/>
            </a:pPr>
            <a:r>
              <a:rPr lang="en-US" sz="2200" dirty="0"/>
              <a:t>SFR workflow relies on the Reactor Geometry Mesh Builder (RGMB) system and Griffin’s </a:t>
            </a:r>
            <a:r>
              <a:rPr lang="en-US" sz="2200" dirty="0" err="1"/>
              <a:t>EquivalentCoreMeshGenerator</a:t>
            </a:r>
            <a:r>
              <a:rPr lang="en-US" sz="2200" dirty="0"/>
              <a:t> to generate various mesh representations</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endParaRPr lang="en-US" sz="1800" b="0" dirty="0">
              <a:solidFill>
                <a:schemeClr val="tx1"/>
              </a:solidFill>
            </a:endParaRPr>
          </a:p>
          <a:p>
            <a:r>
              <a:rPr lang="en-US" sz="1800" b="0" dirty="0">
                <a:solidFill>
                  <a:schemeClr val="tx1"/>
                </a:solidFill>
              </a:rPr>
              <a:t>RGMB produces input heterogeneous core mesh</a:t>
            </a:r>
          </a:p>
          <a:p>
            <a:r>
              <a:rPr lang="en-US" sz="1800" b="0" dirty="0" err="1">
                <a:solidFill>
                  <a:schemeClr val="tx1"/>
                </a:solidFill>
              </a:rPr>
              <a:t>EquivalentCoreMeshGenerator</a:t>
            </a:r>
            <a:r>
              <a:rPr lang="en-US" sz="1800" b="0" dirty="0">
                <a:solidFill>
                  <a:schemeClr val="tx1"/>
                </a:solidFill>
              </a:rPr>
              <a:t> produces equivalent core mesh</a:t>
            </a:r>
            <a:endParaRPr lang="en-US" sz="1800" dirty="0"/>
          </a:p>
        </p:txBody>
      </p:sp>
      <p:pic>
        <p:nvPicPr>
          <p:cNvPr id="4" name="Picture 3">
            <a:extLst>
              <a:ext uri="{FF2B5EF4-FFF2-40B4-BE49-F238E27FC236}">
                <a16:creationId xmlns:a16="http://schemas.microsoft.com/office/drawing/2014/main" id="{A8AFCF3C-B5E7-DCC2-FA5F-A5474F6714A4}"/>
              </a:ext>
            </a:extLst>
          </p:cNvPr>
          <p:cNvPicPr>
            <a:picLocks noChangeAspect="1"/>
          </p:cNvPicPr>
          <p:nvPr/>
        </p:nvPicPr>
        <p:blipFill>
          <a:blip r:embed="rId2"/>
          <a:stretch>
            <a:fillRect/>
          </a:stretch>
        </p:blipFill>
        <p:spPr>
          <a:xfrm>
            <a:off x="431859" y="2917612"/>
            <a:ext cx="812835" cy="876055"/>
          </a:xfrm>
          <a:prstGeom prst="rect">
            <a:avLst/>
          </a:prstGeom>
        </p:spPr>
      </p:pic>
      <p:pic>
        <p:nvPicPr>
          <p:cNvPr id="5" name="Picture 4">
            <a:extLst>
              <a:ext uri="{FF2B5EF4-FFF2-40B4-BE49-F238E27FC236}">
                <a16:creationId xmlns:a16="http://schemas.microsoft.com/office/drawing/2014/main" id="{A29B515E-B3F1-74AA-2039-E6AC924CF040}"/>
              </a:ext>
            </a:extLst>
          </p:cNvPr>
          <p:cNvPicPr>
            <a:picLocks noChangeAspect="1"/>
          </p:cNvPicPr>
          <p:nvPr/>
        </p:nvPicPr>
        <p:blipFill>
          <a:blip r:embed="rId3"/>
          <a:stretch>
            <a:fillRect/>
          </a:stretch>
        </p:blipFill>
        <p:spPr>
          <a:xfrm>
            <a:off x="350670" y="4157762"/>
            <a:ext cx="975211" cy="1098160"/>
          </a:xfrm>
          <a:prstGeom prst="rect">
            <a:avLst/>
          </a:prstGeom>
        </p:spPr>
      </p:pic>
      <p:pic>
        <p:nvPicPr>
          <p:cNvPr id="9" name="Picture 8">
            <a:extLst>
              <a:ext uri="{FF2B5EF4-FFF2-40B4-BE49-F238E27FC236}">
                <a16:creationId xmlns:a16="http://schemas.microsoft.com/office/drawing/2014/main" id="{C77C332F-0D76-D6BF-2BCC-4106B96E90B1}"/>
              </a:ext>
            </a:extLst>
          </p:cNvPr>
          <p:cNvPicPr>
            <a:picLocks noChangeAspect="1"/>
          </p:cNvPicPr>
          <p:nvPr/>
        </p:nvPicPr>
        <p:blipFill>
          <a:blip r:embed="rId4"/>
          <a:stretch>
            <a:fillRect/>
          </a:stretch>
        </p:blipFill>
        <p:spPr>
          <a:xfrm>
            <a:off x="2165559" y="2917612"/>
            <a:ext cx="997046" cy="1099182"/>
          </a:xfrm>
          <a:prstGeom prst="rect">
            <a:avLst/>
          </a:prstGeom>
        </p:spPr>
      </p:pic>
      <p:pic>
        <p:nvPicPr>
          <p:cNvPr id="11" name="Picture 10">
            <a:extLst>
              <a:ext uri="{FF2B5EF4-FFF2-40B4-BE49-F238E27FC236}">
                <a16:creationId xmlns:a16="http://schemas.microsoft.com/office/drawing/2014/main" id="{03A0D2C7-D679-AD70-2C1D-E10617C191C6}"/>
              </a:ext>
            </a:extLst>
          </p:cNvPr>
          <p:cNvPicPr>
            <a:picLocks noChangeAspect="1"/>
          </p:cNvPicPr>
          <p:nvPr/>
        </p:nvPicPr>
        <p:blipFill>
          <a:blip r:embed="rId5"/>
          <a:stretch>
            <a:fillRect/>
          </a:stretch>
        </p:blipFill>
        <p:spPr>
          <a:xfrm>
            <a:off x="2165559" y="4231122"/>
            <a:ext cx="997046" cy="1115742"/>
          </a:xfrm>
          <a:prstGeom prst="rect">
            <a:avLst/>
          </a:prstGeom>
        </p:spPr>
      </p:pic>
      <p:pic>
        <p:nvPicPr>
          <p:cNvPr id="12" name="Picture 11">
            <a:extLst>
              <a:ext uri="{FF2B5EF4-FFF2-40B4-BE49-F238E27FC236}">
                <a16:creationId xmlns:a16="http://schemas.microsoft.com/office/drawing/2014/main" id="{ACDE5163-7D09-9D64-1E1C-0B78B45A9362}"/>
              </a:ext>
            </a:extLst>
          </p:cNvPr>
          <p:cNvPicPr>
            <a:picLocks noChangeAspect="1"/>
          </p:cNvPicPr>
          <p:nvPr/>
        </p:nvPicPr>
        <p:blipFill>
          <a:blip r:embed="rId6"/>
          <a:stretch>
            <a:fillRect/>
          </a:stretch>
        </p:blipFill>
        <p:spPr>
          <a:xfrm>
            <a:off x="3293794" y="2935194"/>
            <a:ext cx="997045" cy="1098160"/>
          </a:xfrm>
          <a:prstGeom prst="rect">
            <a:avLst/>
          </a:prstGeom>
        </p:spPr>
      </p:pic>
      <p:pic>
        <p:nvPicPr>
          <p:cNvPr id="13" name="Picture 12">
            <a:extLst>
              <a:ext uri="{FF2B5EF4-FFF2-40B4-BE49-F238E27FC236}">
                <a16:creationId xmlns:a16="http://schemas.microsoft.com/office/drawing/2014/main" id="{EAFCF196-A5AA-EC53-91E1-5B7E7FD5E2BA}"/>
              </a:ext>
            </a:extLst>
          </p:cNvPr>
          <p:cNvPicPr>
            <a:picLocks noChangeAspect="1"/>
          </p:cNvPicPr>
          <p:nvPr/>
        </p:nvPicPr>
        <p:blipFill>
          <a:blip r:embed="rId7"/>
          <a:stretch>
            <a:fillRect/>
          </a:stretch>
        </p:blipFill>
        <p:spPr>
          <a:xfrm>
            <a:off x="3272208" y="4269326"/>
            <a:ext cx="978291" cy="1077538"/>
          </a:xfrm>
          <a:prstGeom prst="rect">
            <a:avLst/>
          </a:prstGeom>
        </p:spPr>
      </p:pic>
      <p:pic>
        <p:nvPicPr>
          <p:cNvPr id="16" name="Picture 15">
            <a:extLst>
              <a:ext uri="{FF2B5EF4-FFF2-40B4-BE49-F238E27FC236}">
                <a16:creationId xmlns:a16="http://schemas.microsoft.com/office/drawing/2014/main" id="{1B4E7D47-DD39-7029-5F8D-B4953A095FAE}"/>
              </a:ext>
            </a:extLst>
          </p:cNvPr>
          <p:cNvPicPr>
            <a:picLocks noChangeAspect="1"/>
          </p:cNvPicPr>
          <p:nvPr/>
        </p:nvPicPr>
        <p:blipFill>
          <a:blip r:embed="rId8"/>
          <a:stretch>
            <a:fillRect/>
          </a:stretch>
        </p:blipFill>
        <p:spPr>
          <a:xfrm>
            <a:off x="5212788" y="2815744"/>
            <a:ext cx="2080073" cy="2761875"/>
          </a:xfrm>
          <a:prstGeom prst="rect">
            <a:avLst/>
          </a:prstGeom>
        </p:spPr>
      </p:pic>
      <p:sp>
        <p:nvSpPr>
          <p:cNvPr id="18" name="TextBox 17">
            <a:extLst>
              <a:ext uri="{FF2B5EF4-FFF2-40B4-BE49-F238E27FC236}">
                <a16:creationId xmlns:a16="http://schemas.microsoft.com/office/drawing/2014/main" id="{1BBACA20-3486-C689-CD9D-A8F74DD9C83E}"/>
              </a:ext>
            </a:extLst>
          </p:cNvPr>
          <p:cNvSpPr txBox="1"/>
          <p:nvPr/>
        </p:nvSpPr>
        <p:spPr>
          <a:xfrm>
            <a:off x="9289" y="2453448"/>
            <a:ext cx="1660891" cy="338554"/>
          </a:xfrm>
          <a:prstGeom prst="rect">
            <a:avLst/>
          </a:prstGeom>
          <a:noFill/>
        </p:spPr>
        <p:txBody>
          <a:bodyPr wrap="square">
            <a:spAutoFit/>
          </a:bodyPr>
          <a:lstStyle/>
          <a:p>
            <a:pPr algn="ctr"/>
            <a:r>
              <a:rPr lang="en-US" sz="1600" dirty="0">
                <a:solidFill>
                  <a:schemeClr val="accent5"/>
                </a:solidFill>
              </a:rPr>
              <a:t>Constituent pins</a:t>
            </a:r>
          </a:p>
        </p:txBody>
      </p:sp>
      <p:sp>
        <p:nvSpPr>
          <p:cNvPr id="19" name="TextBox 18">
            <a:extLst>
              <a:ext uri="{FF2B5EF4-FFF2-40B4-BE49-F238E27FC236}">
                <a16:creationId xmlns:a16="http://schemas.microsoft.com/office/drawing/2014/main" id="{55FFA5CE-63DB-21E1-6286-A8E58A2217A7}"/>
              </a:ext>
            </a:extLst>
          </p:cNvPr>
          <p:cNvSpPr txBox="1"/>
          <p:nvPr/>
        </p:nvSpPr>
        <p:spPr>
          <a:xfrm>
            <a:off x="2146162" y="2453448"/>
            <a:ext cx="2295264" cy="338554"/>
          </a:xfrm>
          <a:prstGeom prst="rect">
            <a:avLst/>
          </a:prstGeom>
          <a:noFill/>
        </p:spPr>
        <p:txBody>
          <a:bodyPr wrap="square">
            <a:spAutoFit/>
          </a:bodyPr>
          <a:lstStyle/>
          <a:p>
            <a:pPr algn="ctr"/>
            <a:r>
              <a:rPr lang="en-US" sz="1600" dirty="0">
                <a:solidFill>
                  <a:schemeClr val="accent5"/>
                </a:solidFill>
              </a:rPr>
              <a:t>Constituent assemblies</a:t>
            </a:r>
          </a:p>
        </p:txBody>
      </p:sp>
      <p:pic>
        <p:nvPicPr>
          <p:cNvPr id="21" name="Picture 20">
            <a:extLst>
              <a:ext uri="{FF2B5EF4-FFF2-40B4-BE49-F238E27FC236}">
                <a16:creationId xmlns:a16="http://schemas.microsoft.com/office/drawing/2014/main" id="{437CA00F-75FC-08E7-41BA-B3DA9E188DBE}"/>
              </a:ext>
            </a:extLst>
          </p:cNvPr>
          <p:cNvPicPr>
            <a:picLocks noChangeAspect="1"/>
          </p:cNvPicPr>
          <p:nvPr/>
        </p:nvPicPr>
        <p:blipFill>
          <a:blip r:embed="rId9"/>
          <a:stretch>
            <a:fillRect/>
          </a:stretch>
        </p:blipFill>
        <p:spPr>
          <a:xfrm>
            <a:off x="8040086" y="4465426"/>
            <a:ext cx="1664437" cy="2224386"/>
          </a:xfrm>
          <a:prstGeom prst="rect">
            <a:avLst/>
          </a:prstGeom>
        </p:spPr>
      </p:pic>
      <p:pic>
        <p:nvPicPr>
          <p:cNvPr id="23" name="Picture 22">
            <a:extLst>
              <a:ext uri="{FF2B5EF4-FFF2-40B4-BE49-F238E27FC236}">
                <a16:creationId xmlns:a16="http://schemas.microsoft.com/office/drawing/2014/main" id="{6FEF9B6B-CC7D-AF4B-0704-F39E43A1FED6}"/>
              </a:ext>
            </a:extLst>
          </p:cNvPr>
          <p:cNvPicPr>
            <a:picLocks noChangeAspect="1"/>
          </p:cNvPicPr>
          <p:nvPr/>
        </p:nvPicPr>
        <p:blipFill>
          <a:blip r:embed="rId10"/>
          <a:stretch>
            <a:fillRect/>
          </a:stretch>
        </p:blipFill>
        <p:spPr>
          <a:xfrm>
            <a:off x="8310751" y="2067867"/>
            <a:ext cx="1049113" cy="2239679"/>
          </a:xfrm>
          <a:prstGeom prst="rect">
            <a:avLst/>
          </a:prstGeom>
        </p:spPr>
      </p:pic>
      <p:sp>
        <p:nvSpPr>
          <p:cNvPr id="24" name="TextBox 23">
            <a:extLst>
              <a:ext uri="{FF2B5EF4-FFF2-40B4-BE49-F238E27FC236}">
                <a16:creationId xmlns:a16="http://schemas.microsoft.com/office/drawing/2014/main" id="{357914FA-CC0B-E2BF-3BEA-ECDC62CAC9F5}"/>
              </a:ext>
            </a:extLst>
          </p:cNvPr>
          <p:cNvSpPr txBox="1"/>
          <p:nvPr/>
        </p:nvSpPr>
        <p:spPr>
          <a:xfrm>
            <a:off x="5105192" y="2453448"/>
            <a:ext cx="2295264" cy="338554"/>
          </a:xfrm>
          <a:prstGeom prst="rect">
            <a:avLst/>
          </a:prstGeom>
          <a:noFill/>
        </p:spPr>
        <p:txBody>
          <a:bodyPr wrap="square">
            <a:spAutoFit/>
          </a:bodyPr>
          <a:lstStyle/>
          <a:p>
            <a:pPr algn="ctr"/>
            <a:r>
              <a:rPr lang="en-US" sz="1600" dirty="0">
                <a:solidFill>
                  <a:schemeClr val="accent5"/>
                </a:solidFill>
              </a:rPr>
              <a:t>Heterogeneous core</a:t>
            </a:r>
          </a:p>
        </p:txBody>
      </p:sp>
      <p:sp>
        <p:nvSpPr>
          <p:cNvPr id="25" name="Right Arrow 24">
            <a:extLst>
              <a:ext uri="{FF2B5EF4-FFF2-40B4-BE49-F238E27FC236}">
                <a16:creationId xmlns:a16="http://schemas.microsoft.com/office/drawing/2014/main" id="{07035118-05CD-15CA-FDAE-3F7E24868A8E}"/>
              </a:ext>
            </a:extLst>
          </p:cNvPr>
          <p:cNvSpPr/>
          <p:nvPr/>
        </p:nvSpPr>
        <p:spPr>
          <a:xfrm>
            <a:off x="1498413" y="4010449"/>
            <a:ext cx="467860"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Right Arrow 25">
            <a:extLst>
              <a:ext uri="{FF2B5EF4-FFF2-40B4-BE49-F238E27FC236}">
                <a16:creationId xmlns:a16="http://schemas.microsoft.com/office/drawing/2014/main" id="{F833ED92-C607-7C5F-6016-C8A0F1017393}"/>
              </a:ext>
            </a:extLst>
          </p:cNvPr>
          <p:cNvSpPr/>
          <p:nvPr/>
        </p:nvSpPr>
        <p:spPr>
          <a:xfrm>
            <a:off x="4580388" y="4024291"/>
            <a:ext cx="467860"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ight Arrow 26">
            <a:extLst>
              <a:ext uri="{FF2B5EF4-FFF2-40B4-BE49-F238E27FC236}">
                <a16:creationId xmlns:a16="http://schemas.microsoft.com/office/drawing/2014/main" id="{5A040A5B-2113-8BEC-C60E-B7F397D9D216}"/>
              </a:ext>
            </a:extLst>
          </p:cNvPr>
          <p:cNvSpPr/>
          <p:nvPr/>
        </p:nvSpPr>
        <p:spPr>
          <a:xfrm rot="19853875">
            <a:off x="7622019" y="3534790"/>
            <a:ext cx="467860"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Right Arrow 27">
            <a:extLst>
              <a:ext uri="{FF2B5EF4-FFF2-40B4-BE49-F238E27FC236}">
                <a16:creationId xmlns:a16="http://schemas.microsoft.com/office/drawing/2014/main" id="{5230A853-CE2F-91B3-A25C-D34706A6E190}"/>
              </a:ext>
            </a:extLst>
          </p:cNvPr>
          <p:cNvSpPr/>
          <p:nvPr/>
        </p:nvSpPr>
        <p:spPr>
          <a:xfrm rot="1807444">
            <a:off x="7622076" y="5217424"/>
            <a:ext cx="467860" cy="258877"/>
          </a:xfrm>
          <a:prstGeom prst="rightArrow">
            <a:avLst>
              <a:gd name="adj1" fmla="val 36183"/>
              <a:gd name="adj2" fmla="val 48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TextBox 28">
            <a:extLst>
              <a:ext uri="{FF2B5EF4-FFF2-40B4-BE49-F238E27FC236}">
                <a16:creationId xmlns:a16="http://schemas.microsoft.com/office/drawing/2014/main" id="{968EC4EE-212A-7B24-9439-2A9AC547A772}"/>
              </a:ext>
            </a:extLst>
          </p:cNvPr>
          <p:cNvSpPr txBox="1"/>
          <p:nvPr/>
        </p:nvSpPr>
        <p:spPr>
          <a:xfrm>
            <a:off x="9706723" y="2223297"/>
            <a:ext cx="2605327" cy="954107"/>
          </a:xfrm>
          <a:prstGeom prst="rect">
            <a:avLst/>
          </a:prstGeom>
          <a:noFill/>
        </p:spPr>
        <p:txBody>
          <a:bodyPr wrap="square">
            <a:spAutoFit/>
          </a:bodyPr>
          <a:lstStyle/>
          <a:p>
            <a:r>
              <a:rPr lang="en-US" sz="1600" dirty="0">
                <a:solidFill>
                  <a:schemeClr val="accent5"/>
                </a:solidFill>
              </a:rPr>
              <a:t>RZ Core Mesh for Cross Section Generation</a:t>
            </a:r>
          </a:p>
          <a:p>
            <a:endParaRPr lang="en-US" sz="1200" dirty="0">
              <a:solidFill>
                <a:schemeClr val="accent1"/>
              </a:solidFill>
              <a:latin typeface="Consolas" panose="020B0609020204030204" pitchFamily="49" charset="0"/>
              <a:cs typeface="Consolas" panose="020B0609020204030204" pitchFamily="49" charset="0"/>
            </a:endParaRPr>
          </a:p>
          <a:p>
            <a:r>
              <a:rPr lang="en-US" sz="1200" dirty="0" err="1">
                <a:solidFill>
                  <a:schemeClr val="accent1"/>
                </a:solidFill>
                <a:latin typeface="Consolas" panose="020B0609020204030204" pitchFamily="49" charset="0"/>
                <a:cs typeface="Consolas" panose="020B0609020204030204" pitchFamily="49" charset="0"/>
              </a:rPr>
              <a:t>target_geometry</a:t>
            </a:r>
            <a:r>
              <a:rPr lang="en-US" sz="1200" dirty="0">
                <a:solidFill>
                  <a:schemeClr val="accent1"/>
                </a:solidFill>
                <a:latin typeface="Consolas" panose="020B0609020204030204" pitchFamily="49" charset="0"/>
                <a:cs typeface="Consolas" panose="020B0609020204030204" pitchFamily="49" charset="0"/>
              </a:rPr>
              <a:t> = </a:t>
            </a:r>
            <a:r>
              <a:rPr lang="en-US" sz="1200" dirty="0" err="1">
                <a:solidFill>
                  <a:schemeClr val="accent1"/>
                </a:solidFill>
                <a:latin typeface="Consolas" panose="020B0609020204030204" pitchFamily="49" charset="0"/>
                <a:cs typeface="Consolas" panose="020B0609020204030204" pitchFamily="49" charset="0"/>
              </a:rPr>
              <a:t>rz</a:t>
            </a:r>
            <a:endParaRPr lang="en-US" sz="1200" dirty="0">
              <a:solidFill>
                <a:schemeClr val="accent1"/>
              </a:solidFill>
              <a:latin typeface="Consolas" panose="020B0609020204030204" pitchFamily="49" charset="0"/>
              <a:cs typeface="Consolas" panose="020B0609020204030204" pitchFamily="49" charset="0"/>
            </a:endParaRPr>
          </a:p>
        </p:txBody>
      </p:sp>
      <p:sp>
        <p:nvSpPr>
          <p:cNvPr id="30" name="TextBox 29">
            <a:extLst>
              <a:ext uri="{FF2B5EF4-FFF2-40B4-BE49-F238E27FC236}">
                <a16:creationId xmlns:a16="http://schemas.microsoft.com/office/drawing/2014/main" id="{38942C60-8377-8ADB-3031-989806484212}"/>
              </a:ext>
            </a:extLst>
          </p:cNvPr>
          <p:cNvSpPr txBox="1"/>
          <p:nvPr/>
        </p:nvSpPr>
        <p:spPr>
          <a:xfrm>
            <a:off x="9706723" y="4706842"/>
            <a:ext cx="2605327" cy="1569660"/>
          </a:xfrm>
          <a:prstGeom prst="rect">
            <a:avLst/>
          </a:prstGeom>
          <a:noFill/>
        </p:spPr>
        <p:txBody>
          <a:bodyPr wrap="square">
            <a:spAutoFit/>
          </a:bodyPr>
          <a:lstStyle/>
          <a:p>
            <a:r>
              <a:rPr lang="en-US" sz="1600" dirty="0">
                <a:solidFill>
                  <a:schemeClr val="accent5"/>
                </a:solidFill>
              </a:rPr>
              <a:t>Homogenized / Partially Homogenized Core Mesh for Full Core Analysis</a:t>
            </a:r>
          </a:p>
          <a:p>
            <a:endParaRPr lang="en-US" sz="1200" dirty="0">
              <a:solidFill>
                <a:schemeClr val="accent1"/>
              </a:solidFill>
              <a:latin typeface="Consolas" panose="020B0609020204030204" pitchFamily="49" charset="0"/>
              <a:cs typeface="Consolas" panose="020B0609020204030204" pitchFamily="49" charset="0"/>
            </a:endParaRPr>
          </a:p>
          <a:p>
            <a:r>
              <a:rPr lang="en-US" sz="1200" dirty="0">
                <a:solidFill>
                  <a:schemeClr val="accent1"/>
                </a:solidFill>
                <a:latin typeface="Consolas" panose="020B0609020204030204" pitchFamily="49" charset="0"/>
                <a:cs typeface="Consolas" panose="020B0609020204030204" pitchFamily="49" charset="0"/>
              </a:rPr>
              <a:t>                   </a:t>
            </a:r>
            <a:r>
              <a:rPr lang="en-US" sz="1200" dirty="0" err="1">
                <a:solidFill>
                  <a:schemeClr val="accent1"/>
                </a:solidFill>
                <a:latin typeface="Consolas" panose="020B0609020204030204" pitchFamily="49" charset="0"/>
                <a:cs typeface="Consolas" panose="020B0609020204030204" pitchFamily="49" charset="0"/>
              </a:rPr>
              <a:t>full_hom</a:t>
            </a:r>
            <a:endParaRPr lang="en-US" sz="1200" dirty="0">
              <a:solidFill>
                <a:schemeClr val="accent1"/>
              </a:solidFill>
              <a:latin typeface="Consolas" panose="020B0609020204030204" pitchFamily="49" charset="0"/>
              <a:cs typeface="Consolas" panose="020B0609020204030204" pitchFamily="49" charset="0"/>
            </a:endParaRPr>
          </a:p>
          <a:p>
            <a:r>
              <a:rPr lang="en-US" sz="1200" dirty="0" err="1">
                <a:solidFill>
                  <a:schemeClr val="accent1"/>
                </a:solidFill>
                <a:latin typeface="Consolas" panose="020B0609020204030204" pitchFamily="49" charset="0"/>
                <a:cs typeface="Consolas" panose="020B0609020204030204" pitchFamily="49" charset="0"/>
              </a:rPr>
              <a:t>target_geometry</a:t>
            </a:r>
            <a:r>
              <a:rPr lang="en-US" sz="1200" dirty="0">
                <a:solidFill>
                  <a:schemeClr val="accent1"/>
                </a:solidFill>
                <a:latin typeface="Consolas" panose="020B0609020204030204" pitchFamily="49" charset="0"/>
                <a:cs typeface="Consolas" panose="020B0609020204030204" pitchFamily="49" charset="0"/>
              </a:rPr>
              <a:t> =  </a:t>
            </a:r>
            <a:r>
              <a:rPr lang="en-US" sz="1200" dirty="0" err="1">
                <a:solidFill>
                  <a:schemeClr val="accent1"/>
                </a:solidFill>
                <a:latin typeface="Consolas" panose="020B0609020204030204" pitchFamily="49" charset="0"/>
                <a:cs typeface="Consolas" panose="020B0609020204030204" pitchFamily="49" charset="0"/>
              </a:rPr>
              <a:t>duct_het</a:t>
            </a:r>
            <a:endParaRPr lang="en-US" sz="1200" dirty="0">
              <a:solidFill>
                <a:schemeClr val="accent1"/>
              </a:solidFill>
              <a:latin typeface="Consolas" panose="020B0609020204030204" pitchFamily="49" charset="0"/>
              <a:cs typeface="Consolas" panose="020B0609020204030204" pitchFamily="49" charset="0"/>
            </a:endParaRPr>
          </a:p>
          <a:p>
            <a:r>
              <a:rPr lang="en-US" sz="1200" dirty="0">
                <a:solidFill>
                  <a:schemeClr val="accent1"/>
                </a:solidFill>
                <a:latin typeface="Consolas" panose="020B0609020204030204" pitchFamily="49" charset="0"/>
                <a:cs typeface="Consolas" panose="020B0609020204030204" pitchFamily="49" charset="0"/>
              </a:rPr>
              <a:t>                   </a:t>
            </a:r>
            <a:r>
              <a:rPr lang="en-US" sz="1200" dirty="0" err="1">
                <a:solidFill>
                  <a:schemeClr val="accent1"/>
                </a:solidFill>
                <a:latin typeface="Consolas" panose="020B0609020204030204" pitchFamily="49" charset="0"/>
                <a:cs typeface="Consolas" panose="020B0609020204030204" pitchFamily="49" charset="0"/>
              </a:rPr>
              <a:t>ring_het</a:t>
            </a:r>
            <a:endParaRPr lang="en-US" sz="1200" dirty="0">
              <a:solidFill>
                <a:schemeClr val="accent1"/>
              </a:solidFill>
              <a:latin typeface="Consolas" panose="020B0609020204030204" pitchFamily="49" charset="0"/>
              <a:cs typeface="Consolas" panose="020B0609020204030204" pitchFamily="49" charset="0"/>
            </a:endParaRPr>
          </a:p>
        </p:txBody>
      </p:sp>
      <p:sp>
        <p:nvSpPr>
          <p:cNvPr id="33" name="TextBox 32">
            <a:extLst>
              <a:ext uri="{FF2B5EF4-FFF2-40B4-BE49-F238E27FC236}">
                <a16:creationId xmlns:a16="http://schemas.microsoft.com/office/drawing/2014/main" id="{A5D49971-8292-1A4D-3577-568071298C0D}"/>
              </a:ext>
            </a:extLst>
          </p:cNvPr>
          <p:cNvSpPr txBox="1"/>
          <p:nvPr/>
        </p:nvSpPr>
        <p:spPr>
          <a:xfrm>
            <a:off x="9629192" y="6276502"/>
            <a:ext cx="1642188" cy="41331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60361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450F-B1DA-E644-6824-70E5A34A2B29}"/>
              </a:ext>
            </a:extLst>
          </p:cNvPr>
          <p:cNvSpPr>
            <a:spLocks noGrp="1"/>
          </p:cNvSpPr>
          <p:nvPr>
            <p:ph type="title"/>
          </p:nvPr>
        </p:nvSpPr>
        <p:spPr/>
        <p:txBody>
          <a:bodyPr/>
          <a:lstStyle/>
          <a:p>
            <a:r>
              <a:rPr lang="en-US" b="1" dirty="0"/>
              <a:t>Pin Power Reconstruction</a:t>
            </a:r>
          </a:p>
        </p:txBody>
      </p:sp>
      <p:sp>
        <p:nvSpPr>
          <p:cNvPr id="5" name="TextBox 4">
            <a:extLst>
              <a:ext uri="{FF2B5EF4-FFF2-40B4-BE49-F238E27FC236}">
                <a16:creationId xmlns:a16="http://schemas.microsoft.com/office/drawing/2014/main" id="{D75F9F27-33CD-A663-6938-98DB5DEC2E4F}"/>
              </a:ext>
            </a:extLst>
          </p:cNvPr>
          <p:cNvSpPr txBox="1"/>
          <p:nvPr/>
        </p:nvSpPr>
        <p:spPr>
          <a:xfrm>
            <a:off x="8210939" y="6139543"/>
            <a:ext cx="2817845" cy="653143"/>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FD1FB3FD-F004-8709-EF8A-E62E723F9EA5}"/>
              </a:ext>
            </a:extLst>
          </p:cNvPr>
          <p:cNvPicPr>
            <a:picLocks noChangeAspect="1"/>
          </p:cNvPicPr>
          <p:nvPr/>
        </p:nvPicPr>
        <p:blipFill rotWithShape="1">
          <a:blip r:embed="rId2"/>
          <a:srcRect b="23920"/>
          <a:stretch/>
        </p:blipFill>
        <p:spPr>
          <a:xfrm>
            <a:off x="9045677" y="154199"/>
            <a:ext cx="2909256" cy="2841724"/>
          </a:xfrm>
          <a:prstGeom prst="rect">
            <a:avLst/>
          </a:prstGeom>
        </p:spPr>
      </p:pic>
      <p:sp>
        <p:nvSpPr>
          <p:cNvPr id="8" name="Down Arrow 7">
            <a:extLst>
              <a:ext uri="{FF2B5EF4-FFF2-40B4-BE49-F238E27FC236}">
                <a16:creationId xmlns:a16="http://schemas.microsoft.com/office/drawing/2014/main" id="{61362A25-69C5-83A7-2657-72396F95F22E}"/>
              </a:ext>
            </a:extLst>
          </p:cNvPr>
          <p:cNvSpPr/>
          <p:nvPr/>
        </p:nvSpPr>
        <p:spPr>
          <a:xfrm>
            <a:off x="10209365" y="3346778"/>
            <a:ext cx="499534" cy="482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BBE86B2F-EA74-3B70-3D26-A9FD6302FA2B}"/>
              </a:ext>
            </a:extLst>
          </p:cNvPr>
          <p:cNvSpPr txBox="1"/>
          <p:nvPr/>
        </p:nvSpPr>
        <p:spPr>
          <a:xfrm>
            <a:off x="9466257" y="6291525"/>
            <a:ext cx="1985748" cy="412276"/>
          </a:xfrm>
          <a:prstGeom prst="rect">
            <a:avLst/>
          </a:prstGeom>
        </p:spPr>
        <p:txBody>
          <a:bodyPr vert="horz" wrap="none"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Narrow"/>
                <a:ea typeface="+mn-ea"/>
                <a:cs typeface="Arial Narrow"/>
              </a:rPr>
              <a:t>Reconstructed Pin Power</a:t>
            </a:r>
          </a:p>
        </p:txBody>
      </p:sp>
      <p:sp>
        <p:nvSpPr>
          <p:cNvPr id="13" name="TextBox 12">
            <a:extLst>
              <a:ext uri="{FF2B5EF4-FFF2-40B4-BE49-F238E27FC236}">
                <a16:creationId xmlns:a16="http://schemas.microsoft.com/office/drawing/2014/main" id="{186D6BE0-D634-1EBA-C76F-49C31D075B28}"/>
              </a:ext>
            </a:extLst>
          </p:cNvPr>
          <p:cNvSpPr txBox="1"/>
          <p:nvPr/>
        </p:nvSpPr>
        <p:spPr>
          <a:xfrm>
            <a:off x="9466257" y="3053376"/>
            <a:ext cx="1985748" cy="412276"/>
          </a:xfrm>
          <a:prstGeom prst="rect">
            <a:avLst/>
          </a:prstGeom>
        </p:spPr>
        <p:txBody>
          <a:bodyPr vert="horz" wrap="none"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Narrow"/>
                <a:ea typeface="+mn-ea"/>
                <a:cs typeface="Arial Narrow"/>
              </a:rPr>
              <a:t>Homogenized Core Flux Distribution</a:t>
            </a:r>
          </a:p>
        </p:txBody>
      </p:sp>
      <p:pic>
        <p:nvPicPr>
          <p:cNvPr id="14" name="Picture 2">
            <a:extLst>
              <a:ext uri="{FF2B5EF4-FFF2-40B4-BE49-F238E27FC236}">
                <a16:creationId xmlns:a16="http://schemas.microsoft.com/office/drawing/2014/main" id="{1AB0A2AD-11A5-7E79-141C-1F70E16EECB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072" b="92377" l="7265" r="93590">
                        <a14:foregroundMark x1="38034" y1="9865" x2="58547" y2="8520"/>
                        <a14:foregroundMark x1="89316" y1="39910" x2="89316" y2="42601"/>
                        <a14:foregroundMark x1="44017" y1="91928" x2="54701" y2="92377"/>
                        <a14:foregroundMark x1="7692" y1="51121" x2="7692" y2="51121"/>
                        <a14:foregroundMark x1="91026" y1="56502" x2="92307" y2="56502"/>
                        <a14:foregroundMark x1="92532" y1="56873" x2="92308" y2="56951"/>
                        <a14:backgroundMark x1="92308" y1="56054" x2="92308" y2="56054"/>
                        <a14:backgroundMark x1="92735" y1="57848" x2="92735" y2="57848"/>
                        <a14:backgroundMark x1="92735" y1="56502" x2="92735" y2="56502"/>
                        <a14:backgroundMark x1="93162" y1="56951" x2="92308" y2="56054"/>
                        <a14:backgroundMark x1="95299" y1="56502" x2="92308" y2="56502"/>
                      </a14:backgroundRemoval>
                    </a14:imgEffect>
                  </a14:imgLayer>
                </a14:imgProps>
              </a:ext>
              <a:ext uri="{28A0092B-C50C-407E-A947-70E740481C1C}">
                <a14:useLocalDpi xmlns:a14="http://schemas.microsoft.com/office/drawing/2010/main" val="0"/>
              </a:ext>
            </a:extLst>
          </a:blip>
          <a:srcRect l="50554"/>
          <a:stretch/>
        </p:blipFill>
        <p:spPr bwMode="auto">
          <a:xfrm>
            <a:off x="10503600" y="12684"/>
            <a:ext cx="1590634" cy="30656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89F012D4-618F-889F-0076-63B285F5CE9F}"/>
              </a:ext>
            </a:extLst>
          </p:cNvPr>
          <p:cNvPicPr>
            <a:picLocks noChangeAspect="1"/>
          </p:cNvPicPr>
          <p:nvPr/>
        </p:nvPicPr>
        <p:blipFill>
          <a:blip r:embed="rId5"/>
          <a:stretch>
            <a:fillRect/>
          </a:stretch>
        </p:blipFill>
        <p:spPr>
          <a:xfrm>
            <a:off x="9344312" y="3922896"/>
            <a:ext cx="2311986" cy="2436959"/>
          </a:xfrm>
          <a:prstGeom prst="rect">
            <a:avLst/>
          </a:prstGeom>
        </p:spPr>
      </p:pic>
      <p:sp>
        <p:nvSpPr>
          <p:cNvPr id="16" name="Content Placeholder 2">
            <a:extLst>
              <a:ext uri="{FF2B5EF4-FFF2-40B4-BE49-F238E27FC236}">
                <a16:creationId xmlns:a16="http://schemas.microsoft.com/office/drawing/2014/main" id="{5E977030-A667-8AD1-524D-552279551B7A}"/>
              </a:ext>
            </a:extLst>
          </p:cNvPr>
          <p:cNvSpPr>
            <a:spLocks noGrp="1"/>
          </p:cNvSpPr>
          <p:nvPr>
            <p:ph idx="1"/>
          </p:nvPr>
        </p:nvSpPr>
        <p:spPr>
          <a:xfrm>
            <a:off x="424307" y="1230166"/>
            <a:ext cx="8468730" cy="5110162"/>
          </a:xfrm>
        </p:spPr>
        <p:txBody>
          <a:bodyPr vert="horz" lIns="91440" tIns="45720" rIns="91440" bIns="45720" rtlCol="0" anchor="t">
            <a:normAutofit fontScale="92500" lnSpcReduction="10000"/>
          </a:bodyPr>
          <a:lstStyle/>
          <a:p>
            <a:pPr marL="0" indent="0">
              <a:buNone/>
            </a:pPr>
            <a:r>
              <a:rPr lang="en-US" sz="2200" dirty="0"/>
              <a:t>Fast reactor core analysis is typically performed for a homogenized-assembly configuration</a:t>
            </a:r>
          </a:p>
          <a:p>
            <a:pPr lvl="1"/>
            <a:r>
              <a:rPr lang="en-US" sz="1600" dirty="0"/>
              <a:t>Requires a transport solver like HFEM-PN or DFEM-SN to account for pronounced streaming effects</a:t>
            </a:r>
          </a:p>
          <a:p>
            <a:pPr lvl="1"/>
            <a:r>
              <a:rPr lang="en-US" sz="1600" dirty="0"/>
              <a:t>Core analysis can be conducted on ring-heterogeneous or duct-heterogeneous mesh representations as well</a:t>
            </a:r>
          </a:p>
          <a:p>
            <a:pPr marL="0" indent="0">
              <a:buNone/>
            </a:pPr>
            <a:endParaRPr lang="en-US" sz="2000" dirty="0"/>
          </a:p>
          <a:p>
            <a:pPr marL="0" indent="0">
              <a:buNone/>
            </a:pPr>
            <a:r>
              <a:rPr lang="en-US" sz="2200" dirty="0"/>
              <a:t>Pin-power reconstruction capability can provide pin-wise power distributions</a:t>
            </a:r>
          </a:p>
          <a:p>
            <a:pPr lvl="1"/>
            <a:r>
              <a:rPr lang="en-US" sz="1600" dirty="0"/>
              <a:t>Integral fission rates are computed from the homogeneous flux distribution for each pin volume defined on an overlaid pin lattice​</a:t>
            </a:r>
          </a:p>
          <a:p>
            <a:pPr lvl="1"/>
            <a:r>
              <a:rPr lang="en-US" sz="1600" dirty="0"/>
              <a:t>SFR designs do not exhibit strong local heterogeneous flux effects, so form functions do not need to be computed </a:t>
            </a:r>
          </a:p>
          <a:p>
            <a:pPr lvl="1"/>
            <a:r>
              <a:rPr lang="en-US" sz="1600" dirty="0"/>
              <a:t>Pin power reconstruction is integrated with MOOSE multiphysics solvers</a:t>
            </a:r>
          </a:p>
          <a:p>
            <a:pPr lvl="1"/>
            <a:r>
              <a:rPr lang="en-US" sz="1600" dirty="0"/>
              <a:t>Added support for ring-heterogeneous and duct-heterogeneous mesh representations</a:t>
            </a:r>
            <a:endParaRPr lang="en-US" sz="2000" dirty="0"/>
          </a:p>
          <a:p>
            <a:pPr lvl="1"/>
            <a:endParaRPr lang="en-US" sz="1600" dirty="0"/>
          </a:p>
          <a:p>
            <a:endParaRPr lang="en-US" sz="2000" dirty="0"/>
          </a:p>
        </p:txBody>
      </p:sp>
    </p:spTree>
    <p:extLst>
      <p:ext uri="{BB962C8B-B14F-4D97-AF65-F5344CB8AC3E}">
        <p14:creationId xmlns:p14="http://schemas.microsoft.com/office/powerpoint/2010/main" val="1678197853"/>
      </p:ext>
    </p:extLst>
  </p:cSld>
  <p:clrMapOvr>
    <a:masterClrMapping/>
  </p:clrMapOvr>
</p:sld>
</file>

<file path=ppt/theme/theme1.xml><?xml version="1.0" encoding="utf-8"?>
<a:theme xmlns:a="http://schemas.openxmlformats.org/drawingml/2006/main" name="DOE Theme Colors">
  <a:themeElements>
    <a:clrScheme name="EITS Color Scheme">
      <a:dk1>
        <a:sysClr val="windowText" lastClr="000000"/>
      </a:dk1>
      <a:lt1>
        <a:sysClr val="window" lastClr="FFFFFF"/>
      </a:lt1>
      <a:dk2>
        <a:srgbClr val="121A1D"/>
      </a:dk2>
      <a:lt2>
        <a:srgbClr val="D2DBE0"/>
      </a:lt2>
      <a:accent1>
        <a:srgbClr val="003066"/>
      </a:accent1>
      <a:accent2>
        <a:srgbClr val="FFC416"/>
      </a:accent2>
      <a:accent3>
        <a:srgbClr val="004424"/>
      </a:accent3>
      <a:accent4>
        <a:srgbClr val="005496"/>
      </a:accent4>
      <a:accent5>
        <a:srgbClr val="90C853"/>
      </a:accent5>
      <a:accent6>
        <a:srgbClr val="466373"/>
      </a:accent6>
      <a:hlink>
        <a:srgbClr val="003279"/>
      </a:hlink>
      <a:folHlink>
        <a:srgbClr val="004B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A37E96EC989942900B54ACB2A29844" ma:contentTypeVersion="4" ma:contentTypeDescription="Create a new document." ma:contentTypeScope="" ma:versionID="cb8f55f89174a9f1761ff8fca4f75e74">
  <xsd:schema xmlns:xsd="http://www.w3.org/2001/XMLSchema" xmlns:xs="http://www.w3.org/2001/XMLSchema" xmlns:p="http://schemas.microsoft.com/office/2006/metadata/properties" xmlns:ns2="617f3ddb-f9e0-43cb-bd74-cf55aa24f2e1" targetNamespace="http://schemas.microsoft.com/office/2006/metadata/properties" ma:root="true" ma:fieldsID="4c47a9a4a89c2571f4b901b84c60da16" ns2:_="">
    <xsd:import namespace="617f3ddb-f9e0-43cb-bd74-cf55aa24f2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f3ddb-f9e0-43cb-bd74-cf55aa24f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4BF56-C799-47DE-B097-42D0AC3F8454}">
  <ds:schemaRefs>
    <ds:schemaRef ds:uri="0a20205c-0631-4ff0-81c6-46eee12fe7e9"/>
    <ds:schemaRef ds:uri="55bb7a7b-ea7a-4bb0-b24a-d4297f0c0a93"/>
    <ds:schemaRef ds:uri="d06c844e-3888-4d7e-9476-f8018e5472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4DC236-E05B-4765-B448-1E669F9B2695}">
  <ds:schemaRefs>
    <ds:schemaRef ds:uri="http://schemas.microsoft.com/sharepoint/v3/contenttype/forms"/>
  </ds:schemaRefs>
</ds:datastoreItem>
</file>

<file path=customXml/itemProps3.xml><?xml version="1.0" encoding="utf-8"?>
<ds:datastoreItem xmlns:ds="http://schemas.openxmlformats.org/officeDocument/2006/customXml" ds:itemID="{E62599B7-CD72-4D20-BE65-7E4DF87C7520}"/>
</file>

<file path=docMetadata/LabelInfo.xml><?xml version="1.0" encoding="utf-8"?>
<clbl:labelList xmlns:clbl="http://schemas.microsoft.com/office/2020/mipLabelMetadata">
  <clbl:label id="{db3dbd43-4c4b-4544-9f8a-0553f9f5f25e}" enabled="0" method="" siteId="{db3dbd43-4c4b-4544-9f8a-0553f9f5f25e}" removed="1"/>
</clbl:labelList>
</file>

<file path=docProps/app.xml><?xml version="1.0" encoding="utf-8"?>
<Properties xmlns="http://schemas.openxmlformats.org/officeDocument/2006/extended-properties" xmlns:vt="http://schemas.openxmlformats.org/officeDocument/2006/docPropsVTypes">
  <Template/>
  <TotalTime>66</TotalTime>
  <Words>2371</Words>
  <Application>Microsoft Macintosh PowerPoint</Application>
  <PresentationFormat>Widescreen</PresentationFormat>
  <Paragraphs>426</Paragraphs>
  <Slides>20</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ＭＳ Ｐゴシック</vt:lpstr>
      <vt:lpstr>Arial</vt:lpstr>
      <vt:lpstr>Arial Narrow</vt:lpstr>
      <vt:lpstr>Arial,Sans-Serif</vt:lpstr>
      <vt:lpstr>Calibri</vt:lpstr>
      <vt:lpstr>Cambria Math</vt:lpstr>
      <vt:lpstr>Consolas</vt:lpstr>
      <vt:lpstr>Roboto</vt:lpstr>
      <vt:lpstr>STIX Two Text</vt:lpstr>
      <vt:lpstr>Times New Roman</vt:lpstr>
      <vt:lpstr>Wingdings</vt:lpstr>
      <vt:lpstr>ヒラギノ角ゴ Pro W3</vt:lpstr>
      <vt:lpstr>DOE Theme Colors</vt:lpstr>
      <vt:lpstr>NEAMS Reactor Physics Fast Reactor Capabilities</vt:lpstr>
      <vt:lpstr>NEAMS Reactor Physics technical area develops and deploys codes for modeling neutral particle transport and nuclide depletion/decay</vt:lpstr>
      <vt:lpstr>Overview of Griffin R&amp;D Activities for Fast Reactor Systems</vt:lpstr>
      <vt:lpstr>Introduction</vt:lpstr>
      <vt:lpstr>Overview of SFR Cross Section Workflow</vt:lpstr>
      <vt:lpstr>Overview of SFR Cross Section Workflow</vt:lpstr>
      <vt:lpstr>Execution of SFR Cross Section Workflow</vt:lpstr>
      <vt:lpstr>Mesh Generation</vt:lpstr>
      <vt:lpstr>Pin Power Reconstruction</vt:lpstr>
      <vt:lpstr>Fuel Cycle Management</vt:lpstr>
      <vt:lpstr>Verification Efforts</vt:lpstr>
      <vt:lpstr>Current Status of FR Workflow Activities</vt:lpstr>
      <vt:lpstr>Overview of Shift R&amp;D Activities for Fast Reactor Systems</vt:lpstr>
      <vt:lpstr>Shift is a Monte Carlo radiation transport code in SCALE</vt:lpstr>
      <vt:lpstr>Shift can serve as a reference solution for Griffin for verification</vt:lpstr>
      <vt:lpstr>Titan is the reactor physics interface to Shift</vt:lpstr>
      <vt:lpstr>Overlay CSG cross section tally capability in Shift enables easier multigroup cross section generation </vt:lpstr>
      <vt:lpstr>We exercised the overlay CSG cross section tally capability by performing two-step neutronics calculations with Shift and Griffin</vt:lpstr>
      <vt:lpstr>We added a new capability to generate microscopic few-group cross sections with Shift for use with Griffin</vt:lpstr>
      <vt:lpstr>Accomplished and future work on fast reactor physics modeling</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 Jenny [USA]</dc:creator>
  <cp:lastModifiedBy>Bostelmann, Rike</cp:lastModifiedBy>
  <cp:revision>97</cp:revision>
  <cp:lastPrinted>2018-02-05T23:05:47Z</cp:lastPrinted>
  <dcterms:created xsi:type="dcterms:W3CDTF">2013-06-03T19:45:25Z</dcterms:created>
  <dcterms:modified xsi:type="dcterms:W3CDTF">2025-05-28T15:40:07Z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0x01010086A37E96EC989942900B54ACB2A29844</vt:lpwstr>
  </property>
  <property fmtid="{D5CDD505-2E9C-101B-9397-08002B2CF9AE}" pid="3" name="MediaServiceImageTags">
    <vt:lpwstr/>
  </property>
</Properties>
</file>