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</p:sldMasterIdLst>
  <p:notesMasterIdLst>
    <p:notesMasterId r:id="rId24"/>
  </p:notesMasterIdLst>
  <p:handoutMasterIdLst>
    <p:handoutMasterId r:id="rId25"/>
  </p:handoutMasterIdLst>
  <p:sldIdLst>
    <p:sldId id="636" r:id="rId5"/>
    <p:sldId id="641" r:id="rId6"/>
    <p:sldId id="642" r:id="rId7"/>
    <p:sldId id="2147469126" r:id="rId8"/>
    <p:sldId id="655" r:id="rId9"/>
    <p:sldId id="667" r:id="rId10"/>
    <p:sldId id="650" r:id="rId11"/>
    <p:sldId id="651" r:id="rId12"/>
    <p:sldId id="658" r:id="rId13"/>
    <p:sldId id="2147469128" r:id="rId14"/>
    <p:sldId id="2147469129" r:id="rId15"/>
    <p:sldId id="668" r:id="rId16"/>
    <p:sldId id="644" r:id="rId17"/>
    <p:sldId id="649" r:id="rId18"/>
    <p:sldId id="646" r:id="rId19"/>
    <p:sldId id="645" r:id="rId20"/>
    <p:sldId id="647" r:id="rId21"/>
    <p:sldId id="657" r:id="rId22"/>
    <p:sldId id="643" r:id="rId23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brace" initials="k" lastIdx="7" clrIdx="0"/>
  <p:cmAuthor id="1" name="Fernandez, Ted [USA]" initials="FT[" lastIdx="1" clrIdx="1"/>
  <p:cmAuthor id="2" name="Penny.Mefford" initials="PLM" lastIdx="3" clrIdx="2"/>
  <p:cmAuthor id="3" name="johnsc" initials="csj" lastIdx="2" clrIdx="3"/>
  <p:cmAuthor id="4" name="Jenkins, Daniel (CONTR)" initials="JD(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A1A1A1"/>
    <a:srgbClr val="0E1130"/>
    <a:srgbClr val="293340"/>
    <a:srgbClr val="213E9A"/>
    <a:srgbClr val="19204C"/>
    <a:srgbClr val="FEF5E8"/>
    <a:srgbClr val="77933C"/>
    <a:srgbClr val="4F81BD"/>
    <a:srgbClr val="4E6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761619-6CAE-44C9-95B3-39B0D54D50A8}" v="5" dt="2025-05-19T16:38:36.993"/>
    <p1510:client id="{8591D051-4C6C-4B10-B476-0FDE6CC5FAF2}" v="6" dt="2025-05-20T10:40:37.011"/>
    <p1510:client id="{BB73644E-C590-4D03-9A70-E3000E4EA65E}" v="6" dt="2025-05-19T17:19:11.267"/>
    <p1510:client id="{C0D99E63-20B5-40C1-B98E-E17CD0B1F057}" v="10" dt="2025-05-20T10:19:57.089"/>
    <p1510:client id="{D941B999-7861-4E27-8920-4244C36D6EA7}" v="2" dt="2025-05-20T10:41:33.531"/>
    <p1510:client id="{DFE86ACC-6CCD-4E0D-90A4-EB8BFE7271F4}" v="10" dt="2025-05-20T10:35:44.910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6" autoAdjust="0"/>
    <p:restoredTop sz="83933" autoAdjust="0"/>
  </p:normalViewPr>
  <p:slideViewPr>
    <p:cSldViewPr snapToObjects="1">
      <p:cViewPr varScale="1">
        <p:scale>
          <a:sx n="130" d="100"/>
          <a:sy n="130" d="100"/>
        </p:scale>
        <p:origin x="1664" y="192"/>
      </p:cViewPr>
      <p:guideLst>
        <p:guide orient="horz" pos="2160"/>
        <p:guide pos="256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8418"/>
    </p:cViewPr>
  </p:sorterViewPr>
  <p:notesViewPr>
    <p:cSldViewPr snapToObjects="1">
      <p:cViewPr varScale="1">
        <p:scale>
          <a:sx n="118" d="100"/>
          <a:sy n="118" d="100"/>
        </p:scale>
        <p:origin x="4336" y="21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, Chang-ho" userId="lW0Pc80PCuCrHMv6H4qW46eLg2fwTAfD4cTuBJuDcck=" providerId="None" clId="Web-{8591D051-4C6C-4B10-B476-0FDE6CC5FAF2}"/>
    <pc:docChg chg="modSld">
      <pc:chgData name="Lee, Chang-ho" userId="lW0Pc80PCuCrHMv6H4qW46eLg2fwTAfD4cTuBJuDcck=" providerId="None" clId="Web-{8591D051-4C6C-4B10-B476-0FDE6CC5FAF2}" dt="2025-05-20T10:40:36.573" v="4" actId="14100"/>
      <pc:docMkLst>
        <pc:docMk/>
      </pc:docMkLst>
      <pc:sldChg chg="modSp">
        <pc:chgData name="Lee, Chang-ho" userId="lW0Pc80PCuCrHMv6H4qW46eLg2fwTAfD4cTuBJuDcck=" providerId="None" clId="Web-{8591D051-4C6C-4B10-B476-0FDE6CC5FAF2}" dt="2025-05-20T10:40:36.573" v="4" actId="14100"/>
        <pc:sldMkLst>
          <pc:docMk/>
          <pc:sldMk cId="1319761870" sldId="650"/>
        </pc:sldMkLst>
        <pc:spChg chg="mod">
          <ac:chgData name="Lee, Chang-ho" userId="lW0Pc80PCuCrHMv6H4qW46eLg2fwTAfD4cTuBJuDcck=" providerId="None" clId="Web-{8591D051-4C6C-4B10-B476-0FDE6CC5FAF2}" dt="2025-05-20T10:40:36.573" v="4" actId="14100"/>
          <ac:spMkLst>
            <pc:docMk/>
            <pc:sldMk cId="1319761870" sldId="650"/>
            <ac:spMk id="3" creationId="{5DF245AD-F1EB-46EF-46F7-2A5778E67974}"/>
          </ac:spMkLst>
        </pc:spChg>
      </pc:sldChg>
    </pc:docChg>
  </pc:docChgLst>
  <pc:docChgLst>
    <pc:chgData name="Lee, Chang-ho" userId="lW0Pc80PCuCrHMv6H4qW46eLg2fwTAfD4cTuBJuDcck=" providerId="None" clId="Web-{D941B999-7861-4E27-8920-4244C36D6EA7}"/>
    <pc:docChg chg="modSld">
      <pc:chgData name="Lee, Chang-ho" userId="lW0Pc80PCuCrHMv6H4qW46eLg2fwTAfD4cTuBJuDcck=" providerId="None" clId="Web-{D941B999-7861-4E27-8920-4244C36D6EA7}" dt="2025-05-20T10:41:33.531" v="1" actId="14100"/>
      <pc:docMkLst>
        <pc:docMk/>
      </pc:docMkLst>
      <pc:sldChg chg="modSp">
        <pc:chgData name="Lee, Chang-ho" userId="lW0Pc80PCuCrHMv6H4qW46eLg2fwTAfD4cTuBJuDcck=" providerId="None" clId="Web-{D941B999-7861-4E27-8920-4244C36D6EA7}" dt="2025-05-20T10:41:33.531" v="1" actId="14100"/>
        <pc:sldMkLst>
          <pc:docMk/>
          <pc:sldMk cId="1319761870" sldId="650"/>
        </pc:sldMkLst>
        <pc:spChg chg="mod">
          <ac:chgData name="Lee, Chang-ho" userId="lW0Pc80PCuCrHMv6H4qW46eLg2fwTAfD4cTuBJuDcck=" providerId="None" clId="Web-{D941B999-7861-4E27-8920-4244C36D6EA7}" dt="2025-05-20T10:41:33.531" v="1" actId="14100"/>
          <ac:spMkLst>
            <pc:docMk/>
            <pc:sldMk cId="1319761870" sldId="650"/>
            <ac:spMk id="3" creationId="{5DF245AD-F1EB-46EF-46F7-2A5778E67974}"/>
          </ac:spMkLst>
        </pc:spChg>
      </pc:sldChg>
    </pc:docChg>
  </pc:docChgLst>
  <pc:docChgLst>
    <pc:chgData name="Lee, Chang-ho" userId="lW0Pc80PCuCrHMv6H4qW46eLg2fwTAfD4cTuBJuDcck=" providerId="None" clId="Web-{C0D99E63-20B5-40C1-B98E-E17CD0B1F057}"/>
    <pc:docChg chg="addSld delSld">
      <pc:chgData name="Lee, Chang-ho" userId="lW0Pc80PCuCrHMv6H4qW46eLg2fwTAfD4cTuBJuDcck=" providerId="None" clId="Web-{C0D99E63-20B5-40C1-B98E-E17CD0B1F057}" dt="2025-05-20T10:19:57.089" v="9"/>
      <pc:docMkLst>
        <pc:docMk/>
      </pc:docMkLst>
      <pc:sldChg chg="del">
        <pc:chgData name="Lee, Chang-ho" userId="lW0Pc80PCuCrHMv6H4qW46eLg2fwTAfD4cTuBJuDcck=" providerId="None" clId="Web-{C0D99E63-20B5-40C1-B98E-E17CD0B1F057}" dt="2025-05-20T10:19:48.947" v="5"/>
        <pc:sldMkLst>
          <pc:docMk/>
          <pc:sldMk cId="1319761870" sldId="650"/>
        </pc:sldMkLst>
      </pc:sldChg>
      <pc:sldChg chg="add">
        <pc:chgData name="Lee, Chang-ho" userId="lW0Pc80PCuCrHMv6H4qW46eLg2fwTAfD4cTuBJuDcck=" providerId="None" clId="Web-{C0D99E63-20B5-40C1-B98E-E17CD0B1F057}" dt="2025-05-20T10:19:07.710" v="1"/>
        <pc:sldMkLst>
          <pc:docMk/>
          <pc:sldMk cId="558513069" sldId="651"/>
        </pc:sldMkLst>
      </pc:sldChg>
      <pc:sldChg chg="del">
        <pc:chgData name="Lee, Chang-ho" userId="lW0Pc80PCuCrHMv6H4qW46eLg2fwTAfD4cTuBJuDcck=" providerId="None" clId="Web-{C0D99E63-20B5-40C1-B98E-E17CD0B1F057}" dt="2025-05-20T10:19:55.292" v="8"/>
        <pc:sldMkLst>
          <pc:docMk/>
          <pc:sldMk cId="3680691675" sldId="652"/>
        </pc:sldMkLst>
      </pc:sldChg>
      <pc:sldChg chg="del">
        <pc:chgData name="Lee, Chang-ho" userId="lW0Pc80PCuCrHMv6H4qW46eLg2fwTAfD4cTuBJuDcck=" providerId="None" clId="Web-{C0D99E63-20B5-40C1-B98E-E17CD0B1F057}" dt="2025-05-20T10:19:57.089" v="9"/>
        <pc:sldMkLst>
          <pc:docMk/>
          <pc:sldMk cId="3614193661" sldId="653"/>
        </pc:sldMkLst>
      </pc:sldChg>
      <pc:sldChg chg="add">
        <pc:chgData name="Lee, Chang-ho" userId="lW0Pc80PCuCrHMv6H4qW46eLg2fwTAfD4cTuBJuDcck=" providerId="None" clId="Web-{C0D99E63-20B5-40C1-B98E-E17CD0B1F057}" dt="2025-05-20T10:19:07.726" v="2"/>
        <pc:sldMkLst>
          <pc:docMk/>
          <pc:sldMk cId="1879943750" sldId="658"/>
        </pc:sldMkLst>
      </pc:sldChg>
      <pc:sldChg chg="del">
        <pc:chgData name="Lee, Chang-ho" userId="lW0Pc80PCuCrHMv6H4qW46eLg2fwTAfD4cTuBJuDcck=" providerId="None" clId="Web-{C0D99E63-20B5-40C1-B98E-E17CD0B1F057}" dt="2025-05-20T10:19:51.151" v="6"/>
        <pc:sldMkLst>
          <pc:docMk/>
          <pc:sldMk cId="409776383" sldId="659"/>
        </pc:sldMkLst>
      </pc:sldChg>
      <pc:sldChg chg="del">
        <pc:chgData name="Lee, Chang-ho" userId="lW0Pc80PCuCrHMv6H4qW46eLg2fwTAfD4cTuBJuDcck=" providerId="None" clId="Web-{C0D99E63-20B5-40C1-B98E-E17CD0B1F057}" dt="2025-05-20T10:19:52.776" v="7"/>
        <pc:sldMkLst>
          <pc:docMk/>
          <pc:sldMk cId="2432591875" sldId="664"/>
        </pc:sldMkLst>
      </pc:sldChg>
      <pc:sldChg chg="add">
        <pc:chgData name="Lee, Chang-ho" userId="lW0Pc80PCuCrHMv6H4qW46eLg2fwTAfD4cTuBJuDcck=" providerId="None" clId="Web-{C0D99E63-20B5-40C1-B98E-E17CD0B1F057}" dt="2025-05-20T10:19:07.695" v="0"/>
        <pc:sldMkLst>
          <pc:docMk/>
          <pc:sldMk cId="4274775318" sldId="2147469127"/>
        </pc:sldMkLst>
      </pc:sldChg>
      <pc:sldChg chg="add">
        <pc:chgData name="Lee, Chang-ho" userId="lW0Pc80PCuCrHMv6H4qW46eLg2fwTAfD4cTuBJuDcck=" providerId="None" clId="Web-{C0D99E63-20B5-40C1-B98E-E17CD0B1F057}" dt="2025-05-20T10:19:07.742" v="3"/>
        <pc:sldMkLst>
          <pc:docMk/>
          <pc:sldMk cId="2546785550" sldId="2147469128"/>
        </pc:sldMkLst>
      </pc:sldChg>
      <pc:sldChg chg="add">
        <pc:chgData name="Lee, Chang-ho" userId="lW0Pc80PCuCrHMv6H4qW46eLg2fwTAfD4cTuBJuDcck=" providerId="None" clId="Web-{C0D99E63-20B5-40C1-B98E-E17CD0B1F057}" dt="2025-05-20T10:19:07.773" v="4"/>
        <pc:sldMkLst>
          <pc:docMk/>
          <pc:sldMk cId="2217424109" sldId="2147469129"/>
        </pc:sldMkLst>
      </pc:sldChg>
    </pc:docChg>
  </pc:docChgLst>
  <pc:docChgLst>
    <pc:chgData name="Lee, Chang-ho" userId="lW0Pc80PCuCrHMv6H4qW46eLg2fwTAfD4cTuBJuDcck=" providerId="None" clId="Web-{DFE86ACC-6CCD-4E0D-90A4-EB8BFE7271F4}"/>
    <pc:docChg chg="addSld delSld modSld">
      <pc:chgData name="Lee, Chang-ho" userId="lW0Pc80PCuCrHMv6H4qW46eLg2fwTAfD4cTuBJuDcck=" providerId="None" clId="Web-{DFE86ACC-6CCD-4E0D-90A4-EB8BFE7271F4}" dt="2025-05-20T10:35:44.910" v="8"/>
      <pc:docMkLst>
        <pc:docMk/>
      </pc:docMkLst>
      <pc:sldChg chg="add">
        <pc:chgData name="Lee, Chang-ho" userId="lW0Pc80PCuCrHMv6H4qW46eLg2fwTAfD4cTuBJuDcck=" providerId="None" clId="Web-{DFE86ACC-6CCD-4E0D-90A4-EB8BFE7271F4}" dt="2025-05-20T10:35:40.972" v="7"/>
        <pc:sldMkLst>
          <pc:docMk/>
          <pc:sldMk cId="1319761870" sldId="650"/>
        </pc:sldMkLst>
      </pc:sldChg>
      <pc:sldChg chg="modSp del">
        <pc:chgData name="Lee, Chang-ho" userId="lW0Pc80PCuCrHMv6H4qW46eLg2fwTAfD4cTuBJuDcck=" providerId="None" clId="Web-{DFE86ACC-6CCD-4E0D-90A4-EB8BFE7271F4}" dt="2025-05-20T10:35:44.910" v="8"/>
        <pc:sldMkLst>
          <pc:docMk/>
          <pc:sldMk cId="4274775318" sldId="2147469127"/>
        </pc:sldMkLst>
        <pc:spChg chg="mod">
          <ac:chgData name="Lee, Chang-ho" userId="lW0Pc80PCuCrHMv6H4qW46eLg2fwTAfD4cTuBJuDcck=" providerId="None" clId="Web-{DFE86ACC-6CCD-4E0D-90A4-EB8BFE7271F4}" dt="2025-05-20T10:35:34.769" v="6" actId="20577"/>
          <ac:spMkLst>
            <pc:docMk/>
            <pc:sldMk cId="4274775318" sldId="2147469127"/>
            <ac:spMk id="3" creationId="{5DF245AD-F1EB-46EF-46F7-2A5778E6797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02F7B-3C60-0340-8F65-5D706F0CD99D}" type="datetime1">
              <a:rPr lang="en-US"/>
              <a:pPr>
                <a:defRPr/>
              </a:pPr>
              <a:t>5/20/2025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0FB65A-D16E-9F49-BD9B-8D220ECCC7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0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1A9E42-4B87-E94B-8E06-D88E87E2D8B6}" type="datetime1">
              <a:rPr lang="en-US"/>
              <a:pPr>
                <a:defRPr/>
              </a:pPr>
              <a:t>5/20/2025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188366-2947-D844-B46D-D483AF8F98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15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88366-2947-D844-B46D-D483AF8F981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447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88366-2947-D844-B46D-D483AF8F981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265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b="1"/>
              <a:t>Shift directly computes core output QOIs: k-eff, power distributions, reactivity </a:t>
            </a:r>
            <a:r>
              <a:rPr lang="en-US" b="1" err="1"/>
              <a:t>coefs</a:t>
            </a:r>
            <a:r>
              <a:rPr lang="en-US" b="1"/>
              <a:t>, </a:t>
            </a:r>
            <a:r>
              <a:rPr lang="en-US" b="1" err="1"/>
              <a:t>etc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b="1"/>
              <a:t>These calculations are performed at core “snapshots”, i.e. known of fixed TH and operation conditions (control position)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b="1"/>
              <a:t>“Reference” implies</a:t>
            </a:r>
            <a:endParaRPr lang="en-US"/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Exact physics: Continuous energy cross sections and scattering kinematics</a:t>
            </a:r>
            <a:endParaRPr lang="en-US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Exact geometry: No spatial mesh, or discrete angle discretization</a:t>
            </a:r>
            <a:endParaRPr lang="en-US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Only limitation is Monte Carlo statistics. However calculation of QOI uncertainties is a feature, not a bug!</a:t>
            </a:r>
            <a:endParaRPr lang="en-US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b="1"/>
              <a:t>In addition to output QOI verification, Shift can provide cross section verification</a:t>
            </a:r>
            <a:endParaRPr lang="en-US"/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Shift can automatically generate a Griffin ISOXML library for a given snapshot based on user selection of MG boundaries and cross section regions</a:t>
            </a:r>
            <a:endParaRPr lang="en-US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Shift-generated ISOXMLs compared to Griffin-generated ISOXMLs provide </a:t>
            </a:r>
            <a:r>
              <a:rPr lang="en-US" b="1"/>
              <a:t>qualitative</a:t>
            </a:r>
            <a:r>
              <a:rPr lang="en-US"/>
              <a:t> insight on potential issues in cross section preparation methods</a:t>
            </a:r>
            <a:endParaRPr lang="en-US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Qualitative to Quantitative:</a:t>
            </a:r>
            <a:endParaRPr lang="en-US">
              <a:ea typeface="Calibri"/>
              <a:cs typeface="Calibri"/>
            </a:endParaRPr>
          </a:p>
          <a:p>
            <a:pPr lvl="2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On-going effort to implement sensitivity coefficient generator in Griffin based on perturbation theory</a:t>
            </a:r>
            <a:endParaRPr lang="en-US">
              <a:ea typeface="Calibri"/>
              <a:cs typeface="Calibri"/>
            </a:endParaRPr>
          </a:p>
          <a:p>
            <a:pPr lvl="2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Sensitivity-coefficients quantify how much a cross section difference impacts an output QOI difference</a:t>
            </a:r>
            <a:endParaRPr lang="en-US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b="1"/>
              <a:t>NEAMS-funded Shift-ISOXML library data:</a:t>
            </a:r>
            <a:endParaRPr lang="en-US"/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Macroscopic cross sections</a:t>
            </a:r>
            <a:endParaRPr lang="en-US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Microscopic cross sections</a:t>
            </a:r>
            <a:endParaRPr lang="en-US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Kinetics Parameters (beta, lambda, delayed-chi)</a:t>
            </a:r>
            <a:endParaRPr lang="en-US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Energy-weighted cross sections for power normalization</a:t>
            </a:r>
            <a:endParaRPr lang="en-US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Transport cross sections for diffusion coefficients</a:t>
            </a:r>
            <a:endParaRPr lang="en-US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b="1"/>
              <a:t>In development</a:t>
            </a:r>
            <a:endParaRPr lang="en-US"/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Higher-order scattering matrices</a:t>
            </a:r>
            <a:endParaRPr lang="en-US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Optimizations</a:t>
            </a:r>
            <a:endParaRPr lang="en-US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Surface tallies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88366-2947-D844-B46D-D483AF8F981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40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Why does this matter: One of the main MSR-specific implementations thus far into Shift is the ability to compute </a:t>
            </a:r>
            <a:r>
              <a:rPr lang="en-US" err="1">
                <a:ea typeface="Calibri"/>
                <a:cs typeface="Calibri"/>
              </a:rPr>
              <a:t>k_prompt</a:t>
            </a:r>
            <a:r>
              <a:rPr lang="en-US">
                <a:ea typeface="Calibri"/>
                <a:cs typeface="Calibri"/>
              </a:rPr>
              <a:t>. Which provides an estimate for </a:t>
            </a:r>
            <a:r>
              <a:rPr lang="en-US" err="1">
                <a:ea typeface="Calibri"/>
                <a:cs typeface="Calibri"/>
              </a:rPr>
              <a:t>beta_eff</a:t>
            </a:r>
            <a:r>
              <a:rPr lang="en-US">
                <a:ea typeface="Calibri"/>
                <a:cs typeface="Calibri"/>
              </a:rPr>
              <a:t> using the </a:t>
            </a:r>
            <a:r>
              <a:rPr lang="en-US" err="1">
                <a:ea typeface="Calibri"/>
                <a:cs typeface="Calibri"/>
              </a:rPr>
              <a:t>k_prompt</a:t>
            </a:r>
            <a:r>
              <a:rPr lang="en-US">
                <a:ea typeface="Calibri"/>
                <a:cs typeface="Calibri"/>
              </a:rPr>
              <a:t> method. This provides an upper bound on </a:t>
            </a:r>
            <a:r>
              <a:rPr lang="en-US" err="1">
                <a:ea typeface="Calibri"/>
                <a:cs typeface="Calibri"/>
              </a:rPr>
              <a:t>beta_eff</a:t>
            </a:r>
            <a:r>
              <a:rPr lang="en-US">
                <a:ea typeface="Calibri"/>
                <a:cs typeface="Calibri"/>
              </a:rPr>
              <a:t> if there was no delayed neutron drift.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Verification of prompt eigenvalue calculations of Shift and the kinetics parameter tallies were performed using a 2D MSRE </a:t>
            </a:r>
            <a:r>
              <a:rPr lang="en-US" err="1">
                <a:ea typeface="Calibri"/>
                <a:cs typeface="Calibri"/>
              </a:rPr>
              <a:t>pincell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3 calculations: 1) CSAS (using KENO) which is a Monte Carlo sequence in SCALE; 2) CSAS using Shift; 3) Shift by itself (run through Omnibus) in which we also tallied macroscopic cross sections to generate the tallied beta-eff</a:t>
            </a:r>
          </a:p>
          <a:p>
            <a:r>
              <a:rPr lang="en-US">
                <a:ea typeface="Calibri"/>
                <a:cs typeface="Calibri"/>
              </a:rPr>
              <a:t>Agreement between all!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88366-2947-D844-B46D-D483AF8F9817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54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Changho</a:t>
            </a:r>
            <a:r>
              <a:rPr lang="en-US" dirty="0"/>
              <a:t> – font too small</a:t>
            </a:r>
          </a:p>
          <a:p>
            <a:r>
              <a:rPr lang="en-US" dirty="0" err="1"/>
              <a:t>Namjae</a:t>
            </a:r>
            <a:r>
              <a:rPr lang="en-US" dirty="0"/>
              <a:t> – to work on perhaps improve on plot and narrative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88366-2947-D844-B46D-D483AF8F981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24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88366-2947-D844-B46D-D483AF8F981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032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468430"/>
          </a:xfrm>
          <a:prstGeom prst="rect">
            <a:avLst/>
          </a:prstGeom>
        </p:spPr>
        <p:txBody>
          <a:bodyPr anchor="b"/>
          <a:lstStyle>
            <a:lvl1pPr algn="ctr">
              <a:defRPr sz="4500" b="1" i="0">
                <a:solidFill>
                  <a:srgbClr val="0E1130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4211"/>
            <a:ext cx="9144000" cy="21335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EFCF92-EBE6-32A1-D990-38D7E6F22D4E}"/>
              </a:ext>
            </a:extLst>
          </p:cNvPr>
          <p:cNvSpPr/>
          <p:nvPr userDrawn="1"/>
        </p:nvSpPr>
        <p:spPr>
          <a:xfrm>
            <a:off x="-30480" y="5741239"/>
            <a:ext cx="12252960" cy="1192956"/>
          </a:xfrm>
          <a:prstGeom prst="rect">
            <a:avLst/>
          </a:prstGeom>
          <a:solidFill>
            <a:srgbClr val="0E11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05E38AC4-98C1-815B-7629-81B62C5926C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24000" y="2895600"/>
            <a:ext cx="91440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AED6D91E-DE09-E4DD-FFE1-FE3558F547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5741239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51BE-F105-63E5-4C06-8E1FB4F51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48600" y="6046047"/>
            <a:ext cx="3808115" cy="6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0480" y="5715001"/>
            <a:ext cx="1225296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73F01B-A89A-1F0D-EF4E-8EF523140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905029" y="381002"/>
            <a:ext cx="6381941" cy="4724398"/>
          </a:xfrm>
          <a:prstGeom prst="rect">
            <a:avLst/>
          </a:prstGeom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D945621-D360-691F-1F4B-404E0B9C7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867401"/>
            <a:ext cx="12192000" cy="990599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rgbClr val="A1A1A1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27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4876800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213E9A"/>
              </a:buClr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2A62A-B62C-F6AC-0BAA-67E044C98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7EADAE-8594-EC72-DE2A-4885274AA11B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C7E97753-7AE7-61CD-C28E-CC4B727FC3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66040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ADD3603B-CE0D-5A82-2851-F47C38B2B77D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99B006-F632-9E65-CB2A-F169604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8705513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C81A2-CC44-32F6-F1D4-77B0A884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3"/>
            <a:ext cx="10515600" cy="1004887"/>
          </a:xfrm>
          <a:prstGeom prst="rect">
            <a:avLst/>
          </a:prstGeom>
        </p:spPr>
        <p:txBody>
          <a:bodyPr/>
          <a:lstStyle>
            <a:lvl1pPr>
              <a:defRPr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5CFAD7-C818-4EF3-96A7-ADFC671769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20200" y="6338331"/>
            <a:ext cx="2666978" cy="443469"/>
          </a:xfrm>
          <a:prstGeom prst="rect">
            <a:avLst/>
          </a:prstGeom>
        </p:spPr>
      </p:pic>
      <p:sp>
        <p:nvSpPr>
          <p:cNvPr id="5" name="Line 2">
            <a:extLst>
              <a:ext uri="{FF2B5EF4-FFF2-40B4-BE49-F238E27FC236}">
                <a16:creationId xmlns:a16="http://schemas.microsoft.com/office/drawing/2014/main" id="{16C30DFB-D6A0-6EC3-CE96-283AB94DBF3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442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5EC7BA6-D672-B8C9-9175-950211E0727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B143E-FBDE-A66C-9ABC-EE4FFCA02C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20200" y="6338331"/>
            <a:ext cx="2666978" cy="4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8100" y="5715001"/>
            <a:ext cx="122682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BB60C-10C0-3540-4CD4-A2A1937D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39632" y="2362203"/>
            <a:ext cx="9312735" cy="15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0" r:id="rId2"/>
    <p:sldLayoutId id="2147483705" r:id="rId3"/>
    <p:sldLayoutId id="2147483715" r:id="rId4"/>
    <p:sldLayoutId id="2147483727" r:id="rId5"/>
    <p:sldLayoutId id="2147483731" r:id="rId6"/>
    <p:sldLayoutId id="2147483732" r:id="rId7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4D52-7FFD-32C9-F8D0-4EF04DE2DC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en-US" dirty="0">
                <a:latin typeface="STIX Two Text"/>
                <a:ea typeface="ヒラギノ角ゴ Pro W3"/>
              </a:rPr>
              <a:t>NEAMS Reactor Physics MSR Capabilities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3D022-7417-B585-AABB-4EB27AA266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ea typeface="ヒラギノ角ゴ Pro W3"/>
              </a:rPr>
              <a:t>Matthew Jessee</a:t>
            </a:r>
          </a:p>
          <a:p>
            <a:r>
              <a:rPr lang="en-US" dirty="0" err="1">
                <a:ea typeface="ヒラギノ角ゴ Pro W3"/>
                <a:cs typeface="Arial"/>
              </a:rPr>
              <a:t>Changho</a:t>
            </a:r>
            <a:r>
              <a:rPr lang="en-US" dirty="0">
                <a:ea typeface="ヒラギノ角ゴ Pro W3"/>
                <a:cs typeface="Arial"/>
              </a:rPr>
              <a:t> Lee</a:t>
            </a:r>
            <a:endParaRPr lang="en-US" dirty="0"/>
          </a:p>
          <a:p>
            <a:r>
              <a:rPr lang="en-US" dirty="0" err="1">
                <a:ea typeface="ヒラギノ角ゴ Pro W3"/>
              </a:rPr>
              <a:t>Namjae</a:t>
            </a:r>
            <a:r>
              <a:rPr lang="en-US" dirty="0">
                <a:ea typeface="ヒラギノ角ゴ Pro W3"/>
              </a:rPr>
              <a:t> Choi</a:t>
            </a:r>
            <a:endParaRPr lang="en-US" dirty="0"/>
          </a:p>
          <a:p>
            <a:endParaRPr lang="en-US" dirty="0"/>
          </a:p>
          <a:p>
            <a:r>
              <a:rPr lang="en-US" dirty="0">
                <a:ea typeface="ヒラギノ角ゴ Pro W3"/>
              </a:rPr>
              <a:t>May 28,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61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90F49-3DC0-B5EE-28A5-1321940A0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626F-A507-7CAF-F7EC-140FE61DC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Tests: Homogeneous Modeling of MSRE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B5CAB-7BDC-C41C-65B5-669CEAA2C3D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6908800" cy="4572000"/>
          </a:xfrm>
        </p:spPr>
        <p:txBody>
          <a:bodyPr vert="horz" lIns="0" tIns="0" rIns="0" bIns="0" anchor="t"/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Griffin-Pronghorn simulation</a:t>
            </a:r>
          </a:p>
          <a:p>
            <a:pPr lvl="1">
              <a:spcAft>
                <a:spcPts val="300"/>
              </a:spcAft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Cross section generation by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OpenMC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Homogenized fuel region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Transient conditions during the zero-power experiment</a:t>
            </a:r>
          </a:p>
          <a:p>
            <a:pPr lvl="1">
              <a:spcAft>
                <a:spcPts val="300"/>
              </a:spcAft>
            </a:pPr>
            <a:r>
              <a:rPr lang="en-US" sz="1400" dirty="0"/>
              <a:t>Initial equilibrium conditions were established with minimal flow rate.</a:t>
            </a:r>
          </a:p>
          <a:p>
            <a:pPr lvl="1">
              <a:spcAft>
                <a:spcPts val="300"/>
              </a:spcAft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DNP losses (Fuel Salt Velocity) </a:t>
            </a:r>
            <a:r>
              <a:rPr lang="en-US" sz="1400" dirty="0"/>
              <a:t>is only feedback mechanism.</a:t>
            </a:r>
          </a:p>
          <a:p>
            <a:pPr lvl="1">
              <a:spcAft>
                <a:spcPts val="300"/>
              </a:spcAft>
            </a:pPr>
            <a:r>
              <a:rPr lang="en-US" sz="1400" dirty="0"/>
              <a:t>Criticality was maintained at zero power by adjusting control rod positions.</a:t>
            </a:r>
          </a:p>
          <a:p>
            <a:pPr lvl="1"/>
            <a:r>
              <a:rPr lang="en-US" sz="1400" dirty="0"/>
              <a:t>Reactivity inserted by control rods compensates reactivity changes due to redistribution of the DNPs in the core region.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Performed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multiphysics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transient simulations</a:t>
            </a:r>
          </a:p>
          <a:p>
            <a:pPr lvl="1">
              <a:spcAft>
                <a:spcPts val="300"/>
              </a:spcAft>
            </a:pPr>
            <a:r>
              <a:rPr lang="en-US" sz="1400" dirty="0"/>
              <a:t>Initial equilibrium conditions were established.</a:t>
            </a:r>
          </a:p>
          <a:p>
            <a:pPr lvl="1">
              <a:spcAft>
                <a:spcPts val="300"/>
              </a:spcAft>
            </a:pPr>
            <a:r>
              <a:rPr lang="en-US" sz="1400" dirty="0"/>
              <a:t>Minimal flow (0.01% Nominal Value). </a:t>
            </a:r>
          </a:p>
          <a:p>
            <a:pPr lvl="1">
              <a:spcAft>
                <a:spcPts val="300"/>
              </a:spcAft>
            </a:pPr>
            <a:r>
              <a:rPr lang="en-US" sz="1400" dirty="0"/>
              <a:t>Zero power state (0.01% Full Power).</a:t>
            </a:r>
          </a:p>
          <a:p>
            <a:pPr lvl="1">
              <a:spcAft>
                <a:spcPts val="300"/>
              </a:spcAft>
            </a:pPr>
            <a:r>
              <a:rPr lang="en-US" sz="1400" dirty="0"/>
              <a:t>Both pump transient scenarios were performed with the same simulation.</a:t>
            </a:r>
          </a:p>
          <a:p>
            <a:pPr lvl="1"/>
            <a:r>
              <a:rPr lang="en-US" sz="1400" dirty="0"/>
              <a:t>Mass flow rate was adjusted similar to the measured values.</a:t>
            </a:r>
          </a:p>
          <a:p>
            <a:pPr marL="287020" indent="-287020"/>
            <a:endParaRPr lang="en-US" dirty="0">
              <a:ea typeface="ヒラギノ角ゴ Pro W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40DC2-42FB-55A3-26BC-CEE5FE464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0" y="1252734"/>
            <a:ext cx="4622800" cy="4352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E9A416-5E0F-F726-B12D-7EC51896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508" y="3302656"/>
            <a:ext cx="1100247" cy="1081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301971-F7A5-3A57-DBBC-1B881938B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8202" y="254322"/>
            <a:ext cx="1475106" cy="1472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F7E769-514C-5061-B934-BAE81E351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0006" y="2968522"/>
            <a:ext cx="569594" cy="1716919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FDAB8160-3681-7BCD-5388-ABA7DF6696E6}"/>
              </a:ext>
            </a:extLst>
          </p:cNvPr>
          <p:cNvSpPr txBox="1"/>
          <p:nvPr/>
        </p:nvSpPr>
        <p:spPr>
          <a:xfrm>
            <a:off x="7658100" y="5727030"/>
            <a:ext cx="4267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159A1"/>
                </a:solidFill>
              </a:rPr>
              <a:t>M. Jaradat et al., “Thermal spectrum molten salt-fueled reactor reference plant model, Idaho National Laboratory,” INL/RPT-23-72875, 2023.</a:t>
            </a:r>
          </a:p>
        </p:txBody>
      </p:sp>
    </p:spTree>
    <p:extLst>
      <p:ext uri="{BB962C8B-B14F-4D97-AF65-F5344CB8AC3E}">
        <p14:creationId xmlns:p14="http://schemas.microsoft.com/office/powerpoint/2010/main" val="2546785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C5D96-2F51-9048-43BD-F78D9EFEA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EDF2B-C77B-29DD-9F69-C77E99AD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Tests: Heterogeneous Modeling of MSRE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C3F15-2DB0-F098-D15D-E76CA4C09B8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399" y="1447800"/>
            <a:ext cx="6691349" cy="4572000"/>
          </a:xfrm>
        </p:spPr>
        <p:txBody>
          <a:bodyPr vert="horz" lIns="0" tIns="0" rIns="0" bIns="0" anchor="t"/>
          <a:lstStyle/>
          <a:p>
            <a:r>
              <a:rPr lang="en-US" sz="1800" dirty="0"/>
              <a:t>Cross sections were generated using </a:t>
            </a:r>
            <a:r>
              <a:rPr lang="en-US" sz="1800" dirty="0" err="1"/>
              <a:t>OpenMC</a:t>
            </a:r>
            <a:endParaRPr lang="en-US" sz="1800" dirty="0"/>
          </a:p>
          <a:p>
            <a:r>
              <a:rPr lang="en-US" sz="1800" dirty="0"/>
              <a:t>Meshes were generated using the MOOSE Reactor Module</a:t>
            </a:r>
          </a:p>
          <a:p>
            <a:r>
              <a:rPr lang="en-US" sz="1800" dirty="0"/>
              <a:t>Heterogeneous modeling of MSRE using Griffin</a:t>
            </a:r>
          </a:p>
          <a:p>
            <a:r>
              <a:rPr lang="en-US" sz="1800" dirty="0"/>
              <a:t>SAM is the main app that drives Griffin eigenvalue calculation at each time step</a:t>
            </a:r>
          </a:p>
          <a:p>
            <a:r>
              <a:rPr lang="en-US" sz="1800" dirty="0"/>
              <a:t>Single-/multi-channel approach in SAM</a:t>
            </a:r>
          </a:p>
          <a:p>
            <a:pPr marL="287020" indent="-287020"/>
            <a:endParaRPr lang="en-US" sz="2000" dirty="0">
              <a:ea typeface="ヒラギノ角ゴ Pro W3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D94A3B9-FAFE-3385-44AD-F903A1687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7" r="8856"/>
          <a:stretch/>
        </p:blipFill>
        <p:spPr bwMode="auto">
          <a:xfrm>
            <a:off x="7434361" y="1866900"/>
            <a:ext cx="4643188" cy="3390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D943B-2847-F070-EBD5-9DAF244B2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479" y="3595007"/>
            <a:ext cx="2003498" cy="2985103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A3AF09-91A1-D88B-819A-6793BC530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994" y="4626939"/>
            <a:ext cx="828119" cy="160235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5647FAA-1208-B6CC-6426-71964A42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33"/>
          <a:stretch/>
        </p:blipFill>
        <p:spPr>
          <a:xfrm>
            <a:off x="1328845" y="4275421"/>
            <a:ext cx="2081356" cy="1964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B1B2C-7FEE-2B5D-5F24-781516844EE4}"/>
              </a:ext>
            </a:extLst>
          </p:cNvPr>
          <p:cNvSpPr txBox="1"/>
          <p:nvPr/>
        </p:nvSpPr>
        <p:spPr>
          <a:xfrm>
            <a:off x="9296400" y="5187746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Pump Coast-down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D410-4084-CED7-9C09-195CDD5C8659}"/>
              </a:ext>
            </a:extLst>
          </p:cNvPr>
          <p:cNvSpPr txBox="1"/>
          <p:nvPr/>
        </p:nvSpPr>
        <p:spPr>
          <a:xfrm>
            <a:off x="8076280" y="5693395"/>
            <a:ext cx="41157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0" u="none" strike="noStrike" baseline="0" dirty="0">
                <a:solidFill>
                  <a:schemeClr val="accent4"/>
                </a:solidFill>
                <a:latin typeface="+mn-lt"/>
              </a:rPr>
              <a:t>T. Fei et al., "Validation of NEAMS Tools Using MSRE Data," Argonne National Laboratory, ANL/NSE-22/48, August 2022</a:t>
            </a:r>
            <a:endParaRPr lang="en-US" sz="1100" dirty="0">
              <a:solidFill>
                <a:schemeClr val="accent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7424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C39C8-DD5A-667F-C4BF-9F7B4E690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24B5E-601F-0E89-B87F-632DB2379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Application of Griffin for CNRS benchmark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F6E46-FB66-35C1-1C89-34031273A6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Namjae</a:t>
            </a:r>
            <a:r>
              <a:rPr lang="en-US" dirty="0"/>
              <a:t> Choi (INL)</a:t>
            </a:r>
          </a:p>
        </p:txBody>
      </p:sp>
    </p:spTree>
    <p:extLst>
      <p:ext uri="{BB962C8B-B14F-4D97-AF65-F5344CB8AC3E}">
        <p14:creationId xmlns:p14="http://schemas.microsoft.com/office/powerpoint/2010/main" val="1663428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8489F-4D7F-8AE4-A2C0-4B5527799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9CBD-EE86-1142-CBE0-F4625322A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Benchmarking of Griffin for MSRs – CNRS Benchmark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6BE56-65BA-D4F1-A942-D6A3758B1EA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7442200" cy="4572000"/>
          </a:xfrm>
        </p:spPr>
        <p:txBody>
          <a:bodyPr vert="horz" lIns="0" tIns="0" rIns="0" bIns="0" anchor="t"/>
          <a:lstStyle/>
          <a:p>
            <a:pPr marL="287020" indent="-287020"/>
            <a:r>
              <a:rPr lang="en-US" dirty="0">
                <a:ea typeface="ヒラギノ角ゴ Pro W3"/>
              </a:rPr>
              <a:t>Developed by LPSC/CNRS-Grenoble.</a:t>
            </a:r>
          </a:p>
          <a:p>
            <a:pPr marL="575945" lvl="1" indent="-287020"/>
            <a:r>
              <a:rPr lang="en-US" dirty="0">
                <a:ea typeface="ヒラギノ角ゴ Pro W3"/>
              </a:rPr>
              <a:t>M. </a:t>
            </a:r>
            <a:r>
              <a:rPr lang="en-US" dirty="0" err="1">
                <a:ea typeface="ヒラギノ角ゴ Pro W3"/>
              </a:rPr>
              <a:t>Tiberga</a:t>
            </a:r>
            <a:r>
              <a:rPr lang="en-US" dirty="0">
                <a:ea typeface="ヒラギノ角ゴ Pro W3"/>
              </a:rPr>
              <a:t> </a:t>
            </a:r>
            <a:r>
              <a:rPr lang="en-US" i="1" dirty="0">
                <a:ea typeface="ヒラギノ角ゴ Pro W3"/>
              </a:rPr>
              <a:t>et al.</a:t>
            </a:r>
            <a:r>
              <a:rPr lang="en-US" dirty="0">
                <a:ea typeface="ヒラギノ角ゴ Pro W3"/>
              </a:rPr>
              <a:t>, “Results from a multi-physics numerical benchmark for codes dedicated to molten salt fast reactors,” Annals of Nuclear Energy 142, 107428 (2020).</a:t>
            </a:r>
          </a:p>
          <a:p>
            <a:pPr marL="287020" indent="-287020"/>
            <a:r>
              <a:rPr lang="en-US" dirty="0">
                <a:ea typeface="ヒラギノ角ゴ Pro W3"/>
              </a:rPr>
              <a:t>A simple 2m x 2m lid-driven cavity problem filled with molten salt.</a:t>
            </a:r>
          </a:p>
          <a:p>
            <a:pPr marL="287020" indent="-287020"/>
            <a:r>
              <a:rPr lang="en-US" dirty="0">
                <a:ea typeface="ヒラギノ角ゴ Pro W3"/>
              </a:rPr>
              <a:t>Benchmark analysis results independently produced and submitted by CNRS, </a:t>
            </a:r>
            <a:r>
              <a:rPr lang="en-US" dirty="0" err="1">
                <a:ea typeface="ヒラギノ角ゴ Pro W3"/>
              </a:rPr>
              <a:t>PoliMi</a:t>
            </a:r>
            <a:r>
              <a:rPr lang="en-US" dirty="0">
                <a:ea typeface="ヒラギノ角ゴ Pro W3"/>
              </a:rPr>
              <a:t>, PSI, and TUD for cross comparison.</a:t>
            </a:r>
          </a:p>
          <a:p>
            <a:pPr marL="287020" indent="-287020"/>
            <a:r>
              <a:rPr lang="en-US" dirty="0">
                <a:ea typeface="ヒラギノ角ゴ Pro W3"/>
              </a:rPr>
              <a:t>Chosen for code-to-code verification due to simplicity and the existence of multiple independent results.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696C4-3A5D-7527-9F8B-FF0379CB9D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563"/>
          <a:stretch/>
        </p:blipFill>
        <p:spPr>
          <a:xfrm>
            <a:off x="8154104" y="1759100"/>
            <a:ext cx="3649889" cy="394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79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0DDDC-80B1-7AEF-5D34-646D3D5F8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163199-29FA-FBCC-DE83-9B5AA2BEE933}"/>
              </a:ext>
            </a:extLst>
          </p:cNvPr>
          <p:cNvSpPr/>
          <p:nvPr/>
        </p:nvSpPr>
        <p:spPr>
          <a:xfrm>
            <a:off x="3950124" y="6172200"/>
            <a:ext cx="8241875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8B555-73EA-B63A-A669-E4F8BC005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Benchmarking of Griffin for MSRs – CNRS Benchmark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3FF13-F294-09B0-65FB-B753CEBCCF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1" y="1447800"/>
            <a:ext cx="3543724" cy="5105400"/>
          </a:xfrm>
        </p:spPr>
        <p:txBody>
          <a:bodyPr vert="horz" lIns="0" tIns="0" rIns="0" bIns="0" anchor="t"/>
          <a:lstStyle/>
          <a:p>
            <a:pPr marL="287020" indent="-287020"/>
            <a:r>
              <a:rPr lang="en-US" dirty="0">
                <a:ea typeface="ヒラギノ角ゴ Pro W3"/>
              </a:rPr>
              <a:t>Performed in three phases with progressively increasing complexity by gradually adding more coupling terms.</a:t>
            </a:r>
          </a:p>
          <a:p>
            <a:pPr marL="287020" indent="-287020"/>
            <a:r>
              <a:rPr lang="en-US" dirty="0">
                <a:ea typeface="ヒラギノ角ゴ Pro W3"/>
              </a:rPr>
              <a:t>Encompasses single and multiphysics and steady-state and transient conditions, capturing important physics of MSRs.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593E66F4-DD0A-00EC-050E-3277238D34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3922542"/>
                  </p:ext>
                </p:extLst>
              </p:nvPr>
            </p:nvGraphicFramePr>
            <p:xfrm>
              <a:off x="4267200" y="1371600"/>
              <a:ext cx="7607726" cy="52379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9244">
                      <a:extLst>
                        <a:ext uri="{9D8B030D-6E8A-4147-A177-3AD203B41FA5}">
                          <a16:colId xmlns:a16="http://schemas.microsoft.com/office/drawing/2014/main" val="1511907188"/>
                        </a:ext>
                      </a:extLst>
                    </a:gridCol>
                    <a:gridCol w="3599540">
                      <a:extLst>
                        <a:ext uri="{9D8B030D-6E8A-4147-A177-3AD203B41FA5}">
                          <a16:colId xmlns:a16="http://schemas.microsoft.com/office/drawing/2014/main" val="3358481325"/>
                        </a:ext>
                      </a:extLst>
                    </a:gridCol>
                    <a:gridCol w="3408942">
                      <a:extLst>
                        <a:ext uri="{9D8B030D-6E8A-4147-A177-3AD203B41FA5}">
                          <a16:colId xmlns:a16="http://schemas.microsoft.com/office/drawing/2014/main" val="2654227514"/>
                        </a:ext>
                      </a:extLst>
                    </a:gridCol>
                  </a:tblGrid>
                  <a:tr h="235361">
                    <a:tc>
                      <a:txBody>
                        <a:bodyPr/>
                        <a:lstStyle/>
                        <a:p>
                          <a:r>
                            <a:rPr lang="en-US" sz="1100" b="1" i="0" u="none" strike="noStrike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Step</a:t>
                          </a:r>
                          <a:endParaRPr lang="en-US" sz="11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18288" marB="18288"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1" i="0" u="none" strike="noStrike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Input</a:t>
                          </a:r>
                          <a:endParaRPr lang="en-US" sz="11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18288" marB="18288"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1" i="0" u="none" strike="noStrike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Observables</a:t>
                          </a:r>
                          <a:endParaRPr lang="en-US" sz="11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18288" marB="18288"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532402"/>
                      </a:ext>
                    </a:extLst>
                  </a:tr>
                  <a:tr h="235361">
                    <a:tc gridSpan="3">
                      <a:txBody>
                        <a:bodyPr/>
                        <a:lstStyle/>
                        <a:p>
                          <a:pPr marL="0" indent="0" algn="ctr" defTabSz="914400" rtl="0" eaLnBrk="1" latinLnBrk="0" hangingPunct="1">
                            <a:buFont typeface="Arial" panose="020B0604020202020204" pitchFamily="34" charset="0"/>
                            <a:buNone/>
                          </a:pPr>
                          <a:r>
                            <a:rPr lang="en-US" sz="11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Phase 0: Single Physics Benchmark</a:t>
                          </a:r>
                        </a:p>
                      </a:txBody>
                      <a:tcPr marT="18288" marB="18288" anchor="ctr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indent="0" algn="ctr" defTabSz="914400" rtl="0" eaLnBrk="1" latinLnBrk="0" hangingPunct="1">
                            <a:buFont typeface="Arial" panose="020B0604020202020204" pitchFamily="34" charset="0"/>
                            <a:buNone/>
                          </a:pPr>
                          <a:endParaRPr lang="en-US" sz="1100" b="1" kern="12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1935981"/>
                      </a:ext>
                    </a:extLst>
                  </a:tr>
                  <a:tr h="235361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0.1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110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𝑙𝑖𝑑</m:t>
                                  </m:r>
                                </m:sub>
                              </m:sSub>
                              <m:r>
                                <a:rPr lang="en-US" sz="11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=0.5 </m:t>
                              </m:r>
                              <m:r>
                                <m:rPr>
                                  <m:sty m:val="p"/>
                                </m:rPr>
                                <a:rPr lang="en-US" sz="1100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m</m:t>
                              </m:r>
                              <m:r>
                                <a:rPr lang="en-US" sz="1100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sz="1100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</m:t>
                              </m:r>
                            </m:oMath>
                          </a14:m>
                          <a:r>
                            <a:rPr lang="en-US" sz="1100" i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indent="-171450" algn="l" defTabSz="914400" rtl="0" eaLnBrk="1" latinLnBrk="0" hangingPunct="1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Velocity components along AA</a:t>
                          </a: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′</a:t>
                          </a:r>
                          <a:r>
                            <a:rPr lang="en-US" sz="110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and BB</a:t>
                          </a: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′</a:t>
                          </a:r>
                          <a:endParaRPr lang="en-US" sz="11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T="18288" marB="18288"/>
                    </a:tc>
                    <a:extLst>
                      <a:ext uri="{0D108BD9-81ED-4DB2-BD59-A6C34878D82A}">
                        <a16:rowId xmlns:a16="http://schemas.microsoft.com/office/drawing/2014/main" val="4145997119"/>
                      </a:ext>
                    </a:extLst>
                  </a:tr>
                  <a:tr h="387654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0.2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indent="-171450" algn="l" defTabSz="914400" rtl="0" eaLnBrk="1" latinLnBrk="0" hangingPunct="1">
                            <a:buFont typeface="Arial" panose="020B0604020202020204" pitchFamily="34" charset="0"/>
                            <a:buChar char="•"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1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T</m:t>
                              </m:r>
                              <m:r>
                                <a:rPr lang="en-US" sz="11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=900 </m:t>
                              </m:r>
                              <m:r>
                                <m:rPr>
                                  <m:sty m:val="p"/>
                                </m:rPr>
                                <a:rPr lang="en-US" sz="1100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K</m:t>
                              </m:r>
                            </m:oMath>
                          </a14:m>
                          <a:endParaRPr lang="en-US" sz="1100" i="0" kern="12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  <a:p>
                          <a:pPr marL="171450" indent="-171450" algn="l" defTabSz="914400" rtl="0" eaLnBrk="1" latinLnBrk="0" hangingPunct="1">
                            <a:buFont typeface="Arial" panose="020B0604020202020204" pitchFamily="34" charset="0"/>
                            <a:buChar char="•"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1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P</m:t>
                              </m:r>
                              <m:r>
                                <a:rPr lang="en-US" sz="11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=1.0 </m:t>
                              </m:r>
                              <m:r>
                                <m:rPr>
                                  <m:sty m:val="p"/>
                                </m:rPr>
                                <a:rPr lang="en-US" sz="1100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GW</m:t>
                              </m:r>
                            </m:oMath>
                          </a14:m>
                          <a:endParaRPr lang="en-US" sz="1100" i="0" kern="12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indent="-171450" algn="l" defTabSz="914400" rtl="0" eaLnBrk="1" latinLnBrk="0" hangingPunct="1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Fission rate density along AA</a:t>
                          </a: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′</a:t>
                          </a:r>
                          <a:endParaRPr lang="en-US" sz="11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  <a:p>
                          <a:pPr marL="171450" indent="-171450" algn="l" defTabSz="914400" rtl="0" eaLnBrk="1" latinLnBrk="0" hangingPunct="1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Reactivity</a:t>
                          </a:r>
                          <a:r>
                            <a:rPr lang="en-US" sz="110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oMath>
                          </a14:m>
                          <a:endParaRPr lang="en-US" sz="1100" kern="12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marT="18288" marB="18288"/>
                    </a:tc>
                    <a:extLst>
                      <a:ext uri="{0D108BD9-81ED-4DB2-BD59-A6C34878D82A}">
                        <a16:rowId xmlns:a16="http://schemas.microsoft.com/office/drawing/2014/main" val="4058272793"/>
                      </a:ext>
                    </a:extLst>
                  </a:tr>
                  <a:tr h="539947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0.3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Fixed flow field from Step 0.1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Fixed heat source distribution from Step 0.2</a:t>
                          </a: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1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11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oMath>
                          </a14:m>
                          <a:endParaRPr lang="en-US" sz="1100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Temperature distribution along AA′ and BB′</a:t>
                          </a:r>
                        </a:p>
                      </a:txBody>
                      <a:tcPr marT="18288" marB="18288"/>
                    </a:tc>
                    <a:extLst>
                      <a:ext uri="{0D108BD9-81ED-4DB2-BD59-A6C34878D82A}">
                        <a16:rowId xmlns:a16="http://schemas.microsoft.com/office/drawing/2014/main" val="918628916"/>
                      </a:ext>
                    </a:extLst>
                  </a:tr>
                  <a:tr h="235361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Phase 1: Steady-state Coupling</a:t>
                          </a:r>
                        </a:p>
                      </a:txBody>
                      <a:tcPr marT="18288" marB="18288" anchor="ctr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7534774"/>
                      </a:ext>
                    </a:extLst>
                  </a:tr>
                  <a:tr h="539947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1.1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Fixed flow field from Step 0.1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=900 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oMath>
                          </a14:m>
                          <a:endParaRPr lang="en-US" sz="1100" b="0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=1.0 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GW</m:t>
                              </m:r>
                            </m:oMath>
                          </a14:m>
                          <a:endParaRPr lang="en-US" sz="1100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Delayed neutron source along AA′ and BB′</a:t>
                          </a: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Reactivity change from Step 0.2,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  <m:r>
                                <a:rPr lang="en-US" sz="1100" b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1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US" sz="11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11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1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endParaRPr lang="en-US" sz="11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T="18288" marB="18288"/>
                    </a:tc>
                    <a:extLst>
                      <a:ext uri="{0D108BD9-81ED-4DB2-BD59-A6C34878D82A}">
                        <a16:rowId xmlns:a16="http://schemas.microsoft.com/office/drawing/2014/main" val="3849346668"/>
                      </a:ext>
                    </a:extLst>
                  </a:tr>
                  <a:tr h="705277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1.2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Fixed flow field from Step 0.1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=1.0 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GW</m:t>
                              </m:r>
                            </m:oMath>
                          </a14:m>
                          <a:endParaRPr lang="en-US" sz="1100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1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11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oMath>
                          </a14:m>
                          <a:endParaRPr lang="en-US" sz="1100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Temperature distribution along AA′ and BB′ 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Reactivity change from Step 1.1,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  <m:r>
                                <a:rPr lang="en-US" sz="1100" b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1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US" sz="1100" b="1" i="0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100" b="1" i="0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100" b="1" i="0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100" b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oMath>
                          </a14:m>
                          <a:endParaRPr lang="en-US" sz="11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Change of fission rate density along AA′ and BB′ with respect to the solution obtained at Step 0.2</a:t>
                          </a:r>
                          <a:endParaRPr lang="en-US" sz="700" b="1" i="1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18288" marB="18288"/>
                    </a:tc>
                    <a:extLst>
                      <a:ext uri="{0D108BD9-81ED-4DB2-BD59-A6C34878D82A}">
                        <a16:rowId xmlns:a16="http://schemas.microsoft.com/office/drawing/2014/main" val="4262502496"/>
                      </a:ext>
                    </a:extLst>
                  </a:tr>
                  <a:tr h="705854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1.3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=1.0 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GW</m:t>
                              </m:r>
                            </m:oMath>
                          </a14:m>
                          <a:endParaRPr lang="en-US" sz="1100" b="0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𝑙𝑖𝑑</m:t>
                                  </m:r>
                                </m:sub>
                              </m:sSub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=0.0 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oMath>
                          </a14:m>
                          <a:r>
                            <a:rPr lang="en-US" sz="1100" i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1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11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oMath>
                          </a14:m>
                          <a:endParaRPr lang="en-US" sz="1100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Velocity components and temperature distribution along AA′ and BB′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Delayed neutron source along AA′ and BB′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Reactivity change from Step 0.2,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  <m:r>
                                <a:rPr lang="en-US" sz="1100" b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1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US" sz="11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11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1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endParaRPr lang="en-US" sz="11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T="18288" marB="18288"/>
                    </a:tc>
                    <a:extLst>
                      <a:ext uri="{0D108BD9-81ED-4DB2-BD59-A6C34878D82A}">
                        <a16:rowId xmlns:a16="http://schemas.microsoft.com/office/drawing/2014/main" val="100255277"/>
                      </a:ext>
                    </a:extLst>
                  </a:tr>
                  <a:tr h="639338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1.4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1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11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oMath>
                          </a14:m>
                          <a:endParaRPr lang="en-US" sz="1100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oMath>
                          </a14:m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in the range </a:t>
                          </a: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a:t>[0, 1] GW</a:t>
                          </a: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with a step of </a:t>
                          </a: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a:t>0.2 GW</a:t>
                          </a: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𝑙𝑖𝑑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in the range </a:t>
                          </a: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a:t>[0, 0.5] m/s</a:t>
                          </a: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with a step of </a:t>
                          </a: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a:t>0.1 m/s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Reactivity change from Step 0.2,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  <m:r>
                                <a:rPr lang="en-US" sz="1100" b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1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US" sz="11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11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1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as a function of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oMath>
                          </a14:m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and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𝑙𝑖𝑑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 marT="18288" marB="18288"/>
                    </a:tc>
                    <a:extLst>
                      <a:ext uri="{0D108BD9-81ED-4DB2-BD59-A6C34878D82A}">
                        <a16:rowId xmlns:a16="http://schemas.microsoft.com/office/drawing/2014/main" val="2303644432"/>
                      </a:ext>
                    </a:extLst>
                  </a:tr>
                  <a:tr h="235361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Phase 2: Time-dependent Coupling</a:t>
                          </a:r>
                        </a:p>
                      </a:txBody>
                      <a:tcPr marT="18288" marB="18288" anchor="ctr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3543474"/>
                      </a:ext>
                    </a:extLst>
                  </a:tr>
                  <a:tr h="539947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2.1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Steady-state solution from Step 1.4 with</a:t>
                          </a:r>
                          <a:r>
                            <a:rPr lang="en-US" sz="11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𝑙𝑖𝑑</m:t>
                                  </m:r>
                                </m:sub>
                              </m:sSub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=0.5 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oMath>
                          </a14:m>
                          <a:r>
                            <a:rPr lang="en-US" sz="110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and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=1.0 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GW</m:t>
                              </m:r>
                            </m:oMath>
                          </a14:m>
                          <a:endParaRPr lang="en-US" sz="1100" b="0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1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11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oMath>
                          </a14:m>
                          <a:endParaRPr lang="en-US" sz="1100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gain and phase shift as a function of the perturbation frequency</a:t>
                          </a:r>
                        </a:p>
                      </a:txBody>
                      <a:tcPr marT="18288" marB="18288"/>
                    </a:tc>
                    <a:extLst>
                      <a:ext uri="{0D108BD9-81ED-4DB2-BD59-A6C34878D82A}">
                        <a16:rowId xmlns:a16="http://schemas.microsoft.com/office/drawing/2014/main" val="27291161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593E66F4-DD0A-00EC-050E-3277238D34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3922542"/>
                  </p:ext>
                </p:extLst>
              </p:nvPr>
            </p:nvGraphicFramePr>
            <p:xfrm>
              <a:off x="4267200" y="1371600"/>
              <a:ext cx="7607726" cy="52379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9244">
                      <a:extLst>
                        <a:ext uri="{9D8B030D-6E8A-4147-A177-3AD203B41FA5}">
                          <a16:colId xmlns:a16="http://schemas.microsoft.com/office/drawing/2014/main" val="1511907188"/>
                        </a:ext>
                      </a:extLst>
                    </a:gridCol>
                    <a:gridCol w="3599540">
                      <a:extLst>
                        <a:ext uri="{9D8B030D-6E8A-4147-A177-3AD203B41FA5}">
                          <a16:colId xmlns:a16="http://schemas.microsoft.com/office/drawing/2014/main" val="3358481325"/>
                        </a:ext>
                      </a:extLst>
                    </a:gridCol>
                    <a:gridCol w="3408942">
                      <a:extLst>
                        <a:ext uri="{9D8B030D-6E8A-4147-A177-3AD203B41FA5}">
                          <a16:colId xmlns:a16="http://schemas.microsoft.com/office/drawing/2014/main" val="2654227514"/>
                        </a:ext>
                      </a:extLst>
                    </a:gridCol>
                  </a:tblGrid>
                  <a:tr h="235361">
                    <a:tc>
                      <a:txBody>
                        <a:bodyPr/>
                        <a:lstStyle/>
                        <a:p>
                          <a:r>
                            <a:rPr lang="en-US" sz="1100" b="1" i="0" u="none" strike="noStrike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Step</a:t>
                          </a:r>
                          <a:endParaRPr lang="en-US" sz="11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18288" marB="18288"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1" i="0" u="none" strike="noStrike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Input</a:t>
                          </a:r>
                          <a:endParaRPr lang="en-US" sz="11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18288" marB="18288"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1" i="0" u="none" strike="noStrike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Observables</a:t>
                          </a:r>
                          <a:endParaRPr lang="en-US" sz="11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18288" marB="18288"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532402"/>
                      </a:ext>
                    </a:extLst>
                  </a:tr>
                  <a:tr h="235361">
                    <a:tc gridSpan="3">
                      <a:txBody>
                        <a:bodyPr/>
                        <a:lstStyle/>
                        <a:p>
                          <a:pPr marL="0" indent="0" algn="ctr" defTabSz="914400" rtl="0" eaLnBrk="1" latinLnBrk="0" hangingPunct="1">
                            <a:buFont typeface="Arial" panose="020B0604020202020204" pitchFamily="34" charset="0"/>
                            <a:buNone/>
                          </a:pPr>
                          <a:r>
                            <a:rPr lang="en-US" sz="11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Phase 0: Single Physics Benchmark</a:t>
                          </a:r>
                        </a:p>
                      </a:txBody>
                      <a:tcPr marT="18288" marB="18288" anchor="ctr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indent="0" algn="ctr" defTabSz="914400" rtl="0" eaLnBrk="1" latinLnBrk="0" hangingPunct="1">
                            <a:buFont typeface="Arial" panose="020B0604020202020204" pitchFamily="34" charset="0"/>
                            <a:buNone/>
                          </a:pPr>
                          <a:endParaRPr lang="en-US" sz="1100" b="1" kern="12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1935981"/>
                      </a:ext>
                    </a:extLst>
                  </a:tr>
                  <a:tr h="235361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0.1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8288" marB="18288">
                        <a:blipFill>
                          <a:blip r:embed="rId2"/>
                          <a:stretch>
                            <a:fillRect l="-16901" t="-200000" r="-95070" b="-19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l" defTabSz="914400" rtl="0" eaLnBrk="1" latinLnBrk="0" hangingPunct="1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Velocity components along AA</a:t>
                          </a: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′</a:t>
                          </a:r>
                          <a:r>
                            <a:rPr lang="en-US" sz="110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and BB</a:t>
                          </a: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′</a:t>
                          </a:r>
                          <a:endParaRPr lang="en-US" sz="11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T="18288" marB="18288"/>
                    </a:tc>
                    <a:extLst>
                      <a:ext uri="{0D108BD9-81ED-4DB2-BD59-A6C34878D82A}">
                        <a16:rowId xmlns:a16="http://schemas.microsoft.com/office/drawing/2014/main" val="4145997119"/>
                      </a:ext>
                    </a:extLst>
                  </a:tr>
                  <a:tr h="387654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0.2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8288" marB="18288">
                        <a:blipFill>
                          <a:blip r:embed="rId2"/>
                          <a:stretch>
                            <a:fillRect l="-16901" t="-190000" r="-95070" b="-1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8288" marB="18288">
                        <a:blipFill>
                          <a:blip r:embed="rId2"/>
                          <a:stretch>
                            <a:fillRect l="-123420" t="-190000" r="-372" b="-11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272793"/>
                      </a:ext>
                    </a:extLst>
                  </a:tr>
                  <a:tr h="539947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0.3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8288" marB="18288">
                        <a:blipFill>
                          <a:blip r:embed="rId2"/>
                          <a:stretch>
                            <a:fillRect l="-16901" t="-202326" r="-95070" b="-6697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Temperature distribution along AA′ and BB′</a:t>
                          </a:r>
                        </a:p>
                      </a:txBody>
                      <a:tcPr marT="18288" marB="18288"/>
                    </a:tc>
                    <a:extLst>
                      <a:ext uri="{0D108BD9-81ED-4DB2-BD59-A6C34878D82A}">
                        <a16:rowId xmlns:a16="http://schemas.microsoft.com/office/drawing/2014/main" val="918628916"/>
                      </a:ext>
                    </a:extLst>
                  </a:tr>
                  <a:tr h="235361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Phase 1: Steady-state Coupling</a:t>
                          </a:r>
                        </a:p>
                      </a:txBody>
                      <a:tcPr marT="18288" marB="18288" anchor="ctr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7534774"/>
                      </a:ext>
                    </a:extLst>
                  </a:tr>
                  <a:tr h="539947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1.1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8288" marB="18288">
                        <a:blipFill>
                          <a:blip r:embed="rId2"/>
                          <a:stretch>
                            <a:fillRect l="-16901" t="-344186" r="-95070" b="-5279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8288" marB="18288">
                        <a:blipFill>
                          <a:blip r:embed="rId2"/>
                          <a:stretch>
                            <a:fillRect l="-123420" t="-344186" r="-372" b="-5279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9346668"/>
                      </a:ext>
                    </a:extLst>
                  </a:tr>
                  <a:tr h="707136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1.2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8288" marB="18288">
                        <a:blipFill>
                          <a:blip r:embed="rId2"/>
                          <a:stretch>
                            <a:fillRect l="-16901" t="-341071" r="-95070" b="-3053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8288" marB="18288">
                        <a:blipFill>
                          <a:blip r:embed="rId2"/>
                          <a:stretch>
                            <a:fillRect l="-123420" t="-341071" r="-372" b="-3053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62502496"/>
                      </a:ext>
                    </a:extLst>
                  </a:tr>
                  <a:tr h="707136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1.3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8288" marB="18288">
                        <a:blipFill>
                          <a:blip r:embed="rId2"/>
                          <a:stretch>
                            <a:fillRect l="-16901" t="-449091" r="-95070" b="-21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8288" marB="18288">
                        <a:blipFill>
                          <a:blip r:embed="rId2"/>
                          <a:stretch>
                            <a:fillRect l="-123420" t="-449091" r="-372" b="-21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255277"/>
                      </a:ext>
                    </a:extLst>
                  </a:tr>
                  <a:tr h="639338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1.4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8288" marB="18288">
                        <a:blipFill>
                          <a:blip r:embed="rId2"/>
                          <a:stretch>
                            <a:fillRect l="-16901" t="-592157" r="-95070" b="-1274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8288" marB="18288">
                        <a:blipFill>
                          <a:blip r:embed="rId2"/>
                          <a:stretch>
                            <a:fillRect l="-123420" t="-592157" r="-372" b="-1274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3644432"/>
                      </a:ext>
                    </a:extLst>
                  </a:tr>
                  <a:tr h="235361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Phase 2: Time-dependent Coupling</a:t>
                          </a:r>
                        </a:p>
                      </a:txBody>
                      <a:tcPr marT="18288" marB="18288" anchor="ctr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3543474"/>
                      </a:ext>
                    </a:extLst>
                  </a:tr>
                  <a:tr h="539947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2.1</a:t>
                          </a:r>
                        </a:p>
                      </a:txBody>
                      <a:tcPr marT="18288" marB="18288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8288" marB="18288">
                        <a:blipFill>
                          <a:blip r:embed="rId2"/>
                          <a:stretch>
                            <a:fillRect l="-16901" t="-862791" r="-95070" b="-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gain and phase shift as a function of the perturbation frequency</a:t>
                          </a:r>
                        </a:p>
                      </a:txBody>
                      <a:tcPr marT="18288" marB="18288"/>
                    </a:tc>
                    <a:extLst>
                      <a:ext uri="{0D108BD9-81ED-4DB2-BD59-A6C34878D82A}">
                        <a16:rowId xmlns:a16="http://schemas.microsoft.com/office/drawing/2014/main" val="272911617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03818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8CEC6-177A-11FE-8AE2-41A0BDBC1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8FB26-A65E-7E52-5B0C-131C46BA1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Griffin – Pronghorn Multiphysics Coupling for MSRs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732DA-CDB5-7CA8-5337-2F3A69BF766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7518400" cy="4343400"/>
          </a:xfrm>
        </p:spPr>
        <p:txBody>
          <a:bodyPr vert="horz" lIns="0" tIns="0" rIns="0" bIns="0" anchor="t"/>
          <a:lstStyle/>
          <a:p>
            <a:pPr marL="287020" indent="-287020"/>
            <a:r>
              <a:rPr lang="en-US" dirty="0">
                <a:ea typeface="ヒラギノ角ゴ Pro W3"/>
              </a:rPr>
              <a:t>Griffin provides the power density and fission source to Pronghorn.</a:t>
            </a:r>
          </a:p>
          <a:p>
            <a:pPr marL="287020" indent="-287020"/>
            <a:r>
              <a:rPr lang="en-US" dirty="0">
                <a:ea typeface="ヒラギノ角ゴ Pro W3"/>
              </a:rPr>
              <a:t>Pronghorn computes the temperature, density, velocity, and pressure fields and the DNP distribution.</a:t>
            </a:r>
          </a:p>
          <a:p>
            <a:pPr marL="287020" indent="-287020"/>
            <a:r>
              <a:rPr lang="en-US" dirty="0">
                <a:ea typeface="ヒラギノ角ゴ Pro W3"/>
              </a:rPr>
              <a:t>The density field is transferred to Griffin to update multigroup cross sections for incorporating thermal feedback.</a:t>
            </a:r>
          </a:p>
          <a:p>
            <a:pPr marL="287020" indent="-287020"/>
            <a:r>
              <a:rPr lang="en-US" dirty="0">
                <a:ea typeface="ヒラギノ角ゴ Pro W3"/>
              </a:rPr>
              <a:t>The DNP distribution is used to construct the total fission source to obtain the neutron flux solution and corresponding power density.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69EC0F6-AD1A-40FA-EA37-F57BA421A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197" y="1447800"/>
            <a:ext cx="3498403" cy="46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27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55A77-E8B5-7448-B789-3803B13EB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9B2065-6317-5BBD-EED2-4B912F958C30}"/>
              </a:ext>
            </a:extLst>
          </p:cNvPr>
          <p:cNvSpPr/>
          <p:nvPr/>
        </p:nvSpPr>
        <p:spPr>
          <a:xfrm>
            <a:off x="3886200" y="6172200"/>
            <a:ext cx="83058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681A2-FDB9-05E3-0697-61157DB9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 – Step 1.4: Full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41014-895A-84B0-6577-6C1DD0E8E9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3327400" cy="4419600"/>
          </a:xfrm>
        </p:spPr>
        <p:txBody>
          <a:bodyPr vert="horz" lIns="0" tIns="0" rIns="0" bIns="0" anchor="t"/>
          <a:lstStyle/>
          <a:p>
            <a:pPr marL="287020" indent="-287020"/>
            <a:r>
              <a:rPr lang="en-US" dirty="0">
                <a:ea typeface="ヒラギノ角ゴ Pro W3"/>
              </a:rPr>
              <a:t>Expected physics of DNP drift are captured properly.</a:t>
            </a:r>
          </a:p>
          <a:p>
            <a:pPr marL="287020" indent="-287020"/>
            <a:r>
              <a:rPr lang="en-US" dirty="0">
                <a:ea typeface="ヒラギノ角ゴ Pro W3"/>
              </a:rPr>
              <a:t>The DNPs with longer half-lives are more dispersed following the flow field.</a:t>
            </a:r>
          </a:p>
          <a:p>
            <a:pPr marL="287020" indent="-287020"/>
            <a:r>
              <a:rPr lang="en-US" dirty="0">
                <a:ea typeface="ヒラギノ角ゴ Pro W3"/>
              </a:rPr>
              <a:t>The impact of forced convection on the DNP distributions can be observed.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DA7FD-02EE-FB36-09C5-BD07E03DDEC5}"/>
              </a:ext>
            </a:extLst>
          </p:cNvPr>
          <p:cNvSpPr txBox="1"/>
          <p:nvPr/>
        </p:nvSpPr>
        <p:spPr>
          <a:xfrm>
            <a:off x="4343400" y="137937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Flow Speed and DNP Distributions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647BAAD-F604-7227-5026-D010B1F5F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0" y="1748701"/>
            <a:ext cx="8102600" cy="499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17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4F2EF-8F02-D1F8-DFAD-14E9A843A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5BC140D-B07E-F086-B821-602E18D69FE5}"/>
              </a:ext>
            </a:extLst>
          </p:cNvPr>
          <p:cNvSpPr/>
          <p:nvPr/>
        </p:nvSpPr>
        <p:spPr>
          <a:xfrm>
            <a:off x="5486400" y="6172200"/>
            <a:ext cx="6705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4DBB9-0600-3CCC-CD24-6E165CEE4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 – Step 2.1: Forced Convection Transient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C7D9-29AB-F8FB-F911-B3303A3DDF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399" y="1447800"/>
            <a:ext cx="4940973" cy="4724400"/>
          </a:xfrm>
        </p:spPr>
        <p:txBody>
          <a:bodyPr vert="horz" lIns="0" tIns="0" rIns="0" bIns="0" anchor="t"/>
          <a:lstStyle/>
          <a:p>
            <a:pPr marL="287020" indent="-287020"/>
            <a:r>
              <a:rPr lang="en-US" dirty="0">
                <a:ea typeface="ヒラギノ角ゴ Pro W3"/>
              </a:rPr>
              <a:t>Expected system dynamic responses by the sinusoidal perturbation of heat transfer coefficient are captured properly.</a:t>
            </a:r>
          </a:p>
          <a:p>
            <a:pPr marL="287020" indent="-287020"/>
            <a:r>
              <a:rPr lang="en-US" dirty="0">
                <a:ea typeface="ヒラギノ角ゴ Pro W3"/>
              </a:rPr>
              <a:t>Power gain is reduced as the frequency gets higher due to delayed neutrons.</a:t>
            </a:r>
          </a:p>
          <a:p>
            <a:pPr marL="287020" indent="-287020"/>
            <a:r>
              <a:rPr lang="en-US" dirty="0">
                <a:ea typeface="ヒラギノ角ゴ Pro W3"/>
              </a:rPr>
              <a:t>Phase shift approaches 90 degrees as the frequency gets higher due to temperature </a:t>
            </a:r>
            <a:r>
              <a:rPr lang="en-US">
                <a:ea typeface="ヒラギノ角ゴ Pro W3"/>
              </a:rPr>
              <a:t>time-derivative term dominating </a:t>
            </a:r>
            <a:r>
              <a:rPr lang="en-US" dirty="0">
                <a:ea typeface="ヒラギノ角ゴ Pro W3"/>
              </a:rPr>
              <a:t>convective and diffusive terms.</a:t>
            </a:r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33F41269-1C44-2381-1D10-C239AC31E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337" y="4455732"/>
            <a:ext cx="6235027" cy="23260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30E901-87BB-95BC-3288-126A2C2F21CA}"/>
              </a:ext>
            </a:extLst>
          </p:cNvPr>
          <p:cNvGrpSpPr/>
          <p:nvPr/>
        </p:nvGrpSpPr>
        <p:grpSpPr>
          <a:xfrm>
            <a:off x="5710337" y="1699658"/>
            <a:ext cx="5948263" cy="2338942"/>
            <a:chOff x="554182" y="484909"/>
            <a:chExt cx="12930908" cy="5084618"/>
          </a:xfrm>
        </p:grpSpPr>
        <p:pic>
          <p:nvPicPr>
            <p:cNvPr id="6" name="Picture 5" descr="A graph of a number of data&#10;&#10;Description automatically generated">
              <a:extLst>
                <a:ext uri="{FF2B5EF4-FFF2-40B4-BE49-F238E27FC236}">
                  <a16:creationId xmlns:a16="http://schemas.microsoft.com/office/drawing/2014/main" id="{0F7C9535-FCD2-58F7-8F8F-3BC5B3645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8" t="4675" r="6754"/>
            <a:stretch/>
          </p:blipFill>
          <p:spPr>
            <a:xfrm>
              <a:off x="6991925" y="484909"/>
              <a:ext cx="6493165" cy="5084618"/>
            </a:xfrm>
            <a:prstGeom prst="rect">
              <a:avLst/>
            </a:prstGeom>
          </p:spPr>
        </p:pic>
        <p:pic>
          <p:nvPicPr>
            <p:cNvPr id="7" name="Picture 6" descr="A graph with red line and blue line&#10;&#10;Description automatically generated">
              <a:extLst>
                <a:ext uri="{FF2B5EF4-FFF2-40B4-BE49-F238E27FC236}">
                  <a16:creationId xmlns:a16="http://schemas.microsoft.com/office/drawing/2014/main" id="{D31B7D98-435D-8310-3F40-2F1D8B514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66" t="4675" r="7403"/>
            <a:stretch/>
          </p:blipFill>
          <p:spPr>
            <a:xfrm>
              <a:off x="554182" y="484909"/>
              <a:ext cx="6317672" cy="508461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25EEC89-C620-B2C7-D586-7DAC452B4256}"/>
              </a:ext>
            </a:extLst>
          </p:cNvPr>
          <p:cNvSpPr txBox="1"/>
          <p:nvPr/>
        </p:nvSpPr>
        <p:spPr>
          <a:xfrm>
            <a:off x="6001407" y="1295400"/>
            <a:ext cx="2532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 Gain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32C627-40CC-B323-0F20-3967BFE84E47}"/>
              </a:ext>
            </a:extLst>
          </p:cNvPr>
          <p:cNvSpPr txBox="1"/>
          <p:nvPr/>
        </p:nvSpPr>
        <p:spPr>
          <a:xfrm>
            <a:off x="9049406" y="1295400"/>
            <a:ext cx="2532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Phase Shift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9803F3-6457-95C6-FEA3-57CD76A26ACB}"/>
              </a:ext>
            </a:extLst>
          </p:cNvPr>
          <p:cNvSpPr txBox="1"/>
          <p:nvPr/>
        </p:nvSpPr>
        <p:spPr>
          <a:xfrm>
            <a:off x="6040014" y="4599801"/>
            <a:ext cx="911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0.0125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BF52D5-E67D-47C4-FD9B-3D60AA17D186}"/>
              </a:ext>
            </a:extLst>
          </p:cNvPr>
          <p:cNvSpPr txBox="1"/>
          <p:nvPr/>
        </p:nvSpPr>
        <p:spPr>
          <a:xfrm>
            <a:off x="9209314" y="4599800"/>
            <a:ext cx="6251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0.8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F7587A-1173-B553-75D5-0B10BF52D843}"/>
              </a:ext>
            </a:extLst>
          </p:cNvPr>
          <p:cNvSpPr txBox="1"/>
          <p:nvPr/>
        </p:nvSpPr>
        <p:spPr>
          <a:xfrm>
            <a:off x="6040014" y="4132302"/>
            <a:ext cx="5542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 and Heat Transfer Coefficient Waves</a:t>
            </a:r>
          </a:p>
        </p:txBody>
      </p:sp>
    </p:spTree>
    <p:extLst>
      <p:ext uri="{BB962C8B-B14F-4D97-AF65-F5344CB8AC3E}">
        <p14:creationId xmlns:p14="http://schemas.microsoft.com/office/powerpoint/2010/main" val="2915242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9E62E-2838-17B2-B132-A57D88FE2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23BE-09B6-22B4-D792-65F491654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76BED-9EEA-2D1E-E03F-1005116FC3E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4648200"/>
          </a:xfrm>
        </p:spPr>
        <p:txBody>
          <a:bodyPr vert="horz" lIns="0" tIns="0" rIns="0" bIns="0" anchor="t"/>
          <a:lstStyle/>
          <a:p>
            <a:r>
              <a:rPr lang="en-US" sz="2200" dirty="0"/>
              <a:t>Griffin is capable of simulating MSRs with flowing fuel and performing </a:t>
            </a:r>
            <a:r>
              <a:rPr lang="en-US" sz="2200" b="1" dirty="0" err="1"/>
              <a:t>multiphysics</a:t>
            </a:r>
            <a:r>
              <a:rPr lang="en-US" sz="2200" dirty="0"/>
              <a:t> simulations with Pronghorn or SAM for steady-state and transient conditions.</a:t>
            </a:r>
          </a:p>
          <a:p>
            <a:r>
              <a:rPr lang="en-US" sz="2200" dirty="0"/>
              <a:t>Griffin – Pronghorn or SAM has demonstrated very good agreement with reference solutions in benchmark cases, including MSRE, CNRS, MSFR, etc.</a:t>
            </a:r>
          </a:p>
          <a:p>
            <a:endParaRPr lang="en-US" sz="2200" dirty="0"/>
          </a:p>
          <a:p>
            <a:pPr marL="287020" indent="-287020"/>
            <a:r>
              <a:rPr lang="en-US" sz="2200" dirty="0">
                <a:ea typeface="ヒラギノ角ゴ Pro W3"/>
              </a:rPr>
              <a:t>Griffin will address advanced depletion modeling for flowing fuel, removal of FPs, workflows for cross section generation, and extended verification and validation of single- and multi-physics simulations for key phenomena in various MSR types.</a:t>
            </a:r>
          </a:p>
          <a:p>
            <a:r>
              <a:rPr lang="en-US" sz="2200" dirty="0">
                <a:ea typeface="ヒラギノ角ゴ Pro W3"/>
                <a:cs typeface="Calibri"/>
              </a:rPr>
              <a:t>Shift will support for ex-core dose calculations over MSR lifetime to incorporate depletion, activation of materials; Support for generation of MSR multigroup macro/micro cross sections accounting for feed, removal, and temperature changes; support for automation of these workflows</a:t>
            </a: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69717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45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DA1CB-7931-57E1-9252-4AEE6D49F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4165600" cy="4754563"/>
          </a:xfrm>
        </p:spPr>
        <p:txBody>
          <a:bodyPr/>
          <a:lstStyle/>
          <a:p>
            <a:r>
              <a:rPr lang="en-US" sz="1600" b="1" dirty="0">
                <a:solidFill>
                  <a:srgbClr val="000000"/>
                </a:solidFill>
                <a:ea typeface="ＭＳ Ｐゴシック"/>
                <a:cs typeface="Arial"/>
              </a:rPr>
              <a:t>Neutral particle transport</a:t>
            </a:r>
            <a:r>
              <a:rPr lang="en-US" sz="1600" dirty="0">
                <a:solidFill>
                  <a:srgbClr val="000000"/>
                </a:solidFill>
                <a:ea typeface="ＭＳ Ｐゴシック"/>
                <a:cs typeface="Arial"/>
              </a:rPr>
              <a:t>: Interaction of neutrons/gammas with reactor materials</a:t>
            </a:r>
          </a:p>
          <a:p>
            <a:r>
              <a:rPr lang="en-US" sz="1600" b="1" dirty="0">
                <a:solidFill>
                  <a:srgbClr val="000000"/>
                </a:solidFill>
                <a:ea typeface="ＭＳ Ｐゴシック"/>
                <a:cs typeface="Arial"/>
              </a:rPr>
              <a:t>Transmutation</a:t>
            </a:r>
            <a:r>
              <a:rPr lang="en-US" sz="1600" dirty="0">
                <a:solidFill>
                  <a:srgbClr val="000000"/>
                </a:solidFill>
                <a:ea typeface="ＭＳ Ｐゴシック"/>
                <a:cs typeface="Arial"/>
              </a:rPr>
              <a:t>: Time evolution of isotope inventories due to irradiation and decay; and decay-induced neutron and gamma source</a:t>
            </a:r>
          </a:p>
          <a:p>
            <a:pPr>
              <a:spcAft>
                <a:spcPts val="40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/>
                <a:cs typeface="Arial"/>
              </a:rPr>
              <a:t>Coupled Transport and Transmutation: </a:t>
            </a:r>
            <a:r>
              <a:rPr lang="en-US" sz="1600" dirty="0">
                <a:solidFill>
                  <a:srgbClr val="000000"/>
                </a:solidFill>
                <a:ea typeface="ＭＳ Ｐゴシック"/>
                <a:cs typeface="Arial"/>
              </a:rPr>
              <a:t>Time evolution of flux (power), isotopes, and decay source</a:t>
            </a:r>
          </a:p>
          <a:p>
            <a:pPr lvl="1">
              <a:spcAft>
                <a:spcPts val="40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Arial"/>
              </a:rPr>
              <a:t>Steady-state operation (days, months, years)</a:t>
            </a:r>
          </a:p>
          <a:p>
            <a:pPr lvl="1">
              <a:spcAft>
                <a:spcPts val="40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Arial"/>
              </a:rPr>
              <a:t>Transient scenarios (seconds, hours, days)</a:t>
            </a:r>
          </a:p>
          <a:p>
            <a:pPr lvl="1">
              <a:spcAft>
                <a:spcPts val="40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Arial"/>
              </a:rPr>
              <a:t>Spent fuel management (years)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  <a:ea typeface="ＭＳ Ｐゴシック"/>
                <a:cs typeface="Arial"/>
              </a:rPr>
              <a:t>Changes in geometry, temperature, and density influence change in reactor physics</a:t>
            </a:r>
            <a:endParaRPr lang="en-US" sz="1800" dirty="0">
              <a:solidFill>
                <a:srgbClr val="000000"/>
              </a:solidFill>
              <a:ea typeface="ＭＳ Ｐゴシック"/>
              <a:cs typeface="Arial"/>
            </a:endParaRPr>
          </a:p>
          <a:p>
            <a:r>
              <a:rPr lang="en-US" sz="1600" dirty="0">
                <a:solidFill>
                  <a:srgbClr val="000000"/>
                </a:solidFill>
                <a:ea typeface="ＭＳ Ｐゴシック"/>
                <a:cs typeface="Arial"/>
              </a:rPr>
              <a:t>Strategically prioritize, coordinate, and develop 3 codes: Griffin, Shift, and MPACT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6A2767-6E5B-B800-EC46-909FCE3BECB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876800" y="1371601"/>
            <a:ext cx="6908800" cy="4754563"/>
          </a:xfrm>
        </p:spPr>
        <p:txBody>
          <a:bodyPr/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a typeface="ＭＳ Ｐゴシック"/>
                <a:cs typeface="Arial"/>
              </a:rPr>
              <a:t>MPACT</a:t>
            </a:r>
            <a:r>
              <a:rPr lang="en-US" sz="1600" dirty="0">
                <a:solidFill>
                  <a:srgbClr val="000000"/>
                </a:solidFill>
                <a:ea typeface="ＭＳ Ｐゴシック"/>
                <a:cs typeface="Arial"/>
              </a:rPr>
              <a:t> is the direct whole-core reactor physics code integrated into </a:t>
            </a:r>
            <a:r>
              <a:rPr lang="en-US" sz="1600" b="1" dirty="0">
                <a:solidFill>
                  <a:srgbClr val="000000"/>
                </a:solidFill>
                <a:ea typeface="ＭＳ Ｐゴシック"/>
                <a:cs typeface="Arial"/>
              </a:rPr>
              <a:t>VERA</a:t>
            </a:r>
            <a:r>
              <a:rPr lang="en-US" sz="1600" dirty="0">
                <a:solidFill>
                  <a:srgbClr val="000000"/>
                </a:solidFill>
                <a:ea typeface="ＭＳ Ｐゴシック"/>
                <a:cs typeface="Arial"/>
              </a:rPr>
              <a:t> for high-fidelity light water reactor simulation</a:t>
            </a:r>
            <a:endParaRPr lang="en-US" sz="1600" b="1" dirty="0">
              <a:solidFill>
                <a:srgbClr val="000000"/>
              </a:solidFill>
              <a:ea typeface="ＭＳ Ｐゴシック"/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a typeface="ＭＳ Ｐゴシック"/>
                <a:cs typeface="Arial"/>
              </a:rPr>
              <a:t>Griffin</a:t>
            </a:r>
            <a:r>
              <a:rPr lang="en-US" sz="1600" dirty="0">
                <a:solidFill>
                  <a:srgbClr val="000000"/>
                </a:solidFill>
                <a:ea typeface="ＭＳ Ｐゴシック"/>
                <a:cs typeface="Arial"/>
              </a:rPr>
              <a:t> is a flexible MOOSE-based reactor physics application for </a:t>
            </a:r>
            <a:r>
              <a:rPr lang="en-US" sz="1600" dirty="0" err="1">
                <a:solidFill>
                  <a:srgbClr val="000000"/>
                </a:solidFill>
                <a:ea typeface="ＭＳ Ｐゴシック"/>
                <a:cs typeface="Arial"/>
              </a:rPr>
              <a:t>multiphysics</a:t>
            </a:r>
            <a:r>
              <a:rPr lang="en-US" sz="1600" dirty="0">
                <a:solidFill>
                  <a:srgbClr val="000000"/>
                </a:solidFill>
                <a:ea typeface="ＭＳ Ｐゴシック"/>
                <a:cs typeface="Arial"/>
              </a:rPr>
              <a:t> simulations of advanced reactor designs</a:t>
            </a:r>
          </a:p>
          <a:p>
            <a:pPr marL="574675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Arial"/>
              </a:rPr>
              <a:t>Range of mesh-based MG deterministic solvers</a:t>
            </a:r>
          </a:p>
          <a:p>
            <a:pPr marL="574675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Arial"/>
              </a:rPr>
              <a:t>On-the-fly cross section processing is integrated for both fast and thermal systems, including TRISO based systems</a:t>
            </a:r>
          </a:p>
          <a:p>
            <a:pPr lvl="1">
              <a:spcAft>
                <a:spcPts val="40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Arial"/>
              </a:rPr>
              <a:t>Depletion/decay using built-in depletion solver</a:t>
            </a:r>
          </a:p>
          <a:p>
            <a:pPr lvl="1">
              <a:spcAft>
                <a:spcPts val="40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Arial"/>
              </a:rPr>
              <a:t>Transient analysis using point kinetics, improved quasi static method, and spatial kinetics.</a:t>
            </a:r>
          </a:p>
          <a:p>
            <a:pPr lvl="1">
              <a:spcAft>
                <a:spcPts val="40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Arial"/>
              </a:rPr>
              <a:t>MOOSE framework enables ease-of-coupling to other MOOSE-based codes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a typeface="ＭＳ Ｐゴシック"/>
                <a:cs typeface="Arial"/>
              </a:rPr>
              <a:t>Shift</a:t>
            </a:r>
            <a:r>
              <a:rPr lang="en-US" sz="1600" dirty="0">
                <a:solidFill>
                  <a:srgbClr val="000000"/>
                </a:solidFill>
                <a:ea typeface="ＭＳ Ｐゴシック"/>
                <a:cs typeface="Arial"/>
              </a:rPr>
              <a:t> is a Monte Carlo radiation transport code designed to scale from supercomputers to laptops. </a:t>
            </a:r>
          </a:p>
          <a:p>
            <a:pPr marL="574675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Arial"/>
              </a:rPr>
              <a:t>Continuous-energy nuclear data on exact geometry (CSG) </a:t>
            </a:r>
          </a:p>
          <a:p>
            <a:pPr marL="574675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Arial"/>
              </a:rPr>
              <a:t>State-of-the-art methods for eigenvalue, shielding, depletion, and sensitivity/uncertainty on CPU/GPU systems</a:t>
            </a:r>
          </a:p>
          <a:p>
            <a:pPr marL="574675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/>
                <a:cs typeface="Arial"/>
              </a:rPr>
              <a:t>Shift provides MG cross sections for subsequent </a:t>
            </a:r>
            <a:r>
              <a:rPr lang="en-US" sz="1400" dirty="0" err="1">
                <a:solidFill>
                  <a:srgbClr val="000000"/>
                </a:solidFill>
                <a:ea typeface="ＭＳ Ｐゴシック"/>
                <a:cs typeface="Arial"/>
              </a:rPr>
              <a:t>multiphysics</a:t>
            </a:r>
            <a:r>
              <a:rPr lang="en-US" sz="1400" dirty="0">
                <a:solidFill>
                  <a:srgbClr val="000000"/>
                </a:solidFill>
                <a:ea typeface="ＭＳ Ｐゴシック"/>
                <a:cs typeface="Arial"/>
              </a:rPr>
              <a:t> simulations with Griffin for all non-LWR reactor systems</a:t>
            </a:r>
          </a:p>
          <a:p>
            <a:endParaRPr lang="en-US" sz="1600" dirty="0">
              <a:solidFill>
                <a:srgbClr val="000000"/>
              </a:solidFill>
              <a:ea typeface="ＭＳ Ｐゴシック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8C4721-C83B-FEBE-F760-99126B66D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10795000" cy="685800"/>
          </a:xfrm>
        </p:spPr>
        <p:txBody>
          <a:bodyPr>
            <a:noAutofit/>
          </a:bodyPr>
          <a:lstStyle/>
          <a:p>
            <a:r>
              <a:rPr lang="en-US" sz="2400" dirty="0"/>
              <a:t>NEAMS Reactor Physics technical area develops and deploys codes for modeling neutral particle transport and nuclide depletion/decay</a:t>
            </a:r>
          </a:p>
        </p:txBody>
      </p:sp>
    </p:spTree>
    <p:extLst>
      <p:ext uri="{BB962C8B-B14F-4D97-AF65-F5344CB8AC3E}">
        <p14:creationId xmlns:p14="http://schemas.microsoft.com/office/powerpoint/2010/main" val="3937564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FAB7-A466-1A2B-A2D9-85E7287EC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Shift is a Monte Carlo radiation transport code in SCALE</a:t>
            </a:r>
          </a:p>
        </p:txBody>
      </p:sp>
      <p:pic>
        <p:nvPicPr>
          <p:cNvPr id="4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5BC7F445-8482-A707-D237-0BE93B514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6" t="9282" r="13101" b="6001"/>
          <a:stretch/>
        </p:blipFill>
        <p:spPr>
          <a:xfrm>
            <a:off x="8546138" y="1141562"/>
            <a:ext cx="3582380" cy="2693275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AC62957-2047-E717-7A9F-9813C24B251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8764"/>
          <a:stretch/>
        </p:blipFill>
        <p:spPr bwMode="auto">
          <a:xfrm>
            <a:off x="9353485" y="3408282"/>
            <a:ext cx="2838515" cy="3061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89EC83-DA69-AFE6-E0CE-AEF09AD1318D}"/>
              </a:ext>
            </a:extLst>
          </p:cNvPr>
          <p:cNvSpPr txBox="1"/>
          <p:nvPr/>
        </p:nvSpPr>
        <p:spPr>
          <a:xfrm>
            <a:off x="227691" y="1602616"/>
            <a:ext cx="7184781" cy="830997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/>
              <a:t>Flexible high-performance radiation transport code designed to scale from supercomputers to laptops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6A612E-6902-7CF4-EB7C-3A50E39C28F2}"/>
              </a:ext>
            </a:extLst>
          </p:cNvPr>
          <p:cNvSpPr txBox="1"/>
          <p:nvPr/>
        </p:nvSpPr>
        <p:spPr>
          <a:xfrm>
            <a:off x="342866" y="2984425"/>
            <a:ext cx="5632972" cy="46166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/>
              <a:t>State-of-the-art methods and algorithms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B558A1-E4A7-343E-568A-3775939AE03C}"/>
              </a:ext>
            </a:extLst>
          </p:cNvPr>
          <p:cNvGrpSpPr/>
          <p:nvPr/>
        </p:nvGrpSpPr>
        <p:grpSpPr>
          <a:xfrm>
            <a:off x="235227" y="4118165"/>
            <a:ext cx="1837593" cy="1216705"/>
            <a:chOff x="289653" y="3730044"/>
            <a:chExt cx="1837593" cy="121670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5114769-0F4F-DB58-F0C9-4F88A9C2F579}"/>
                </a:ext>
              </a:extLst>
            </p:cNvPr>
            <p:cNvSpPr/>
            <p:nvPr/>
          </p:nvSpPr>
          <p:spPr>
            <a:xfrm>
              <a:off x="289653" y="3730044"/>
              <a:ext cx="1837593" cy="121670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B9379F-519D-852D-8A9E-228EE7DC1440}"/>
                </a:ext>
              </a:extLst>
            </p:cNvPr>
            <p:cNvSpPr txBox="1"/>
            <p:nvPr/>
          </p:nvSpPr>
          <p:spPr>
            <a:xfrm>
              <a:off x="414802" y="4108285"/>
              <a:ext cx="15872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GPU/CPU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5BF7C7-9080-49CF-5376-CAE177B712D6}"/>
              </a:ext>
            </a:extLst>
          </p:cNvPr>
          <p:cNvGrpSpPr/>
          <p:nvPr/>
        </p:nvGrpSpPr>
        <p:grpSpPr>
          <a:xfrm>
            <a:off x="4741541" y="3975375"/>
            <a:ext cx="2234418" cy="1302501"/>
            <a:chOff x="131034" y="3702230"/>
            <a:chExt cx="2234418" cy="130250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69A55B-7F64-D976-5F68-D178249E1D65}"/>
                </a:ext>
              </a:extLst>
            </p:cNvPr>
            <p:cNvSpPr/>
            <p:nvPr/>
          </p:nvSpPr>
          <p:spPr>
            <a:xfrm>
              <a:off x="131034" y="3702230"/>
              <a:ext cx="2191397" cy="13025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8CA728-8E6F-1AA7-9544-640060849FF3}"/>
                </a:ext>
              </a:extLst>
            </p:cNvPr>
            <p:cNvSpPr txBox="1"/>
            <p:nvPr/>
          </p:nvSpPr>
          <p:spPr>
            <a:xfrm>
              <a:off x="364583" y="3967576"/>
              <a:ext cx="20008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depletion via </a:t>
              </a:r>
            </a:p>
            <a:p>
              <a:r>
                <a:rPr lang="en-US" sz="2400"/>
                <a:t>ORIGEN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BD7712-AC67-8238-70B6-17FCF5C88C7A}"/>
              </a:ext>
            </a:extLst>
          </p:cNvPr>
          <p:cNvGrpSpPr/>
          <p:nvPr/>
        </p:nvGrpSpPr>
        <p:grpSpPr>
          <a:xfrm>
            <a:off x="1894320" y="4180487"/>
            <a:ext cx="2959130" cy="1649683"/>
            <a:chOff x="-21970" y="3730044"/>
            <a:chExt cx="2359941" cy="121670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3A8903A-FB91-56DF-9BBF-25352DC73F0A}"/>
                </a:ext>
              </a:extLst>
            </p:cNvPr>
            <p:cNvSpPr/>
            <p:nvPr/>
          </p:nvSpPr>
          <p:spPr>
            <a:xfrm>
              <a:off x="289653" y="3730044"/>
              <a:ext cx="1837593" cy="121670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2C9CB2-29A4-E03A-AFE0-CDC758C9CDCA}"/>
                </a:ext>
              </a:extLst>
            </p:cNvPr>
            <p:cNvSpPr txBox="1"/>
            <p:nvPr/>
          </p:nvSpPr>
          <p:spPr>
            <a:xfrm>
              <a:off x="-21970" y="4059089"/>
              <a:ext cx="23599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/>
                <a:t>hybrid variance </a:t>
              </a:r>
            </a:p>
            <a:p>
              <a:pPr algn="ctr"/>
              <a:r>
                <a:rPr lang="en-US" sz="2400"/>
                <a:t>reduction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0349CE-4317-9E80-833C-F905AD6A7C1E}"/>
              </a:ext>
            </a:extLst>
          </p:cNvPr>
          <p:cNvGrpSpPr/>
          <p:nvPr/>
        </p:nvGrpSpPr>
        <p:grpSpPr>
          <a:xfrm>
            <a:off x="6966748" y="3572134"/>
            <a:ext cx="1837593" cy="1216705"/>
            <a:chOff x="289653" y="3730044"/>
            <a:chExt cx="1837593" cy="121670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1497AE5-9356-7A1E-D5BC-E6620994E69F}"/>
                </a:ext>
              </a:extLst>
            </p:cNvPr>
            <p:cNvSpPr/>
            <p:nvPr/>
          </p:nvSpPr>
          <p:spPr>
            <a:xfrm>
              <a:off x="289653" y="3730044"/>
              <a:ext cx="1837593" cy="121670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01A751-E1ED-D6EA-D42C-C4E7590D58AF}"/>
                </a:ext>
              </a:extLst>
            </p:cNvPr>
            <p:cNvSpPr txBox="1"/>
            <p:nvPr/>
          </p:nvSpPr>
          <p:spPr>
            <a:xfrm>
              <a:off x="408162" y="3916119"/>
              <a:ext cx="17124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sensitivity/uncertainty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E38F61-6A07-CBF2-0A7E-A3FDAC53959B}"/>
              </a:ext>
            </a:extLst>
          </p:cNvPr>
          <p:cNvCxnSpPr>
            <a:cxnSpLocks/>
          </p:cNvCxnSpPr>
          <p:nvPr/>
        </p:nvCxnSpPr>
        <p:spPr>
          <a:xfrm flipH="1">
            <a:off x="1354015" y="3477251"/>
            <a:ext cx="395654" cy="6409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B533E1A-CF87-CE98-005F-35A34383E4F7}"/>
              </a:ext>
            </a:extLst>
          </p:cNvPr>
          <p:cNvCxnSpPr>
            <a:cxnSpLocks/>
          </p:cNvCxnSpPr>
          <p:nvPr/>
        </p:nvCxnSpPr>
        <p:spPr>
          <a:xfrm>
            <a:off x="3066284" y="3477251"/>
            <a:ext cx="267157" cy="6964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36775CC-F8F3-82B5-DE43-BCDABC599E9F}"/>
              </a:ext>
            </a:extLst>
          </p:cNvPr>
          <p:cNvCxnSpPr>
            <a:cxnSpLocks/>
          </p:cNvCxnSpPr>
          <p:nvPr/>
        </p:nvCxnSpPr>
        <p:spPr>
          <a:xfrm>
            <a:off x="5225253" y="3460918"/>
            <a:ext cx="225214" cy="5144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A1DD58C-1B63-429A-7801-810CCE2D55DA}"/>
              </a:ext>
            </a:extLst>
          </p:cNvPr>
          <p:cNvCxnSpPr>
            <a:cxnSpLocks/>
          </p:cNvCxnSpPr>
          <p:nvPr/>
        </p:nvCxnSpPr>
        <p:spPr>
          <a:xfrm>
            <a:off x="5999611" y="3228119"/>
            <a:ext cx="1236848" cy="4900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2B12F5D-3CAF-0F38-CE05-1660DFE470CD}"/>
              </a:ext>
            </a:extLst>
          </p:cNvPr>
          <p:cNvSpPr txBox="1"/>
          <p:nvPr/>
        </p:nvSpPr>
        <p:spPr>
          <a:xfrm>
            <a:off x="7655877" y="1212847"/>
            <a:ext cx="159032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ea typeface="ヒラギノ角ゴ Pro W3"/>
              </a:rPr>
              <a:t>Empire Fast Flux Slice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69DC6D-3546-A9DE-BA6B-F0722550D08B}"/>
              </a:ext>
            </a:extLst>
          </p:cNvPr>
          <p:cNvSpPr txBox="1"/>
          <p:nvPr/>
        </p:nvSpPr>
        <p:spPr>
          <a:xfrm>
            <a:off x="11340371" y="5946211"/>
            <a:ext cx="15903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ea typeface="ヒラギノ角ゴ Pro W3"/>
              </a:rPr>
              <a:t>TCR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2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FA4DA9-284F-4048-8F35-1C755D12C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52400"/>
            <a:ext cx="12090400" cy="685800"/>
          </a:xfrm>
        </p:spPr>
        <p:txBody>
          <a:bodyPr/>
          <a:lstStyle/>
          <a:p>
            <a:r>
              <a:rPr lang="en-US"/>
              <a:t>Shift can serve as a reference solution for Griffin for verification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7E931-F229-86C9-8D6B-F2BB028C8756}"/>
              </a:ext>
            </a:extLst>
          </p:cNvPr>
          <p:cNvSpPr txBox="1"/>
          <p:nvPr/>
        </p:nvSpPr>
        <p:spPr>
          <a:xfrm>
            <a:off x="359343" y="1479082"/>
            <a:ext cx="3911064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accent6">
                    <a:lumMod val="76000"/>
                  </a:schemeClr>
                </a:solidFill>
                <a:cs typeface="Arial"/>
              </a:rPr>
              <a:t>Why and How?</a:t>
            </a:r>
            <a:endParaRPr lang="en-US" sz="3200" b="1">
              <a:solidFill>
                <a:schemeClr val="accent6">
                  <a:lumMod val="76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2AA261-B2E6-2D4B-1F5A-DB1EDB87DA0E}"/>
              </a:ext>
            </a:extLst>
          </p:cNvPr>
          <p:cNvSpPr txBox="1"/>
          <p:nvPr/>
        </p:nvSpPr>
        <p:spPr>
          <a:xfrm>
            <a:off x="1900989" y="2257123"/>
            <a:ext cx="273197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>
                <a:solidFill>
                  <a:schemeClr val="accent5">
                    <a:lumMod val="76000"/>
                  </a:schemeClr>
                </a:solidFill>
                <a:cs typeface="Arial"/>
              </a:rPr>
              <a:t>"Exact" physics</a:t>
            </a:r>
            <a:endParaRPr lang="en-US" sz="2800" i="1">
              <a:solidFill>
                <a:schemeClr val="accent5">
                  <a:lumMod val="76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22EF4-EFB6-CB36-1C3E-EEB54257FBA9}"/>
              </a:ext>
            </a:extLst>
          </p:cNvPr>
          <p:cNvSpPr txBox="1"/>
          <p:nvPr/>
        </p:nvSpPr>
        <p:spPr>
          <a:xfrm>
            <a:off x="6344653" y="2257122"/>
            <a:ext cx="596445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>
                <a:solidFill>
                  <a:schemeClr val="accent2">
                    <a:lumMod val="76000"/>
                  </a:schemeClr>
                </a:solidFill>
                <a:cs typeface="Arial"/>
              </a:rPr>
              <a:t>"Exact" geometry</a:t>
            </a:r>
            <a:endParaRPr lang="en-US" sz="2800" i="1">
              <a:solidFill>
                <a:schemeClr val="accent2">
                  <a:lumMod val="76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59BBC-3C75-B736-F758-F0DBE27AC757}"/>
              </a:ext>
            </a:extLst>
          </p:cNvPr>
          <p:cNvSpPr txBox="1"/>
          <p:nvPr/>
        </p:nvSpPr>
        <p:spPr>
          <a:xfrm>
            <a:off x="2529176" y="4478955"/>
            <a:ext cx="687885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>
                <a:solidFill>
                  <a:schemeClr val="bg2">
                    <a:lumMod val="49000"/>
                  </a:schemeClr>
                </a:solidFill>
                <a:cs typeface="Arial"/>
              </a:rPr>
              <a:t>Automated ISOXML library generation</a:t>
            </a:r>
            <a:endParaRPr lang="en-US" sz="2800" i="1">
              <a:solidFill>
                <a:schemeClr val="bg2">
                  <a:lumMod val="49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B9E01-9266-BE4F-F502-96D700767F52}"/>
              </a:ext>
            </a:extLst>
          </p:cNvPr>
          <p:cNvSpPr txBox="1"/>
          <p:nvPr/>
        </p:nvSpPr>
        <p:spPr>
          <a:xfrm>
            <a:off x="227134" y="3428195"/>
            <a:ext cx="460087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C00000"/>
                </a:solidFill>
                <a:cs typeface="Arial"/>
              </a:rPr>
              <a:t>Single snapshot calculation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E6D8FA-3607-4648-B439-CA57C9AB492C}"/>
              </a:ext>
            </a:extLst>
          </p:cNvPr>
          <p:cNvSpPr txBox="1"/>
          <p:nvPr/>
        </p:nvSpPr>
        <p:spPr>
          <a:xfrm>
            <a:off x="5764870" y="3428999"/>
            <a:ext cx="7560643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C00000"/>
                </a:solidFill>
                <a:cs typeface="Arial"/>
              </a:rPr>
              <a:t>all quantities of interest with uncertainty</a:t>
            </a:r>
            <a:endParaRPr lang="en-US" sz="2800">
              <a:cs typeface="Arial"/>
            </a:endParaRPr>
          </a:p>
          <a:p>
            <a:pPr algn="l"/>
            <a:endParaRPr lang="en-US">
              <a:cs typeface="Arial"/>
            </a:endParaRPr>
          </a:p>
        </p:txBody>
      </p:sp>
      <p:sp>
        <p:nvSpPr>
          <p:cNvPr id="11" name="Arrow: Right 13">
            <a:extLst>
              <a:ext uri="{FF2B5EF4-FFF2-40B4-BE49-F238E27FC236}">
                <a16:creationId xmlns:a16="http://schemas.microsoft.com/office/drawing/2014/main" id="{4EC595DD-9C39-AA15-9B61-C3F13F3E8112}"/>
              </a:ext>
            </a:extLst>
          </p:cNvPr>
          <p:cNvSpPr/>
          <p:nvPr/>
        </p:nvSpPr>
        <p:spPr>
          <a:xfrm>
            <a:off x="4789509" y="342579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B0F28D-F6F7-CBFD-6B30-6D086B7176C8}"/>
              </a:ext>
            </a:extLst>
          </p:cNvPr>
          <p:cNvSpPr txBox="1"/>
          <p:nvPr/>
        </p:nvSpPr>
        <p:spPr>
          <a:xfrm>
            <a:off x="336220" y="5383730"/>
            <a:ext cx="91054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cs typeface="Arial"/>
              </a:rPr>
              <a:t>Are there limitations?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63147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DF56C-88E2-3CFA-A0F7-7503EDF09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29" y="176373"/>
            <a:ext cx="11684000" cy="685800"/>
          </a:xfrm>
        </p:spPr>
        <p:txBody>
          <a:bodyPr lIns="0" tIns="0" rIns="0" bIns="0" anchor="t"/>
          <a:lstStyle/>
          <a:p>
            <a:r>
              <a:rPr lang="en-US">
                <a:ea typeface="ヒラギノ角ゴ Pro W3"/>
              </a:rPr>
              <a:t>MSRE 2D </a:t>
            </a:r>
            <a:r>
              <a:rPr lang="en-US" err="1">
                <a:ea typeface="ヒラギノ角ゴ Pro W3"/>
              </a:rPr>
              <a:t>pincell</a:t>
            </a:r>
            <a:r>
              <a:rPr lang="en-US">
                <a:ea typeface="ヒラギノ角ゴ Pro W3"/>
              </a:rPr>
              <a:t> prompt eigenvalue and β</a:t>
            </a:r>
            <a:r>
              <a:rPr lang="en-US" baseline="-25000">
                <a:ea typeface="ヒラギノ角ゴ Pro W3"/>
              </a:rPr>
              <a:t>eff</a:t>
            </a:r>
            <a:r>
              <a:rPr lang="en-US">
                <a:ea typeface="ヒラギノ角ゴ Pro W3"/>
              </a:rPr>
              <a:t> verified with Shift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2A32A0A-6623-3D3D-BBCF-7B78F0F73C0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54662" y="1931541"/>
            <a:ext cx="3018135" cy="300176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10E796-AF1B-D442-53EB-DCACB4A31DEC}"/>
              </a:ext>
            </a:extLst>
          </p:cNvPr>
          <p:cNvSpPr txBox="1"/>
          <p:nvPr/>
        </p:nvSpPr>
        <p:spPr>
          <a:xfrm>
            <a:off x="743163" y="5131941"/>
            <a:ext cx="20325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ea typeface="ヒラギノ角ゴ Pro W3"/>
              </a:rPr>
              <a:t>2D MSRE </a:t>
            </a:r>
            <a:r>
              <a:rPr lang="en-US" err="1">
                <a:latin typeface="Arial"/>
                <a:ea typeface="ヒラギノ角ゴ Pro W3"/>
              </a:rPr>
              <a:t>pincell</a:t>
            </a:r>
            <a:r>
              <a:rPr lang="en-US">
                <a:latin typeface="Arial"/>
                <a:ea typeface="ヒラギノ角ゴ Pro W3"/>
              </a:rPr>
              <a:t> 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0702D9-7A89-FD12-E79C-063D75CCE1F4}"/>
              </a:ext>
            </a:extLst>
          </p:cNvPr>
          <p:cNvSpPr txBox="1"/>
          <p:nvPr/>
        </p:nvSpPr>
        <p:spPr>
          <a:xfrm>
            <a:off x="4048017" y="2131886"/>
            <a:ext cx="789483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ea typeface="ヒラギノ角ゴ Pro W3"/>
              </a:rPr>
              <a:t>Shift </a:t>
            </a:r>
            <a:r>
              <a:rPr lang="en-US" sz="2000" b="1" i="1">
                <a:latin typeface="Arial"/>
                <a:ea typeface="ヒラギノ角ゴ Pro W3"/>
                <a:cs typeface="Arial"/>
              </a:rPr>
              <a:t>β</a:t>
            </a:r>
            <a:r>
              <a:rPr lang="en-US" sz="2000" b="1" i="1" baseline="-25000">
                <a:latin typeface="Arial"/>
                <a:ea typeface="ヒラギノ角ゴ Pro W3"/>
                <a:cs typeface="Arial"/>
              </a:rPr>
              <a:t>eff</a:t>
            </a:r>
            <a:r>
              <a:rPr lang="en-US" sz="2000" b="1" i="1">
                <a:latin typeface="Arial"/>
                <a:ea typeface="ヒラギノ角ゴ Pro W3"/>
                <a:cs typeface="Arial"/>
              </a:rPr>
              <a:t> </a:t>
            </a:r>
            <a:r>
              <a:rPr lang="en-US" sz="2000">
                <a:latin typeface="Arial"/>
                <a:ea typeface="ヒラギノ角ゴ Pro W3"/>
              </a:rPr>
              <a:t>generated from multigroup cross section tallies = </a:t>
            </a:r>
            <a:r>
              <a:rPr lang="en-US" sz="2000">
                <a:solidFill>
                  <a:srgbClr val="FF0000"/>
                </a:solidFill>
                <a:latin typeface="Arial"/>
                <a:ea typeface="ヒラギノ角ゴ Pro W3"/>
              </a:rPr>
              <a:t>651 </a:t>
            </a:r>
            <a:r>
              <a:rPr lang="en-US" sz="2000" err="1">
                <a:solidFill>
                  <a:srgbClr val="FF0000"/>
                </a:solidFill>
                <a:latin typeface="Arial"/>
                <a:ea typeface="ヒラギノ角ゴ Pro W3"/>
              </a:rPr>
              <a:t>pcm</a:t>
            </a:r>
            <a:endParaRPr lang="en-US" sz="2000" err="1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63B2B-9E07-754E-6462-093D95C96E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28" t="6322" r="6444" b="-575"/>
          <a:stretch/>
        </p:blipFill>
        <p:spPr>
          <a:xfrm>
            <a:off x="3605908" y="2612793"/>
            <a:ext cx="8584026" cy="2017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95B729-3B23-B44E-618C-D1D50763A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895" y="4867007"/>
            <a:ext cx="2580099" cy="89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28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2190B-BF7C-63B4-6E4B-697CB78862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Overview of Griffin R&amp;D Activities for MSR systems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5589F-0F2E-8963-01AA-82AB6E0CC7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Changho</a:t>
            </a:r>
            <a:r>
              <a:rPr lang="en-US" dirty="0"/>
              <a:t> Lee (ANL)</a:t>
            </a:r>
          </a:p>
        </p:txBody>
      </p:sp>
    </p:spTree>
    <p:extLst>
      <p:ext uri="{BB962C8B-B14F-4D97-AF65-F5344CB8AC3E}">
        <p14:creationId xmlns:p14="http://schemas.microsoft.com/office/powerpoint/2010/main" val="270446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05FA9-42CF-60B2-2717-0C7B1D688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4D9E-1151-823E-EBF1-95926AD96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Flowing Fuel Simulation Using Griffin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45AD-F1EB-46EF-46F7-2A5778E679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5451814" cy="4495800"/>
          </a:xfrm>
        </p:spPr>
        <p:txBody>
          <a:bodyPr vert="horz" lIns="0" tIns="0" rIns="0" bIns="0" anchor="t"/>
          <a:lstStyle/>
          <a:p>
            <a:pPr marL="287020" indent="-287020"/>
            <a:r>
              <a:rPr lang="en-US" sz="2000" dirty="0">
                <a:ea typeface="ヒラギノ角ゴ Pro W3"/>
              </a:rPr>
              <a:t>Capabilities</a:t>
            </a:r>
          </a:p>
          <a:p>
            <a:pPr marL="575945" lvl="1" indent="-287020">
              <a:spcAft>
                <a:spcPts val="600"/>
              </a:spcAft>
            </a:pPr>
            <a:r>
              <a:rPr lang="en-US" sz="1600" dirty="0">
                <a:ea typeface="ヒラギノ角ゴ Pro W3"/>
              </a:rPr>
              <a:t>Steady-state, transient simulation</a:t>
            </a:r>
          </a:p>
          <a:p>
            <a:pPr marL="575945" lvl="1" indent="-287020">
              <a:spcAft>
                <a:spcPts val="600"/>
              </a:spcAft>
            </a:pPr>
            <a:r>
              <a:rPr lang="en-US" sz="1600" dirty="0">
                <a:ea typeface="ヒラギノ角ゴ Pro W3"/>
              </a:rPr>
              <a:t>Delayed neutron precursor drifting</a:t>
            </a:r>
          </a:p>
          <a:p>
            <a:pPr marL="575945" lvl="1" indent="-287020"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</a:rPr>
              <a:t>Depletion (</a:t>
            </a:r>
            <a:r>
              <a:rPr lang="en-US" sz="1600" dirty="0">
                <a:solidFill>
                  <a:srgbClr val="C00000"/>
                </a:solidFill>
                <a:ea typeface="ヒラギノ角ゴ Pro W3"/>
              </a:rPr>
              <a:t>needs updates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</a:rPr>
              <a:t>)</a:t>
            </a:r>
          </a:p>
          <a:p>
            <a:pPr marL="575945" lvl="1" indent="-287020"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</a:rPr>
              <a:t>Decay heat </a:t>
            </a:r>
            <a:r>
              <a:rPr lang="en-US" sz="1600" dirty="0">
                <a:ea typeface="ヒラギノ角ゴ Pro W3"/>
              </a:rPr>
              <a:t>(fission product drifting) (</a:t>
            </a:r>
            <a:r>
              <a:rPr lang="en-US" sz="1600" dirty="0">
                <a:solidFill>
                  <a:srgbClr val="C00000"/>
                </a:solidFill>
                <a:ea typeface="ヒラギノ角ゴ Pro W3"/>
              </a:rPr>
              <a:t>needs updates</a:t>
            </a:r>
            <a:r>
              <a:rPr lang="en-US" sz="1600" dirty="0">
                <a:ea typeface="ヒラギノ角ゴ Pro W3"/>
              </a:rPr>
              <a:t>)</a:t>
            </a:r>
          </a:p>
          <a:p>
            <a:pPr marL="575945" lvl="1" indent="-287020">
              <a:spcAft>
                <a:spcPts val="600"/>
              </a:spcAft>
            </a:pPr>
            <a:r>
              <a:rPr lang="en-US" sz="1600" dirty="0">
                <a:ea typeface="ヒラギノ角ゴ Pro W3"/>
              </a:rPr>
              <a:t>Multiphysics simulation support</a:t>
            </a:r>
          </a:p>
          <a:p>
            <a:pPr marL="287020" indent="-287020">
              <a:lnSpc>
                <a:spcPct val="150000"/>
              </a:lnSpc>
            </a:pPr>
            <a:r>
              <a:rPr lang="en-US" sz="2000" dirty="0">
                <a:ea typeface="ヒラギノ角ゴ Pro W3"/>
              </a:rPr>
              <a:t>Cross sections</a:t>
            </a:r>
          </a:p>
          <a:p>
            <a:pPr marL="575945" lvl="1" indent="-287020">
              <a:spcAft>
                <a:spcPts val="600"/>
              </a:spcAft>
            </a:pPr>
            <a:r>
              <a:rPr lang="en-US" sz="1600" dirty="0">
                <a:ea typeface="ヒラギノ角ゴ Pro W3"/>
              </a:rPr>
              <a:t>Online cross sections using SSAPI for thermal spectrum cores (</a:t>
            </a:r>
            <a:r>
              <a:rPr lang="en-US" sz="1600" dirty="0">
                <a:solidFill>
                  <a:srgbClr val="C00000"/>
                </a:solidFill>
                <a:ea typeface="ヒラギノ角ゴ Pro W3"/>
              </a:rPr>
              <a:t>needs verification</a:t>
            </a:r>
            <a:r>
              <a:rPr lang="en-US" sz="1600" dirty="0">
                <a:ea typeface="ヒラギノ角ゴ Pro W3"/>
              </a:rPr>
              <a:t>)</a:t>
            </a:r>
          </a:p>
          <a:p>
            <a:pPr marL="575945" lvl="1" indent="-287020">
              <a:spcAft>
                <a:spcPts val="600"/>
              </a:spcAft>
            </a:pPr>
            <a:r>
              <a:rPr lang="en-US" sz="1600" dirty="0">
                <a:ea typeface="ヒラギノ角ゴ Pro W3"/>
              </a:rPr>
              <a:t>MC</a:t>
            </a:r>
            <a:r>
              <a:rPr lang="en-US" sz="1600" baseline="30000" dirty="0">
                <a:ea typeface="ヒラギノ角ゴ Pro W3"/>
              </a:rPr>
              <a:t>2</a:t>
            </a:r>
            <a:r>
              <a:rPr lang="en-US" sz="1600" dirty="0">
                <a:ea typeface="ヒラギノ角ゴ Pro W3"/>
              </a:rPr>
              <a:t>-3 for fast spectrum cores (</a:t>
            </a:r>
            <a:r>
              <a:rPr lang="en-US" sz="1600" dirty="0">
                <a:solidFill>
                  <a:srgbClr val="C00000"/>
                </a:solidFill>
                <a:ea typeface="ヒラギノ角ゴ Pro W3"/>
              </a:rPr>
              <a:t>needs workflow</a:t>
            </a:r>
            <a:r>
              <a:rPr lang="en-US" sz="1600" dirty="0">
                <a:ea typeface="ヒラギノ角ゴ Pro W3"/>
              </a:rPr>
              <a:t>)</a:t>
            </a:r>
          </a:p>
          <a:p>
            <a:pPr marL="575945" lvl="1" indent="-287020"/>
            <a:r>
              <a:rPr lang="en-US" sz="1600" dirty="0">
                <a:ea typeface="ヒラギノ角ゴ Pro W3"/>
              </a:rPr>
              <a:t>Use of external codes (</a:t>
            </a:r>
            <a:r>
              <a:rPr lang="en-US" sz="1600" dirty="0" err="1">
                <a:ea typeface="ヒラギノ角ゴ Pro W3"/>
              </a:rPr>
              <a:t>OpenMC</a:t>
            </a:r>
            <a:r>
              <a:rPr lang="en-US" sz="1600" dirty="0">
                <a:ea typeface="ヒラギノ角ゴ Pro W3"/>
              </a:rPr>
              <a:t>, Shift, …)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6CAA8-ECA0-86F4-F349-173720722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50" y="1551973"/>
            <a:ext cx="1818135" cy="3858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62A25B-2A1A-5D3F-EE11-493608472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495" y="990600"/>
            <a:ext cx="3888144" cy="2931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A0D6E3-4BCC-853D-AA32-F7C74B4C2C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3" t="3040" r="73984" b="57782"/>
          <a:stretch/>
        </p:blipFill>
        <p:spPr>
          <a:xfrm>
            <a:off x="8323371" y="4284314"/>
            <a:ext cx="1196386" cy="16885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7DFB6-4CEF-662B-A6E2-0F04F4CD4D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42" t="3082" r="74124" b="58804"/>
          <a:stretch/>
        </p:blipFill>
        <p:spPr>
          <a:xfrm>
            <a:off x="9776414" y="4289648"/>
            <a:ext cx="1196386" cy="163982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A4C6A6-542F-B4F9-3457-A98AC49E423E}"/>
              </a:ext>
            </a:extLst>
          </p:cNvPr>
          <p:cNvSpPr txBox="1"/>
          <p:nvPr/>
        </p:nvSpPr>
        <p:spPr>
          <a:xfrm>
            <a:off x="8207126" y="5929472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Short-lived DNP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DE2F3F-5324-6098-636A-0C5098A6CC95}"/>
              </a:ext>
            </a:extLst>
          </p:cNvPr>
          <p:cNvSpPr txBox="1"/>
          <p:nvPr/>
        </p:nvSpPr>
        <p:spPr>
          <a:xfrm>
            <a:off x="9685382" y="5929472"/>
            <a:ext cx="1439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Long-lived DNP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3382C8-2978-F2A1-3C3F-C9159B7AA7AA}"/>
              </a:ext>
            </a:extLst>
          </p:cNvPr>
          <p:cNvSpPr/>
          <p:nvPr/>
        </p:nvSpPr>
        <p:spPr>
          <a:xfrm>
            <a:off x="8382000" y="4335343"/>
            <a:ext cx="1066800" cy="1532057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6B33FB-BB29-FA36-749B-3541FFBFF83D}"/>
              </a:ext>
            </a:extLst>
          </p:cNvPr>
          <p:cNvSpPr/>
          <p:nvPr/>
        </p:nvSpPr>
        <p:spPr>
          <a:xfrm>
            <a:off x="9841207" y="4335343"/>
            <a:ext cx="1066800" cy="1532057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87F89-709D-0E94-0808-410ED70140A1}"/>
              </a:ext>
            </a:extLst>
          </p:cNvPr>
          <p:cNvSpPr txBox="1"/>
          <p:nvPr/>
        </p:nvSpPr>
        <p:spPr>
          <a:xfrm>
            <a:off x="11326439" y="3725742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(slow)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8AD70-EFFA-69A4-AA27-BB6107A53C01}"/>
              </a:ext>
            </a:extLst>
          </p:cNvPr>
          <p:cNvSpPr txBox="1"/>
          <p:nvPr/>
        </p:nvSpPr>
        <p:spPr>
          <a:xfrm>
            <a:off x="8391587" y="3725743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(fast)</a:t>
            </a:r>
          </a:p>
        </p:txBody>
      </p:sp>
    </p:spTree>
    <p:extLst>
      <p:ext uri="{BB962C8B-B14F-4D97-AF65-F5344CB8AC3E}">
        <p14:creationId xmlns:p14="http://schemas.microsoft.com/office/powerpoint/2010/main" val="1319761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E6113-EA5C-63BD-3CF2-6A5B4C192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8CE31-7516-B7F9-5551-036FE7720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Multiphysics Simulation with SAM or Pronghorn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D4D98-E67F-9854-70C3-06FB2B8505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4801398" cy="4419600"/>
          </a:xfrm>
        </p:spPr>
        <p:txBody>
          <a:bodyPr vert="horz" lIns="0" tIns="0" rIns="0" bIns="0" anchor="t"/>
          <a:lstStyle/>
          <a:p>
            <a:r>
              <a:rPr lang="en-US" sz="1800" dirty="0"/>
              <a:t>Griffin-SAM or Griffin-Pronghorn coupled models were developed for Multiphysics simulations (e.g., pump startup and coast-down transient)</a:t>
            </a:r>
          </a:p>
          <a:p>
            <a:r>
              <a:rPr lang="en-US" sz="1800" dirty="0" err="1"/>
              <a:t>MultiApp</a:t>
            </a:r>
            <a:r>
              <a:rPr lang="en-US" sz="1800" dirty="0"/>
              <a:t> and Transfer systems are used to transfer information between SAM or Pronghorn and Griffin.</a:t>
            </a:r>
          </a:p>
          <a:p>
            <a:r>
              <a:rPr lang="en-US" sz="1800" dirty="0"/>
              <a:t>Power profile is transferred from Griffin to SAM or Pronghorn, and temperature and DNP profiles are transferred from SAM or Pronghorn to Griffin</a:t>
            </a:r>
          </a:p>
          <a:p>
            <a:pPr marL="287020" indent="-287020"/>
            <a:endParaRPr lang="en-US" sz="1800" dirty="0">
              <a:ea typeface="ヒラギノ角ゴ Pro W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813E9-EF9B-5EAF-79F6-12348DA6A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2993" y="2010616"/>
            <a:ext cx="2305807" cy="3027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82EFCE-9CAE-6C48-CDC0-F6B70C513B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621"/>
          <a:stretch/>
        </p:blipFill>
        <p:spPr>
          <a:xfrm>
            <a:off x="5486400" y="1638615"/>
            <a:ext cx="3917991" cy="3771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AF2B37-4465-05C9-01D6-F27A79FFF442}"/>
              </a:ext>
            </a:extLst>
          </p:cNvPr>
          <p:cNvSpPr txBox="1"/>
          <p:nvPr/>
        </p:nvSpPr>
        <p:spPr>
          <a:xfrm>
            <a:off x="6364041" y="5486400"/>
            <a:ext cx="2162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Coupled Griffin and SAM</a:t>
            </a:r>
          </a:p>
        </p:txBody>
      </p:sp>
    </p:spTree>
    <p:extLst>
      <p:ext uri="{BB962C8B-B14F-4D97-AF65-F5344CB8AC3E}">
        <p14:creationId xmlns:p14="http://schemas.microsoft.com/office/powerpoint/2010/main" val="558513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C1A33-3D74-5371-515D-70790C7D1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E4862A3-B8A5-D7CC-3F05-DBDC1E619504}"/>
              </a:ext>
            </a:extLst>
          </p:cNvPr>
          <p:cNvSpPr/>
          <p:nvPr/>
        </p:nvSpPr>
        <p:spPr>
          <a:xfrm>
            <a:off x="9622357" y="1469571"/>
            <a:ext cx="1219200" cy="37979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8DFDE0-169F-F9EA-1B9E-125A43138C6E}"/>
              </a:ext>
            </a:extLst>
          </p:cNvPr>
          <p:cNvSpPr/>
          <p:nvPr/>
        </p:nvSpPr>
        <p:spPr>
          <a:xfrm>
            <a:off x="6569529" y="1480457"/>
            <a:ext cx="1219200" cy="37979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B89767-7394-8346-7D97-2805161E0C93}"/>
              </a:ext>
            </a:extLst>
          </p:cNvPr>
          <p:cNvSpPr/>
          <p:nvPr/>
        </p:nvSpPr>
        <p:spPr>
          <a:xfrm>
            <a:off x="3385457" y="1480456"/>
            <a:ext cx="1600200" cy="37979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C1EB0-E1FE-9A1D-E874-920FF0CE2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&amp; Validation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1675A-E617-15B5-F592-38A20EC8EAC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2500" y="1480457"/>
            <a:ext cx="1219200" cy="3810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anchor="t"/>
          <a:lstStyle/>
          <a:p>
            <a:pPr marL="0" indent="0" algn="ctr">
              <a:buNone/>
            </a:pPr>
            <a:r>
              <a:rPr lang="en-US" dirty="0">
                <a:ea typeface="ヒラギノ角ゴ Pro W3"/>
              </a:rPr>
              <a:t>MSRE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1AA9B2-3952-0592-6644-3ED803623F79}"/>
              </a:ext>
            </a:extLst>
          </p:cNvPr>
          <p:cNvSpPr txBox="1">
            <a:spLocks/>
          </p:cNvSpPr>
          <p:nvPr/>
        </p:nvSpPr>
        <p:spPr>
          <a:xfrm>
            <a:off x="3385457" y="1479248"/>
            <a:ext cx="1600200" cy="381000"/>
          </a:xfrm>
          <a:prstGeom prst="rect">
            <a:avLst/>
          </a:prstGeom>
        </p:spPr>
        <p:txBody>
          <a:bodyPr vert="horz" lIns="0" tIns="0" rIns="0" bIns="0" anchor="t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dirty="0">
                <a:ea typeface="ヒラギノ角ゴ Pro W3"/>
              </a:rPr>
              <a:t>Lotus-MSR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5194F3D-1D2A-E68B-E02A-B8CCFFA28C0D}"/>
              </a:ext>
            </a:extLst>
          </p:cNvPr>
          <p:cNvSpPr txBox="1">
            <a:spLocks/>
          </p:cNvSpPr>
          <p:nvPr/>
        </p:nvSpPr>
        <p:spPr>
          <a:xfrm>
            <a:off x="6569529" y="1480457"/>
            <a:ext cx="1219200" cy="381000"/>
          </a:xfrm>
          <a:prstGeom prst="rect">
            <a:avLst/>
          </a:prstGeom>
        </p:spPr>
        <p:txBody>
          <a:bodyPr vert="horz" lIns="0" tIns="0" rIns="0" bIns="0" anchor="t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dirty="0">
                <a:ea typeface="ヒラギノ角ゴ Pro W3"/>
              </a:rPr>
              <a:t>MSFR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F2A203-A800-25A2-D8A6-D8EBB2015CF5}"/>
              </a:ext>
            </a:extLst>
          </p:cNvPr>
          <p:cNvSpPr txBox="1">
            <a:spLocks/>
          </p:cNvSpPr>
          <p:nvPr/>
        </p:nvSpPr>
        <p:spPr>
          <a:xfrm>
            <a:off x="9612086" y="1480457"/>
            <a:ext cx="1219200" cy="381000"/>
          </a:xfrm>
          <a:prstGeom prst="rect">
            <a:avLst/>
          </a:prstGeom>
        </p:spPr>
        <p:txBody>
          <a:bodyPr vert="horz" lIns="0" tIns="0" rIns="0" bIns="0" anchor="t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dirty="0">
                <a:ea typeface="ヒラギノ角ゴ Pro W3"/>
              </a:rPr>
              <a:t>CNRS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ADB79F-B9C3-FCF9-A3E4-DEB88376804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563"/>
          <a:stretch/>
        </p:blipFill>
        <p:spPr>
          <a:xfrm>
            <a:off x="9314556" y="3240743"/>
            <a:ext cx="2126593" cy="2301101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AB0969A-1924-DB7C-2D03-546131C2E9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23" t="36247" r="4635" b="21810"/>
          <a:stretch/>
        </p:blipFill>
        <p:spPr>
          <a:xfrm>
            <a:off x="6220847" y="3240743"/>
            <a:ext cx="2846953" cy="2156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D7F0DA-42BD-6D73-6EAC-D4121C2C5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51" y="3263542"/>
            <a:ext cx="1491015" cy="2221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E58FDF-4EC8-956D-E418-238E63C91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902" y="3351615"/>
            <a:ext cx="3375253" cy="22215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C1CDDB-67D9-0A4B-BBEB-C63AF8DA1C09}"/>
              </a:ext>
            </a:extLst>
          </p:cNvPr>
          <p:cNvSpPr txBox="1"/>
          <p:nvPr/>
        </p:nvSpPr>
        <p:spPr>
          <a:xfrm>
            <a:off x="3610720" y="1889649"/>
            <a:ext cx="10502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25 </a:t>
            </a:r>
            <a:r>
              <a:rPr lang="en-US" sz="1400" dirty="0" err="1"/>
              <a:t>KWth</a:t>
            </a:r>
            <a:endParaRPr lang="en-US" sz="1400" dirty="0"/>
          </a:p>
          <a:p>
            <a:r>
              <a:rPr lang="en-US" sz="1400" dirty="0"/>
              <a:t>900K</a:t>
            </a:r>
          </a:p>
          <a:p>
            <a:r>
              <a:rPr lang="en-US" sz="1400" dirty="0"/>
              <a:t>NaCl–UCl</a:t>
            </a:r>
            <a:r>
              <a:rPr lang="en-US" sz="1400" baseline="-25000" dirty="0"/>
              <a:t>3</a:t>
            </a:r>
          </a:p>
          <a:p>
            <a:r>
              <a:rPr lang="en-US" sz="1400" dirty="0"/>
              <a:t>93 w/o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0B1BF5-0D08-E462-617B-CF227120EB54}"/>
              </a:ext>
            </a:extLst>
          </p:cNvPr>
          <p:cNvSpPr txBox="1"/>
          <p:nvPr/>
        </p:nvSpPr>
        <p:spPr>
          <a:xfrm>
            <a:off x="1059535" y="1889649"/>
            <a:ext cx="16578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 </a:t>
            </a:r>
            <a:r>
              <a:rPr lang="en-US" sz="1400" dirty="0" err="1"/>
              <a:t>MWth</a:t>
            </a:r>
            <a:endParaRPr lang="en-US" sz="1400" dirty="0"/>
          </a:p>
          <a:p>
            <a:r>
              <a:rPr lang="en-US" sz="1400" dirty="0"/>
              <a:t>908-936K</a:t>
            </a:r>
          </a:p>
          <a:p>
            <a:r>
              <a:rPr lang="en-US" sz="1400" dirty="0"/>
              <a:t>LiF-BeF</a:t>
            </a:r>
            <a:r>
              <a:rPr lang="en-US" sz="1400" baseline="-25000" dirty="0"/>
              <a:t>2</a:t>
            </a:r>
            <a:r>
              <a:rPr lang="en-US" sz="1400" dirty="0"/>
              <a:t>-ZrF</a:t>
            </a:r>
            <a:r>
              <a:rPr lang="en-US" sz="1400" baseline="-25000" dirty="0"/>
              <a:t>4</a:t>
            </a:r>
            <a:r>
              <a:rPr lang="en-US" sz="1400" dirty="0"/>
              <a:t>-UF</a:t>
            </a:r>
            <a:r>
              <a:rPr lang="en-US" sz="1400" baseline="-25000" dirty="0"/>
              <a:t>4</a:t>
            </a:r>
          </a:p>
          <a:p>
            <a:r>
              <a:rPr lang="en-US" sz="1400" dirty="0"/>
              <a:t>33 w/o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5B1DE5-FF34-5983-159D-13603E9961B4}"/>
              </a:ext>
            </a:extLst>
          </p:cNvPr>
          <p:cNvSpPr txBox="1"/>
          <p:nvPr/>
        </p:nvSpPr>
        <p:spPr>
          <a:xfrm>
            <a:off x="9753600" y="1889649"/>
            <a:ext cx="12538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  <a:p>
            <a:r>
              <a:rPr lang="en-US" sz="1400" dirty="0"/>
              <a:t>900K</a:t>
            </a:r>
          </a:p>
          <a:p>
            <a:r>
              <a:rPr lang="en-US" sz="1400" b="0" i="0" dirty="0">
                <a:solidFill>
                  <a:srgbClr val="1F1F1F"/>
                </a:solidFill>
                <a:effectLst/>
                <a:latin typeface="+mn-lt"/>
              </a:rPr>
              <a:t>LiF-BeF</a:t>
            </a:r>
            <a:r>
              <a:rPr lang="en-US" sz="1400" b="0" i="0" baseline="-25000" dirty="0">
                <a:solidFill>
                  <a:srgbClr val="1F1F1F"/>
                </a:solidFill>
                <a:effectLst/>
                <a:latin typeface="+mn-lt"/>
              </a:rPr>
              <a:t>2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+mn-lt"/>
              </a:rPr>
              <a:t>-UF</a:t>
            </a:r>
            <a:r>
              <a:rPr lang="en-US" sz="1400" b="0" i="0" baseline="-25000" dirty="0">
                <a:solidFill>
                  <a:srgbClr val="1F1F1F"/>
                </a:solidFill>
                <a:effectLst/>
                <a:latin typeface="+mn-lt"/>
              </a:rPr>
              <a:t>4</a:t>
            </a:r>
            <a:endParaRPr lang="en-US" sz="1400" baseline="-25000" dirty="0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2ED3EB-5323-E357-3606-398E0E1511B4}"/>
              </a:ext>
            </a:extLst>
          </p:cNvPr>
          <p:cNvSpPr txBox="1"/>
          <p:nvPr/>
        </p:nvSpPr>
        <p:spPr>
          <a:xfrm>
            <a:off x="6682160" y="1906955"/>
            <a:ext cx="12827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 </a:t>
            </a:r>
            <a:r>
              <a:rPr lang="en-US" sz="1400" dirty="0" err="1"/>
              <a:t>GWth</a:t>
            </a:r>
            <a:endParaRPr lang="en-US" sz="1400" dirty="0"/>
          </a:p>
          <a:p>
            <a:r>
              <a:rPr lang="en-US" sz="1400" dirty="0"/>
              <a:t>973K</a:t>
            </a:r>
          </a:p>
          <a:p>
            <a:r>
              <a:rPr lang="en-US" sz="1400" dirty="0"/>
              <a:t>LiF-ThF</a:t>
            </a:r>
            <a:r>
              <a:rPr lang="en-US" sz="1400" baseline="-25000" dirty="0"/>
              <a:t>3</a:t>
            </a:r>
            <a:r>
              <a:rPr lang="en-US" sz="1400" dirty="0"/>
              <a:t>-UF</a:t>
            </a:r>
            <a:r>
              <a:rPr lang="en-US" sz="1400" baseline="-25000" dirty="0"/>
              <a:t>4</a:t>
            </a:r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EA5668-3B9F-BA5C-FD0B-8885D3FC26C9}"/>
              </a:ext>
            </a:extLst>
          </p:cNvPr>
          <p:cNvSpPr/>
          <p:nvPr/>
        </p:nvSpPr>
        <p:spPr>
          <a:xfrm>
            <a:off x="952500" y="1469571"/>
            <a:ext cx="1219200" cy="379792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43750"/>
      </p:ext>
    </p:extLst>
  </p:cSld>
  <p:clrMapOvr>
    <a:masterClrMapping/>
  </p:clrMapOvr>
</p:sld>
</file>

<file path=ppt/theme/theme1.xml><?xml version="1.0" encoding="utf-8"?>
<a:theme xmlns:a="http://schemas.openxmlformats.org/drawingml/2006/main" name="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37E96EC989942900B54ACB2A29844" ma:contentTypeVersion="4" ma:contentTypeDescription="Create a new document." ma:contentTypeScope="" ma:versionID="cb8f55f89174a9f1761ff8fca4f75e74">
  <xsd:schema xmlns:xsd="http://www.w3.org/2001/XMLSchema" xmlns:xs="http://www.w3.org/2001/XMLSchema" xmlns:p="http://schemas.microsoft.com/office/2006/metadata/properties" xmlns:ns2="617f3ddb-f9e0-43cb-bd74-cf55aa24f2e1" targetNamespace="http://schemas.microsoft.com/office/2006/metadata/properties" ma:root="true" ma:fieldsID="4c47a9a4a89c2571f4b901b84c60da16" ns2:_="">
    <xsd:import namespace="617f3ddb-f9e0-43cb-bd74-cf55aa24f2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f3ddb-f9e0-43cb-bd74-cf55aa24f2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44BF56-C799-47DE-B097-42D0AC3F8454}">
  <ds:schemaRefs>
    <ds:schemaRef ds:uri="http://purl.org/dc/dcmitype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elements/1.1/"/>
    <ds:schemaRef ds:uri="55bb7a7b-ea7a-4bb0-b24a-d4297f0c0a93"/>
    <ds:schemaRef ds:uri="http://schemas.microsoft.com/office/2006/metadata/properties"/>
    <ds:schemaRef ds:uri="http://schemas.microsoft.com/office/2006/documentManagement/types"/>
    <ds:schemaRef ds:uri="0a20205c-0631-4ff0-81c6-46eee12fe7e9"/>
    <ds:schemaRef ds:uri="http://www.w3.org/XML/1998/namespace"/>
    <ds:schemaRef ds:uri="d06c844e-3888-4d7e-9476-f8018e5472cf"/>
  </ds:schemaRefs>
</ds:datastoreItem>
</file>

<file path=customXml/itemProps2.xml><?xml version="1.0" encoding="utf-8"?>
<ds:datastoreItem xmlns:ds="http://schemas.openxmlformats.org/officeDocument/2006/customXml" ds:itemID="{234DC236-E05B-4765-B448-1E669F9B26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81021F-A71D-49B3-A7EF-FA25A32B9F3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37949</TotalTime>
  <Words>1970</Words>
  <Application>Microsoft Office PowerPoint</Application>
  <PresentationFormat>Widescreen</PresentationFormat>
  <Paragraphs>249</Paragraphs>
  <Slides>19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DOE Theme Colors</vt:lpstr>
      <vt:lpstr>NEAMS Reactor Physics MSR Capabilities</vt:lpstr>
      <vt:lpstr>NEAMS Reactor Physics technical area develops and deploys codes for modeling neutral particle transport and nuclide depletion/decay</vt:lpstr>
      <vt:lpstr>Shift is a Monte Carlo radiation transport code in SCALE</vt:lpstr>
      <vt:lpstr>Shift can serve as a reference solution for Griffin for verification</vt:lpstr>
      <vt:lpstr>MSRE 2D pincell prompt eigenvalue and βeff verified with Shift</vt:lpstr>
      <vt:lpstr>Overview of Griffin R&amp;D Activities for MSR systems </vt:lpstr>
      <vt:lpstr>Flowing Fuel Simulation Using Griffin</vt:lpstr>
      <vt:lpstr>Multiphysics Simulation with SAM or Pronghorn</vt:lpstr>
      <vt:lpstr>Verification &amp; Validation Tests</vt:lpstr>
      <vt:lpstr>Validation Tests: Homogeneous Modeling of MSRE</vt:lpstr>
      <vt:lpstr>Validation Tests: Heterogeneous Modeling of MSRE</vt:lpstr>
      <vt:lpstr>Application of Griffin for CNRS benchmark</vt:lpstr>
      <vt:lpstr>Benchmarking of Griffin for MSRs – CNRS Benchmark</vt:lpstr>
      <vt:lpstr>Benchmarking of Griffin for MSRs – CNRS Benchmark</vt:lpstr>
      <vt:lpstr>Griffin – Pronghorn Multiphysics Coupling for MSRs</vt:lpstr>
      <vt:lpstr>Key Results – Step 1.4: Full Coupling</vt:lpstr>
      <vt:lpstr>Key Results – Step 2.1: Forced Convection Transient</vt:lpstr>
      <vt:lpstr>Summary and Future Work</vt:lpstr>
      <vt:lpstr>PowerPoint Presentation</vt:lpstr>
    </vt:vector>
  </TitlesOfParts>
  <Manager/>
  <Company>Booz Allen Hamilton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Tai, Jenny [USA]</dc:creator>
  <cp:keywords/>
  <dc:description/>
  <cp:lastModifiedBy>Namjae Choi</cp:lastModifiedBy>
  <cp:revision>1872</cp:revision>
  <cp:lastPrinted>2018-02-05T23:05:47Z</cp:lastPrinted>
  <dcterms:created xsi:type="dcterms:W3CDTF">2013-06-03T19:45:25Z</dcterms:created>
  <dcterms:modified xsi:type="dcterms:W3CDTF">2025-05-20T10:41:34Z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0x01010086A37E96EC989942900B54ACB2A29844</vt:lpwstr>
  </property>
  <property fmtid="{D5CDD505-2E9C-101B-9397-08002B2CF9AE}" pid="3" name="MediaServiceImageTags">
    <vt:lpwstr/>
  </property>
</Properties>
</file>