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9"/>
  </p:notesMasterIdLst>
  <p:handoutMasterIdLst>
    <p:handoutMasterId r:id="rId10"/>
  </p:handoutMasterIdLst>
  <p:sldIdLst>
    <p:sldId id="636" r:id="rId5"/>
    <p:sldId id="641" r:id="rId6"/>
    <p:sldId id="644" r:id="rId7"/>
    <p:sldId id="645" r:id="rId8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D1D22-E7DC-1A4D-9066-51A40371237D}" v="6" dt="2025-05-06T18:57:18.863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327" autoAdjust="0"/>
  </p:normalViewPr>
  <p:slideViewPr>
    <p:cSldViewPr snapToObjects="1">
      <p:cViewPr varScale="1">
        <p:scale>
          <a:sx n="119" d="100"/>
          <a:sy n="119" d="100"/>
        </p:scale>
        <p:origin x="1416" y="184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6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sicc.ornl.gov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ra.ornl.gov/vera-licen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NEAMS RP Light Water Reactor Capabilities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Matthew Jessee (ORNL)</a:t>
            </a:r>
          </a:p>
          <a:p>
            <a:r>
              <a:rPr lang="en-US" dirty="0"/>
              <a:t>Javier </a:t>
            </a:r>
            <a:r>
              <a:rPr lang="en-US" dirty="0" err="1"/>
              <a:t>Ortensi</a:t>
            </a:r>
            <a:r>
              <a:rPr lang="en-US" dirty="0"/>
              <a:t> (INL)</a:t>
            </a:r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DA1CB-7931-57E1-9252-4AEE6D49F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4165600" cy="4754563"/>
          </a:xfrm>
        </p:spPr>
        <p:txBody>
          <a:bodyPr/>
          <a:lstStyle/>
          <a:p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Neutral particle transport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: Interaction of neutrons/gammas with reactor materials</a:t>
            </a:r>
          </a:p>
          <a:p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Transmutation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: Time evolution of isotope inventories due to irradiation and decay; and decay-induced neutron and gamma source</a:t>
            </a:r>
          </a:p>
          <a:p>
            <a:pPr>
              <a:spcAft>
                <a:spcPts val="40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Coupled Transport and Transmutation: 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Time evolution of flux (power), isotopes, and decay source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Steady-state operation (days, months, years)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Transient scenarios (seconds, hours, days)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Spent fuel management (years)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Changes in geometry, temperature, and density influence change in reactor physics</a:t>
            </a:r>
            <a:endParaRPr lang="en-US" sz="1800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Strategically prioritize, coordinate, and develop 3 codes: Griffin, Shift, and 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6A2767-6E5B-B800-EC46-909FCE3BECB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876800" y="1371601"/>
            <a:ext cx="6908800" cy="4754563"/>
          </a:xfrm>
        </p:spPr>
        <p:txBody>
          <a:bodyPr/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MPACT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 is the direct whole-core reactor physics code integrated into </a:t>
            </a:r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VERA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 for high-fidelity light water reactor simulation</a:t>
            </a:r>
            <a:endParaRPr lang="en-US" sz="1600" b="1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Griffin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 is a flexible MOOSE-based reactor physics application for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Arial"/>
              </a:rPr>
              <a:t>multiphysics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 simulations of advanced reactor designs</a:t>
            </a:r>
          </a:p>
          <a:p>
            <a:pPr marL="57467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Range of mesh-based MG deterministic solvers</a:t>
            </a:r>
          </a:p>
          <a:p>
            <a:pPr marL="57467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On-the-fly cross section processing is integrated for both fast and thermal systems, including TRISO based systems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Depletion/decay using built-in depletion solver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Transient analysis using point kinetics, improved quasi static method, and spatial kinetics.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MOOSE framework enables ease-of-coupling to other MOOSE-based codes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Shift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 is a Monte Carlo radiation transport code designed to scale from supercomputers to laptops. </a:t>
            </a:r>
          </a:p>
          <a:p>
            <a:pPr marL="57467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Continuous-energy nuclear data on exact geometry (CSG) </a:t>
            </a:r>
          </a:p>
          <a:p>
            <a:pPr marL="57467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State-of-the-art methods for eigenvalue, shielding, depletion, and sensitivity/uncertainty on CPU/GPU systems</a:t>
            </a:r>
          </a:p>
          <a:p>
            <a:pPr marL="57467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Shift provides MG cross sections for subsequent </a:t>
            </a:r>
            <a:r>
              <a:rPr lang="en-US" sz="1400" dirty="0" err="1">
                <a:solidFill>
                  <a:srgbClr val="000000"/>
                </a:solidFill>
                <a:ea typeface="ＭＳ Ｐゴシック"/>
                <a:cs typeface="Arial"/>
              </a:rPr>
              <a:t>multiphysics</a:t>
            </a: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 simulations with Griffin for all non-LWR reactor systems</a:t>
            </a:r>
          </a:p>
          <a:p>
            <a:endParaRPr lang="en-US" sz="1600" dirty="0">
              <a:solidFill>
                <a:srgbClr val="000000"/>
              </a:solidFill>
              <a:ea typeface="ＭＳ Ｐゴシック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C4721-C83B-FEBE-F760-99126B66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0795000" cy="685800"/>
          </a:xfrm>
        </p:spPr>
        <p:txBody>
          <a:bodyPr>
            <a:noAutofit/>
          </a:bodyPr>
          <a:lstStyle/>
          <a:p>
            <a:r>
              <a:rPr lang="en-US" sz="2400" dirty="0"/>
              <a:t>NEAMS Reactor Physics technical area develops and deploys codes for modeling neutral particle transport and nuclide depletion/decay</a:t>
            </a:r>
          </a:p>
        </p:txBody>
      </p:sp>
    </p:spTree>
    <p:extLst>
      <p:ext uri="{BB962C8B-B14F-4D97-AF65-F5344CB8AC3E}">
        <p14:creationId xmlns:p14="http://schemas.microsoft.com/office/powerpoint/2010/main" val="393756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6AFC-4639-0E31-A764-0829F23B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VERA Model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A8DF-BBAF-8EA4-5926-D7EE03F1BE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5689600" cy="487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Whole-core 3D neutron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51 energy groups using subgroup method and P2 scattering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Explicit pin-by-pin powers with intra-pin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Explicit 3D reflector geometry​​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258400E8-5C7D-93D6-76EA-1D7E4CFB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9" y="3426477"/>
            <a:ext cx="3048000" cy="274190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C06911-E31A-F982-E8A1-4892765A0B60}"/>
              </a:ext>
            </a:extLst>
          </p:cNvPr>
          <p:cNvSpPr txBox="1">
            <a:spLocks/>
          </p:cNvSpPr>
          <p:nvPr/>
        </p:nvSpPr>
        <p:spPr>
          <a:xfrm>
            <a:off x="6096000" y="1447800"/>
            <a:ext cx="5689600" cy="4876800"/>
          </a:xfrm>
          <a:prstGeom prst="rect">
            <a:avLst/>
          </a:prstGeom>
        </p:spPr>
        <p:txBody>
          <a:bodyPr vert="horz" lIns="0" tIns="0" rIns="0" bIns="0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Explicit pin-by-pin depletion at local conditions​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Explicit isotopic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 moderator and fuel temperature feedback​ using VERA’s Simplified TH model for depletion and CTF for transient</a:t>
            </a:r>
          </a:p>
        </p:txBody>
      </p:sp>
      <p:pic>
        <p:nvPicPr>
          <p:cNvPr id="7" name="Picture 6" descr="Chart, treemap chart&#10;&#10;AI-generated content may be incorrect.">
            <a:extLst>
              <a:ext uri="{FF2B5EF4-FFF2-40B4-BE49-F238E27FC236}">
                <a16:creationId xmlns:a16="http://schemas.microsoft.com/office/drawing/2014/main" id="{CAE0A92B-ABB6-1944-8713-EA319513B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79" y="3414760"/>
            <a:ext cx="3048000" cy="2753620"/>
          </a:xfrm>
          <a:prstGeom prst="rect">
            <a:avLst/>
          </a:prstGeom>
        </p:spPr>
      </p:pic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5726B708-C666-0026-F4D3-89936D867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779" y="3431446"/>
            <a:ext cx="3048000" cy="2737944"/>
          </a:xfrm>
          <a:prstGeom prst="rect">
            <a:avLst/>
          </a:prstGeom>
        </p:spPr>
      </p:pic>
      <p:pic>
        <p:nvPicPr>
          <p:cNvPr id="9" name="Picture 8" descr="Chart&#10;&#10;AI-generated content may be incorrect.">
            <a:extLst>
              <a:ext uri="{FF2B5EF4-FFF2-40B4-BE49-F238E27FC236}">
                <a16:creationId xmlns:a16="http://schemas.microsoft.com/office/drawing/2014/main" id="{C6B27B6F-8E82-B7E0-A737-96B46ED28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592" y="3091710"/>
            <a:ext cx="2537787" cy="3199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591AE5-EE22-3902-1D9E-DFFA46DA48CA}"/>
              </a:ext>
            </a:extLst>
          </p:cNvPr>
          <p:cNvSpPr txBox="1"/>
          <p:nvPr/>
        </p:nvSpPr>
        <p:spPr>
          <a:xfrm>
            <a:off x="838200" y="4948535"/>
            <a:ext cx="19778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Pin powers at EOC (radial slice)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9DB9F-568A-C49F-637E-3ED807B3E414}"/>
              </a:ext>
            </a:extLst>
          </p:cNvPr>
          <p:cNvSpPr txBox="1"/>
          <p:nvPr/>
        </p:nvSpPr>
        <p:spPr>
          <a:xfrm>
            <a:off x="3821985" y="5087034"/>
            <a:ext cx="19778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Pin exposures at EOC (radial slice)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9CF7B-EC05-206F-2523-58D134ABC434}"/>
              </a:ext>
            </a:extLst>
          </p:cNvPr>
          <p:cNvSpPr txBox="1"/>
          <p:nvPr/>
        </p:nvSpPr>
        <p:spPr>
          <a:xfrm>
            <a:off x="7711430" y="5066849"/>
            <a:ext cx="25377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Coolant void at EOC (axial and radial slices)</a:t>
            </a:r>
          </a:p>
        </p:txBody>
      </p:sp>
    </p:spTree>
    <p:extLst>
      <p:ext uri="{BB962C8B-B14F-4D97-AF65-F5344CB8AC3E}">
        <p14:creationId xmlns:p14="http://schemas.microsoft.com/office/powerpoint/2010/main" val="180215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EF63-848A-6ADF-94BE-4DAA6436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FA30F-6CFD-F583-6C6A-F7C2629FA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246" y="1568337"/>
            <a:ext cx="6075218" cy="52550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D5E5D-6B7E-1CD3-74B7-363B39FE101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5994400" cy="48768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Other features:</a:t>
            </a:r>
          </a:p>
          <a:p>
            <a:pPr marL="517525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+mn-lt"/>
                <a:cs typeface="Arial" panose="020B0604020202020204"/>
              </a:rPr>
              <a:t>Inline Shift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/>
                <a:ea typeface="+mn-lt"/>
                <a:cs typeface="Arial" panose="020B0604020202020204"/>
              </a:rPr>
              <a:t>excore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+mn-lt"/>
                <a:cs typeface="Arial" panose="020B0604020202020204"/>
              </a:rPr>
              <a:t>-dose capability</a:t>
            </a:r>
          </a:p>
          <a:p>
            <a:pPr marL="517525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+mn-lt"/>
                <a:cs typeface="Arial" panose="020B0604020202020204"/>
              </a:rPr>
              <a:t>ORIGEN depletion</a:t>
            </a:r>
          </a:p>
          <a:p>
            <a:pPr marL="517525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  <a:ea typeface="+mn-lt"/>
                <a:cs typeface="Arial" panose="020B0604020202020204"/>
              </a:rPr>
              <a:t>Coupling to CTF MAMBA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BISON</a:t>
            </a:r>
            <a:endParaRPr lang="en-US" dirty="0">
              <a:solidFill>
                <a:srgbClr val="000000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0000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Access</a:t>
            </a:r>
          </a:p>
          <a:p>
            <a:pPr marL="517525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VERA is controlled under Part 810 of Title 10 of the U.S. Code of Federal Regulations (10 CFR 810)</a:t>
            </a:r>
          </a:p>
          <a:p>
            <a:pPr marL="517525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Individual VERA 4.3 license available through RSICC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https://rsicc.ornl.gov</a:t>
            </a:r>
            <a:endParaRPr lang="en-US" sz="1600" dirty="0">
              <a:solidFill>
                <a:srgbClr val="000000"/>
              </a:solidFill>
              <a:ea typeface="ＭＳ Ｐゴシック"/>
              <a:cs typeface="Arial"/>
              <a:hlinkClick r:id="rId4"/>
            </a:endParaRPr>
          </a:p>
          <a:p>
            <a:pPr marL="517525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Commercial licensing: Email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vera-support@ornl.gov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517525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VERA 4.3 is available on INL NCRC through government use agreements, email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vera-support@ornl.gov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3660823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terms/"/>
    <ds:schemaRef ds:uri="55bb7a7b-ea7a-4bb0-b24a-d4297f0c0a93"/>
    <ds:schemaRef ds:uri="http://purl.org/dc/dcmitype/"/>
    <ds:schemaRef ds:uri="http://purl.org/dc/elements/1.1/"/>
    <ds:schemaRef ds:uri="0a20205c-0631-4ff0-81c6-46eee12fe7e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06c844e-3888-4d7e-9476-f8018e5472cf"/>
  </ds:schemaRefs>
</ds:datastoreItem>
</file>

<file path=customXml/itemProps3.xml><?xml version="1.0" encoding="utf-8"?>
<ds:datastoreItem xmlns:ds="http://schemas.openxmlformats.org/officeDocument/2006/customXml" ds:itemID="{C11C0B07-1E0E-4FDC-8936-3C215C9E81A1}"/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34004</TotalTime>
  <Words>441</Words>
  <Application>Microsoft Macintosh PowerPoint</Application>
  <PresentationFormat>Widescreen</PresentationFormat>
  <Paragraphs>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STIX Two Text</vt:lpstr>
      <vt:lpstr>DOE Theme Colors</vt:lpstr>
      <vt:lpstr>NEAMS RP Light Water Reactor Capabilities</vt:lpstr>
      <vt:lpstr>NEAMS Reactor Physics technical area develops and deploys codes for modeling neutral particle transport and nuclide depletion/decay</vt:lpstr>
      <vt:lpstr>VERA Model Description</vt:lpstr>
      <vt:lpstr>VERA 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Andersson, Anders David Ragnar</cp:lastModifiedBy>
  <cp:revision>1775</cp:revision>
  <cp:lastPrinted>2025-04-29T15:36:21Z</cp:lastPrinted>
  <dcterms:created xsi:type="dcterms:W3CDTF">2013-06-03T19:45:25Z</dcterms:created>
  <dcterms:modified xsi:type="dcterms:W3CDTF">2025-05-06T23:21:10Z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