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6" r:id="rId4"/>
  </p:sldMasterIdLst>
  <p:notesMasterIdLst>
    <p:notesMasterId r:id="rId14"/>
  </p:notesMasterIdLst>
  <p:handoutMasterIdLst>
    <p:handoutMasterId r:id="rId15"/>
  </p:handoutMasterIdLst>
  <p:sldIdLst>
    <p:sldId id="636" r:id="rId5"/>
    <p:sldId id="639" r:id="rId6"/>
    <p:sldId id="645" r:id="rId7"/>
    <p:sldId id="2540" r:id="rId8"/>
    <p:sldId id="2541" r:id="rId9"/>
    <p:sldId id="2542" r:id="rId10"/>
    <p:sldId id="2544" r:id="rId11"/>
    <p:sldId id="641" r:id="rId12"/>
    <p:sldId id="643" r:id="rId13"/>
  </p:sldIdLst>
  <p:sldSz cx="12192000" cy="6858000"/>
  <p:notesSz cx="7010400" cy="9296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brace" initials="k" lastIdx="7" clrIdx="0"/>
  <p:cmAuthor id="1" name="Fernandez, Ted [USA]" initials="FT[" lastIdx="1" clrIdx="1"/>
  <p:cmAuthor id="2" name="Penny.Mefford" initials="PLM" lastIdx="3" clrIdx="2"/>
  <p:cmAuthor id="3" name="johnsc" initials="csj" lastIdx="2" clrIdx="3"/>
  <p:cmAuthor id="4" name="Jenkins, Daniel (CONTR)" initials="JD(" lastIdx="1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1A1A1"/>
    <a:srgbClr val="0E1130"/>
    <a:srgbClr val="293340"/>
    <a:srgbClr val="213E9A"/>
    <a:srgbClr val="19204C"/>
    <a:srgbClr val="FEF5E8"/>
    <a:srgbClr val="595959"/>
    <a:srgbClr val="77933C"/>
    <a:srgbClr val="4F81BD"/>
    <a:srgbClr val="4E6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33" autoAdjust="0"/>
    <p:restoredTop sz="94694" autoAdjust="0"/>
  </p:normalViewPr>
  <p:slideViewPr>
    <p:cSldViewPr snapToObjects="1">
      <p:cViewPr varScale="1">
        <p:scale>
          <a:sx n="117" d="100"/>
          <a:sy n="117" d="100"/>
        </p:scale>
        <p:origin x="624" y="168"/>
      </p:cViewPr>
      <p:guideLst>
        <p:guide orient="horz" pos="2160"/>
        <p:guide pos="256"/>
      </p:guideLst>
    </p:cSldViewPr>
  </p:slideViewPr>
  <p:outlineViewPr>
    <p:cViewPr>
      <p:scale>
        <a:sx n="33" d="100"/>
        <a:sy n="33" d="100"/>
      </p:scale>
      <p:origin x="1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8418"/>
    </p:cViewPr>
  </p:sorterViewPr>
  <p:notesViewPr>
    <p:cSldViewPr snapToObjects="1">
      <p:cViewPr varScale="1">
        <p:scale>
          <a:sx n="118" d="100"/>
          <a:sy n="118" d="100"/>
        </p:scale>
        <p:origin x="4336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F602F7B-3C60-0340-8F65-5D706F0CD99D}" type="datetime1">
              <a:rPr lang="en-US"/>
              <a:pPr>
                <a:defRPr/>
              </a:pPr>
              <a:t>6/11/25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90FB65A-D16E-9F49-BD9B-8D220ECCC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10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51A9E42-4B87-E94B-8E06-D88E87E2D8B6}" type="datetime1">
              <a:rPr lang="en-US"/>
              <a:pPr>
                <a:defRPr/>
              </a:pPr>
              <a:t>6/11/25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2830" tIns="46415" rIns="92830" bIns="46415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6"/>
            <a:ext cx="3037840" cy="464820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188366-2947-D844-B46D-D483AF8F981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158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1468430"/>
          </a:xfrm>
          <a:prstGeom prst="rect">
            <a:avLst/>
          </a:prstGeom>
        </p:spPr>
        <p:txBody>
          <a:bodyPr anchor="b"/>
          <a:lstStyle>
            <a:lvl1pPr algn="ctr">
              <a:defRPr sz="4500" b="1" i="0">
                <a:solidFill>
                  <a:srgbClr val="0E1130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124211"/>
            <a:ext cx="9144000" cy="213358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EFCF92-EBE6-32A1-D990-38D7E6F22D4E}"/>
              </a:ext>
            </a:extLst>
          </p:cNvPr>
          <p:cNvSpPr/>
          <p:nvPr userDrawn="1"/>
        </p:nvSpPr>
        <p:spPr>
          <a:xfrm>
            <a:off x="-30480" y="5741239"/>
            <a:ext cx="12252960" cy="1192956"/>
          </a:xfrm>
          <a:prstGeom prst="rect">
            <a:avLst/>
          </a:prstGeom>
          <a:solidFill>
            <a:srgbClr val="0E113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05E38AC4-98C1-815B-7629-81B62C5926C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1524000" y="2895600"/>
            <a:ext cx="9144000" cy="0"/>
          </a:xfrm>
          <a:prstGeom prst="line">
            <a:avLst/>
          </a:prstGeom>
          <a:noFill/>
          <a:ln w="12700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Line 2">
            <a:extLst>
              <a:ext uri="{FF2B5EF4-FFF2-40B4-BE49-F238E27FC236}">
                <a16:creationId xmlns:a16="http://schemas.microsoft.com/office/drawing/2014/main" id="{AED6D91E-DE09-E4DD-FFE1-FE3558F5475E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5741239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D551BE-F105-63E5-4C06-8E1FB4F517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848600" y="6046047"/>
            <a:ext cx="3808115" cy="6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81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Bar and Heavy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09D2714-32F1-2C75-6C7B-6B85ACA64B95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C416BF7B-F06A-A578-776E-3959D80B723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Line 2">
            <a:extLst>
              <a:ext uri="{FF2B5EF4-FFF2-40B4-BE49-F238E27FC236}">
                <a16:creationId xmlns:a16="http://schemas.microsoft.com/office/drawing/2014/main" id="{A8E532BE-093B-B577-CA70-D67C8F555A80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406400" y="1447800"/>
            <a:ext cx="11379200" cy="4876800"/>
          </a:xfrm>
          <a:prstGeom prst="rect">
            <a:avLst/>
          </a:prstGeom>
        </p:spPr>
        <p:txBody>
          <a:bodyPr vert="horz" lIns="0" tIns="0" rIns="0" bIns="0"/>
          <a:lstStyle>
            <a:lvl1pPr>
              <a:buClr>
                <a:srgbClr val="213E9A"/>
              </a:buClr>
              <a:defRPr sz="2400"/>
            </a:lvl1pPr>
            <a:lvl2pPr>
              <a:buClr>
                <a:srgbClr val="213E9A"/>
              </a:buClr>
              <a:defRPr sz="2000"/>
            </a:lvl2pPr>
            <a:lvl3pPr>
              <a:buClr>
                <a:srgbClr val="213E9A"/>
              </a:buClr>
              <a:defRPr sz="1800"/>
            </a:lvl3pPr>
            <a:lvl4pPr>
              <a:buClr>
                <a:srgbClr val="213E9A"/>
              </a:buClr>
              <a:defRPr sz="1600"/>
            </a:lvl4pPr>
            <a:lvl5pPr>
              <a:buClr>
                <a:srgbClr val="213E9A"/>
              </a:buClr>
              <a:defRPr sz="15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32A62A-B62C-F6AC-0BAA-67E044C98A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Bullet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7EADAE-8594-EC72-DE2A-4885274AA11B}"/>
              </a:ext>
            </a:extLst>
          </p:cNvPr>
          <p:cNvSpPr/>
          <p:nvPr userDrawn="1"/>
        </p:nvSpPr>
        <p:spPr>
          <a:xfrm>
            <a:off x="-30480" y="0"/>
            <a:ext cx="12252960" cy="1139952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Line 2">
            <a:extLst>
              <a:ext uri="{FF2B5EF4-FFF2-40B4-BE49-F238E27FC236}">
                <a16:creationId xmlns:a16="http://schemas.microsoft.com/office/drawing/2014/main" id="{C7E97753-7AE7-61CD-C28E-CC4B727FC36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30480" y="1139952"/>
            <a:ext cx="12252960" cy="0"/>
          </a:xfrm>
          <a:prstGeom prst="line">
            <a:avLst/>
          </a:prstGeom>
          <a:noFill/>
          <a:ln w="85725">
            <a:solidFill>
              <a:srgbClr val="213E9A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sz="half" idx="12"/>
          </p:nvPr>
        </p:nvSpPr>
        <p:spPr>
          <a:xfrm>
            <a:off x="6604000" y="1371601"/>
            <a:ext cx="5181600" cy="4754563"/>
          </a:xfrm>
          <a:prstGeom prst="rect">
            <a:avLst/>
          </a:prstGeom>
        </p:spPr>
        <p:txBody>
          <a:bodyPr lIns="0" tIns="0" rIns="0" bIns="0"/>
          <a:lstStyle>
            <a:lvl1pPr marL="287338" marR="0" indent="-287338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600"/>
            </a:lvl1pPr>
            <a:lvl2pPr marL="576263" marR="0" indent="-288925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300"/>
            </a:lvl2pPr>
            <a:lvl3pPr marL="8048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2000"/>
            </a:lvl3pPr>
            <a:lvl4pPr marL="10334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4pPr>
            <a:lvl5pPr marL="1262063" marR="0" indent="-2286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Tx/>
              <a:buFont typeface="Arial"/>
              <a:buChar char="•"/>
              <a:tabLst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6" name="Line 2">
            <a:extLst>
              <a:ext uri="{FF2B5EF4-FFF2-40B4-BE49-F238E27FC236}">
                <a16:creationId xmlns:a16="http://schemas.microsoft.com/office/drawing/2014/main" id="{ADD3603B-CE0D-5A82-2851-F47C38B2B77D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0C99B006-F632-9E65-CB2A-F169604EB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78378"/>
            <a:ext cx="8705513" cy="6858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200" b="1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3C81A2-CC44-32F6-F1D4-77B0A884788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96400" y="6324600"/>
            <a:ext cx="2530122" cy="41781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5803"/>
            <a:ext cx="10515600" cy="1004887"/>
          </a:xfrm>
          <a:prstGeom prst="rect">
            <a:avLst/>
          </a:prstGeom>
        </p:spPr>
        <p:txBody>
          <a:bodyPr/>
          <a:lstStyle>
            <a:lvl1pPr>
              <a:defRPr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5CFAD7-C818-4EF3-96A7-ADFC671769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  <p:sp>
        <p:nvSpPr>
          <p:cNvPr id="5" name="Line 2">
            <a:extLst>
              <a:ext uri="{FF2B5EF4-FFF2-40B4-BE49-F238E27FC236}">
                <a16:creationId xmlns:a16="http://schemas.microsoft.com/office/drawing/2014/main" id="{16C30DFB-D6A0-6EC3-CE96-283AB94DBF3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3442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 b="1" i="1">
                <a:solidFill>
                  <a:srgbClr val="213E9A"/>
                </a:solidFill>
                <a:latin typeface="STIX Two Text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rgbClr val="293340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E5EC7BA6-D672-B8C9-9175-950211E07275}"/>
              </a:ext>
            </a:extLst>
          </p:cNvPr>
          <p:cNvSpPr>
            <a:spLocks noChangeShapeType="1"/>
          </p:cNvSpPr>
          <p:nvPr userDrawn="1"/>
        </p:nvSpPr>
        <p:spPr bwMode="auto">
          <a:xfrm flipV="1">
            <a:off x="-30480" y="6248400"/>
            <a:ext cx="12252960" cy="1"/>
          </a:xfrm>
          <a:prstGeom prst="line">
            <a:avLst/>
          </a:prstGeom>
          <a:noFill/>
          <a:ln w="12700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FB143E-FBDE-A66C-9ABC-EE4FFCA02C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220200" y="6338331"/>
            <a:ext cx="2666978" cy="44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7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31AE54-B5A4-3758-D0DB-69AFAAD6AB7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E11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Line 2">
            <a:extLst>
              <a:ext uri="{FF2B5EF4-FFF2-40B4-BE49-F238E27FC236}">
                <a16:creationId xmlns:a16="http://schemas.microsoft.com/office/drawing/2014/main" id="{AAB36105-C5D0-246E-1CE9-223BB52DAB62}"/>
              </a:ext>
            </a:extLst>
          </p:cNvPr>
          <p:cNvSpPr>
            <a:spLocks noChangeAspect="1" noChangeShapeType="1"/>
          </p:cNvSpPr>
          <p:nvPr userDrawn="1"/>
        </p:nvSpPr>
        <p:spPr bwMode="auto">
          <a:xfrm>
            <a:off x="-38100" y="5715001"/>
            <a:ext cx="12268200" cy="0"/>
          </a:xfrm>
          <a:prstGeom prst="line">
            <a:avLst/>
          </a:prstGeom>
          <a:noFill/>
          <a:ln w="12700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>
            <a:prstTxWarp prst="textNoShape">
              <a:avLst/>
            </a:prstTxWarp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BBB60C-10C0-3540-4CD4-A2A1937DFB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439632" y="2362203"/>
            <a:ext cx="9312735" cy="152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356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6477000"/>
            <a:ext cx="12192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477001"/>
            <a:ext cx="3048000" cy="244475"/>
          </a:xfrm>
          <a:prstGeom prst="rect">
            <a:avLst/>
          </a:prstGeom>
        </p:spPr>
        <p:txBody>
          <a:bodyPr lIns="0" tIns="0" rIns="0" bIns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00230B3-7374-E847-8B17-66836C494C7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05" r:id="rId2"/>
    <p:sldLayoutId id="2147483715" r:id="rId3"/>
    <p:sldLayoutId id="2147483727" r:id="rId4"/>
    <p:sldLayoutId id="2147483731" r:id="rId5"/>
    <p:sldLayoutId id="2147483732" r:id="rId6"/>
  </p:sldLayoutIdLst>
  <p:hf hdr="0" ft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287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6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576263" indent="-288925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855663" indent="-279400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3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143000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/>
        <a:buChar char="•"/>
        <a:defRPr sz="22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1430338" indent="-287338" algn="l" defTabSz="457200" rtl="0" eaLnBrk="1" fontAlgn="base" hangingPunct="1">
        <a:spcBef>
          <a:spcPct val="0"/>
        </a:spcBef>
        <a:spcAft>
          <a:spcPts val="1200"/>
        </a:spcAft>
        <a:buClr>
          <a:schemeClr val="accent1"/>
        </a:buClr>
        <a:buFont typeface="Arial" charset="0"/>
        <a:buChar char="•"/>
        <a:defRPr sz="21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acenterusc.org/" TargetMode="External"/><Relationship Id="rId5" Type="http://schemas.openxmlformats.org/officeDocument/2006/relationships/hyperlink" Target="https://mstdb.ornl.gov/" TargetMode="External"/><Relationship Id="rId4" Type="http://schemas.openxmlformats.org/officeDocument/2006/relationships/hyperlink" Target="mailto:mstdb@ornl.gov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54D52-7FFD-32C9-F8D0-4EF04DE2DC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MSTDB-TP and MSTDB-TC 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E3D022-7417-B585-AABB-4EB27AA2669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Anthony Birri, Theodore M. Besmann, Juliano </a:t>
            </a:r>
            <a:r>
              <a:rPr lang="en-US" dirty="0" err="1"/>
              <a:t>Shorne</a:t>
            </a:r>
            <a:r>
              <a:rPr lang="en-US" dirty="0"/>
              <a:t> Pinto, Ryan Chesser, Nicholas Termini, Jorge Paz Soldan Palma, Shane Henderson, Brett Smith, Vanda Glezakou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082C0F-D801-9582-5A37-0E19D3030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959903"/>
            <a:ext cx="1840071" cy="5265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BCD307-276D-FFC8-356E-0F171CB98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4959903"/>
            <a:ext cx="2355053" cy="5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461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7FAB7-A466-1A2B-A2D9-85E7287EC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MSTDB?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54A00-AAA7-5925-98B6-A82768BD137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53747" y="1236842"/>
            <a:ext cx="4927600" cy="4876800"/>
          </a:xfrm>
        </p:spPr>
        <p:txBody>
          <a:bodyPr/>
          <a:lstStyle/>
          <a:p>
            <a:r>
              <a:rPr lang="en-US" sz="1800" dirty="0"/>
              <a:t>The Molten Salt Thermal Properties Database–Thermochemical (MSTDB-TC) and Molten Salt Thermal Properties Database–Thermophysical (MSTDB-TP) databases are available via the ORNL/ITSD Gitlab Server. </a:t>
            </a:r>
          </a:p>
          <a:p>
            <a:pPr lvl="1"/>
            <a:r>
              <a:rPr lang="en-US" sz="1600" dirty="0"/>
              <a:t>MSTDB-TC contains Gibbs energy models and values for molten salt components and related systems of interest with respect to molten salt reactor technology. (MSR Campaign funded)</a:t>
            </a:r>
          </a:p>
          <a:p>
            <a:pPr lvl="1"/>
            <a:r>
              <a:rPr lang="en-US" sz="1600" dirty="0"/>
              <a:t>MSTDB-TP consists of tabulated thermophysical properties and relations for computing properties as a function of temperature or composition. (NEAMS funded)</a:t>
            </a:r>
          </a:p>
          <a:p>
            <a:r>
              <a:rPr lang="en-US" sz="1800" dirty="0"/>
              <a:t>MSTDB has &gt;320 users currently</a:t>
            </a:r>
          </a:p>
          <a:p>
            <a:r>
              <a:rPr lang="en-US" sz="1800" dirty="0"/>
              <a:t>Measurements made by the MSR Campaign support the databases</a:t>
            </a:r>
          </a:p>
          <a:p>
            <a:endParaRPr lang="en-US" sz="1800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145855-A032-BCA0-F01F-6FF006B122E2}"/>
              </a:ext>
            </a:extLst>
          </p:cNvPr>
          <p:cNvSpPr txBox="1"/>
          <p:nvPr/>
        </p:nvSpPr>
        <p:spPr>
          <a:xfrm>
            <a:off x="152400" y="6297567"/>
            <a:ext cx="214792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400" dirty="0">
                <a:latin typeface="+mn-lt"/>
              </a:rPr>
              <a:t>[1] </a:t>
            </a:r>
            <a:r>
              <a:rPr lang="en-US" sz="1400" dirty="0"/>
              <a:t>INL/RPT-22-70694</a:t>
            </a:r>
            <a:endParaRPr lang="en-US" sz="1400" dirty="0">
              <a:latin typeface="+mn-lt"/>
            </a:endParaRPr>
          </a:p>
          <a:p>
            <a:pPr algn="l">
              <a:lnSpc>
                <a:spcPct val="90000"/>
              </a:lnSpc>
            </a:pPr>
            <a:r>
              <a:rPr lang="en-US" sz="1400" dirty="0"/>
              <a:t>[2] ORNL/TM-2024/3575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FEF97D-6A4D-68E4-03BF-B306C974C5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0841" y="4297754"/>
            <a:ext cx="4715907" cy="18687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08567-B778-752D-EFFC-5850C82DA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863"/>
          <a:stretch/>
        </p:blipFill>
        <p:spPr>
          <a:xfrm>
            <a:off x="6811179" y="1214866"/>
            <a:ext cx="4927600" cy="30522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129BC6-0A4B-A268-1A52-2EF778ACD23E}"/>
              </a:ext>
            </a:extLst>
          </p:cNvPr>
          <p:cNvSpPr txBox="1"/>
          <p:nvPr/>
        </p:nvSpPr>
        <p:spPr>
          <a:xfrm>
            <a:off x="11419270" y="1245551"/>
            <a:ext cx="453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[1]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AFEBA1-C93B-33D8-78E1-758B3005A806}"/>
              </a:ext>
            </a:extLst>
          </p:cNvPr>
          <p:cNvSpPr txBox="1"/>
          <p:nvPr/>
        </p:nvSpPr>
        <p:spPr>
          <a:xfrm>
            <a:off x="11172046" y="4267069"/>
            <a:ext cx="45338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[2]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BA2809-37F0-7AFC-F9AC-9C078ECF801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700"/>
          <a:stretch/>
        </p:blipFill>
        <p:spPr>
          <a:xfrm>
            <a:off x="5159056" y="4232805"/>
            <a:ext cx="1526366" cy="192499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1C3C390-196C-1702-EC3A-281557B6FE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1299" y="6289928"/>
            <a:ext cx="1840071" cy="5265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6779E0E-C62B-63DD-007C-83BB787B88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738" y="6280690"/>
            <a:ext cx="2355053" cy="565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382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9C00B-9F5F-4991-A646-3D766F534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04800"/>
            <a:ext cx="116840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MSTDB-TC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 and Supporting Documentation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2197C8-A983-4E0A-790C-BAD3BBB1FEEB}"/>
              </a:ext>
            </a:extLst>
          </p:cNvPr>
          <p:cNvSpPr/>
          <p:nvPr/>
        </p:nvSpPr>
        <p:spPr>
          <a:xfrm>
            <a:off x="368097" y="1219200"/>
            <a:ext cx="7009211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database usable by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FactSage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,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the open-source codes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Thermochimica</a:t>
            </a: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000" dirty="0" err="1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pycalphad</a:t>
            </a:r>
            <a:endParaRPr lang="en-US" sz="20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systems are validated as they are added to database and new versions made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Documentation is provided that provides data sources and information regarding system model use issues, such as limited accuracy in certain phase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6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4B555F2-EA45-059F-55C4-A698978B1E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389"/>
          <a:stretch/>
        </p:blipFill>
        <p:spPr>
          <a:xfrm>
            <a:off x="8153400" y="1314488"/>
            <a:ext cx="3730203" cy="48465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AB1C0A5-81B9-B0E1-EB7C-DE34025A9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6" y="3581400"/>
            <a:ext cx="5254598" cy="96161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918641A-0FA3-B9DA-4905-235A7924D4F5}"/>
              </a:ext>
            </a:extLst>
          </p:cNvPr>
          <p:cNvSpPr txBox="1"/>
          <p:nvPr/>
        </p:nvSpPr>
        <p:spPr>
          <a:xfrm>
            <a:off x="8229600" y="146234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FactSage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file format</a:t>
            </a:r>
          </a:p>
        </p:txBody>
      </p:sp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39A717C2-DFA8-0935-13BB-75172D657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1046"/>
            <a:ext cx="3686564" cy="8077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CB33686-61DC-1216-DE7A-4E9C243E24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3474" y="4360764"/>
            <a:ext cx="4709319" cy="1786793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8579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42514-4E27-EBE8-788B-E2D8DB0F0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MSTDB-TC</a:t>
            </a:r>
            <a:r>
              <a:rPr lang="en-US" i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Ver. 4.0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5CEF7F29-0ADF-9003-1FE2-B2B84FCABCD1}"/>
              </a:ext>
            </a:extLst>
          </p:cNvPr>
          <p:cNvSpPr txBox="1"/>
          <p:nvPr/>
        </p:nvSpPr>
        <p:spPr>
          <a:xfrm>
            <a:off x="0" y="4631829"/>
            <a:ext cx="37212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1400" b="1" u="sng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Higher Order Systems</a:t>
            </a:r>
            <a:r>
              <a:rPr lang="en-US" sz="1400" b="1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00" b="1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LiF-LiI-CsI 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LiF-LiI-NaI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</a:t>
            </a: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LiI</a:t>
            </a: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LiF-CsF-CsI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LiF-KF-KI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LiF-NaF-NaI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990FD4E-3037-E8AC-C986-8D488B41F1FE}"/>
              </a:ext>
            </a:extLst>
          </p:cNvPr>
          <p:cNvSpPr txBox="1"/>
          <p:nvPr/>
        </p:nvSpPr>
        <p:spPr>
          <a:xfrm>
            <a:off x="1371600" y="4860429"/>
            <a:ext cx="1599645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LiF-NaF-NaI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-KF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KF-KI-</a:t>
            </a: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</a:t>
            </a: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400" dirty="0" err="1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NaI</a:t>
            </a: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-KF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LiF-NaF-CsI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LiF-KF-CsI</a:t>
            </a:r>
            <a:endParaRPr lang="en-US" sz="16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11">
            <a:extLst>
              <a:ext uri="{FF2B5EF4-FFF2-40B4-BE49-F238E27FC236}">
                <a16:creationId xmlns:a16="http://schemas.microsoft.com/office/drawing/2014/main" id="{E500BFBA-8DBB-ACBA-4074-245DF31722BE}"/>
              </a:ext>
            </a:extLst>
          </p:cNvPr>
          <p:cNvSpPr txBox="1"/>
          <p:nvPr/>
        </p:nvSpPr>
        <p:spPr>
          <a:xfrm>
            <a:off x="2743200" y="4860429"/>
            <a:ext cx="2030756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LiF-KF-CsI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NaF-KF-CsI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LiF-KF-CsF-CsI</a:t>
            </a: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CsI-LiF-NaF-KF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sz="1400" b="0" i="0" u="none" strike="noStrike" baseline="-250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-NaCl-UCl</a:t>
            </a:r>
            <a:r>
              <a:rPr lang="en-US" sz="1400" b="0" i="0" u="none" strike="noStrike" baseline="-250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MgCl</a:t>
            </a:r>
            <a:r>
              <a:rPr lang="en-US" sz="1400" b="0" i="0" u="none" strike="noStrike" baseline="-250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b="0" i="0" u="none" strike="noStrike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-KCl-UCl</a:t>
            </a:r>
            <a:r>
              <a:rPr lang="en-US" sz="1400" b="0" i="0" u="none" strike="noStrike" baseline="-25000" dirty="0">
                <a:solidFill>
                  <a:srgbClr val="59595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3,4</a:t>
            </a:r>
            <a:endParaRPr lang="en-US" sz="1400" dirty="0">
              <a:solidFill>
                <a:srgbClr val="59595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srgbClr val="595959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Content Placeholder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1E0DF3AE-466C-67D0-A8E1-1D1607FDB5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73"/>
          <a:stretch/>
        </p:blipFill>
        <p:spPr>
          <a:xfrm>
            <a:off x="4419600" y="2099318"/>
            <a:ext cx="4006049" cy="3104935"/>
          </a:xfrm>
          <a:prstGeom prst="rect">
            <a:avLst/>
          </a:prstGeom>
        </p:spPr>
      </p:pic>
      <p:pic>
        <p:nvPicPr>
          <p:cNvPr id="10" name="Content Placeholder 5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2F47BE77-6845-B20F-8216-ADE2BA2630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61"/>
          <a:stretch/>
        </p:blipFill>
        <p:spPr>
          <a:xfrm>
            <a:off x="8235756" y="2147694"/>
            <a:ext cx="3880044" cy="306108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4890CB3-94A9-9E5C-ECAF-579105DD0A24}"/>
              </a:ext>
            </a:extLst>
          </p:cNvPr>
          <p:cNvSpPr txBox="1">
            <a:spLocks/>
          </p:cNvSpPr>
          <p:nvPr/>
        </p:nvSpPr>
        <p:spPr>
          <a:xfrm>
            <a:off x="0" y="1219200"/>
            <a:ext cx="4338357" cy="3657322"/>
          </a:xfrm>
        </p:spPr>
        <p:txBody>
          <a:bodyPr>
            <a:normAutofit fontScale="92500" lnSpcReduction="20000"/>
          </a:bodyPr>
          <a:lstStyle>
            <a:lvl1pPr marL="287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600" kern="1200">
                <a:solidFill>
                  <a:srgbClr val="595959"/>
                </a:solidFill>
                <a:latin typeface="+mn-lt"/>
                <a:ea typeface="ヒラギノ角ゴ Pro W3" charset="-128"/>
                <a:cs typeface="ヒラギノ角ゴ Pro W3" charset="-128"/>
              </a:defRPr>
            </a:lvl1pPr>
            <a:lvl2pPr marL="576263" indent="-288925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4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2pPr>
            <a:lvl3pPr marL="855663" indent="-279400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3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3pPr>
            <a:lvl4pPr marL="1143000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/>
              <a:buChar char="•"/>
              <a:defRPr sz="22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4pPr>
            <a:lvl5pPr marL="1430338" indent="-287338" algn="l" defTabSz="457200" rtl="0" eaLnBrk="1" fontAlgn="base" hangingPunct="1">
              <a:spcBef>
                <a:spcPct val="0"/>
              </a:spcBef>
              <a:spcAft>
                <a:spcPts val="1200"/>
              </a:spcAft>
              <a:buClr>
                <a:schemeClr val="accent1"/>
              </a:buClr>
              <a:buFont typeface="Arial" charset="0"/>
              <a:buChar char="•"/>
              <a:defRPr sz="2100" kern="1200">
                <a:solidFill>
                  <a:srgbClr val="595959"/>
                </a:solidFill>
                <a:latin typeface="+mn-lt"/>
                <a:ea typeface="ヒラギノ角ゴ Pro W3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Extensive compositional space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175 pseudo-binary systems 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61 pseudo-ternary systems</a:t>
            </a:r>
          </a:p>
          <a:p>
            <a:pPr lvl="1"/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 reciprocal systems that include iodine as anion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new models that consider ZrCl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SrCl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BaF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SrF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NaCl-MgCl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refined based on new experimental data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reciprocal systems with iodine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BA95DD-212C-FDE8-9AF8-F69ABA51461C}"/>
              </a:ext>
            </a:extLst>
          </p:cNvPr>
          <p:cNvSpPr txBox="1"/>
          <p:nvPr/>
        </p:nvSpPr>
        <p:spPr>
          <a:xfrm>
            <a:off x="5254380" y="-145190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 "/>
              </a:rPr>
              <a:t>Pseudo-binary System Content Matrices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0802F98-3DE8-5FB0-71AA-DCC3580B347D}"/>
              </a:ext>
            </a:extLst>
          </p:cNvPr>
          <p:cNvSpPr txBox="1"/>
          <p:nvPr/>
        </p:nvSpPr>
        <p:spPr>
          <a:xfrm>
            <a:off x="5410200" y="5363935"/>
            <a:ext cx="1917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Chloride Systems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5E40E6-6048-5AF0-9DC3-D7AB919E52B6}"/>
              </a:ext>
            </a:extLst>
          </p:cNvPr>
          <p:cNvSpPr txBox="1"/>
          <p:nvPr/>
        </p:nvSpPr>
        <p:spPr>
          <a:xfrm>
            <a:off x="9525000" y="5370493"/>
            <a:ext cx="189507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Fluoride Systems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8BA4541-5211-2887-B419-838E52E39C33}"/>
              </a:ext>
            </a:extLst>
          </p:cNvPr>
          <p:cNvSpPr txBox="1"/>
          <p:nvPr/>
        </p:nvSpPr>
        <p:spPr>
          <a:xfrm>
            <a:off x="5754246" y="1535668"/>
            <a:ext cx="4166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59595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Pseudo-binary System Content Matrices</a:t>
            </a:r>
          </a:p>
        </p:txBody>
      </p:sp>
      <p:pic>
        <p:nvPicPr>
          <p:cNvPr id="3" name="Picture 2" descr="A black background with red text&#10;&#10;AI-generated content may be incorrect.">
            <a:extLst>
              <a:ext uri="{FF2B5EF4-FFF2-40B4-BE49-F238E27FC236}">
                <a16:creationId xmlns:a16="http://schemas.microsoft.com/office/drawing/2014/main" id="{3BFDEAB6-99CB-636D-8DE7-92D04A50D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161046"/>
            <a:ext cx="3686564" cy="807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09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22A21-B056-FD44-D642-7A7ABA85B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FF7683A-0149-4E85-DC1E-0DC4F632E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7366000" cy="4754564"/>
          </a:xfrm>
        </p:spPr>
        <p:txBody>
          <a:bodyPr/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As per the current version release (</a:t>
            </a:r>
            <a:r>
              <a:rPr lang="en-US" sz="1400" b="1" dirty="0"/>
              <a:t>3.1</a:t>
            </a:r>
            <a:r>
              <a:rPr lang="en-US" sz="1400" dirty="0"/>
              <a:t>) There are </a:t>
            </a:r>
            <a:r>
              <a:rPr lang="en-US" sz="1400" b="1" dirty="0"/>
              <a:t>820 entries</a:t>
            </a:r>
            <a:r>
              <a:rPr lang="en-US" sz="1400" dirty="0"/>
              <a:t>, including: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33 pure compounds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380 pseudo-binaries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395 pseudo-ternaries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12 pseudo-quaternaries 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Each property entry in the database includes a margin of experimental error</a:t>
            </a:r>
          </a:p>
          <a:p>
            <a:pPr marL="628650" lvl="1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This list is constantly expanding. The data is based on the outputs of 180+ independent experimental studies in literature.</a:t>
            </a:r>
          </a:p>
          <a:p>
            <a:pPr marL="339725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500" dirty="0"/>
              <a:t>Surface Tension will be included for fluorides and chlorides in the next major release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endParaRPr lang="en-US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CF8BD91-3D2E-EDB4-F520-6EF058C2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 State of MSTDB-TP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B333E1-2A3E-8B32-13C6-7E73213C488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7862" r="10731"/>
          <a:stretch/>
        </p:blipFill>
        <p:spPr>
          <a:xfrm>
            <a:off x="3514181" y="3814983"/>
            <a:ext cx="2760388" cy="2279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42563-9955-84C6-A994-531406664AD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47319"/>
          <a:stretch/>
        </p:blipFill>
        <p:spPr>
          <a:xfrm>
            <a:off x="9892593" y="1508796"/>
            <a:ext cx="1878520" cy="46947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B5066A-AEBE-12E8-4944-779967D0F188}"/>
              </a:ext>
            </a:extLst>
          </p:cNvPr>
          <p:cNvSpPr txBox="1"/>
          <p:nvPr/>
        </p:nvSpPr>
        <p:spPr>
          <a:xfrm>
            <a:off x="7617836" y="1202324"/>
            <a:ext cx="17810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Pure Compounds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6C8B56-10F9-B681-D06E-EFF5A2F0B343}"/>
              </a:ext>
            </a:extLst>
          </p:cNvPr>
          <p:cNvSpPr txBox="1"/>
          <p:nvPr/>
        </p:nvSpPr>
        <p:spPr>
          <a:xfrm rot="3095199">
            <a:off x="4782648" y="4159811"/>
            <a:ext cx="109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Chloride Binaries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DE8E07-9711-157D-BAED-078517C42E94}"/>
              </a:ext>
            </a:extLst>
          </p:cNvPr>
          <p:cNvSpPr txBox="1"/>
          <p:nvPr/>
        </p:nvSpPr>
        <p:spPr>
          <a:xfrm>
            <a:off x="10439400" y="1105797"/>
            <a:ext cx="11771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Ternaries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79D945-865D-A5FE-EF6A-E55434FF673C}"/>
              </a:ext>
            </a:extLst>
          </p:cNvPr>
          <p:cNvSpPr txBox="1"/>
          <p:nvPr/>
        </p:nvSpPr>
        <p:spPr>
          <a:xfrm>
            <a:off x="10287000" y="4752885"/>
            <a:ext cx="25072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Quaternaries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7B9A5B3-10A8-634E-6C55-CEE0C130235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5275" b="7558"/>
          <a:stretch/>
        </p:blipFill>
        <p:spPr>
          <a:xfrm>
            <a:off x="7850733" y="1543432"/>
            <a:ext cx="1315232" cy="460979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63AA943-3822-499A-63B5-E130BD184EC9}"/>
              </a:ext>
            </a:extLst>
          </p:cNvPr>
          <p:cNvSpPr txBox="1"/>
          <p:nvPr/>
        </p:nvSpPr>
        <p:spPr>
          <a:xfrm>
            <a:off x="5527331" y="3904393"/>
            <a:ext cx="117236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3123AEA-95CC-3899-DFCF-B652BFDE682D}"/>
              </a:ext>
            </a:extLst>
          </p:cNvPr>
          <p:cNvSpPr txBox="1"/>
          <p:nvPr/>
        </p:nvSpPr>
        <p:spPr>
          <a:xfrm>
            <a:off x="213955" y="6322656"/>
            <a:ext cx="2437262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/>
              <a:t>[1] ORNL/TM-2024/3575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72DBACD-84A5-A899-5C62-2DFF83707E9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882" t="8267" r="12500"/>
          <a:stretch/>
        </p:blipFill>
        <p:spPr>
          <a:xfrm>
            <a:off x="221382" y="4001204"/>
            <a:ext cx="2764594" cy="21234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A21D061-E5F3-71E8-93D5-FB52E0E36F02}"/>
              </a:ext>
            </a:extLst>
          </p:cNvPr>
          <p:cNvSpPr txBox="1"/>
          <p:nvPr/>
        </p:nvSpPr>
        <p:spPr>
          <a:xfrm rot="3095199">
            <a:off x="1468171" y="4407582"/>
            <a:ext cx="10952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Fluoride Binaries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4A4991-8F0C-E02C-5556-2DCB7CEB3CB0}"/>
              </a:ext>
            </a:extLst>
          </p:cNvPr>
          <p:cNvSpPr txBox="1"/>
          <p:nvPr/>
        </p:nvSpPr>
        <p:spPr>
          <a:xfrm>
            <a:off x="2234616" y="4049820"/>
            <a:ext cx="84705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[1]</a:t>
            </a:r>
          </a:p>
        </p:txBody>
      </p:sp>
    </p:spTree>
    <p:extLst>
      <p:ext uri="{BB962C8B-B14F-4D97-AF65-F5344CB8AC3E}">
        <p14:creationId xmlns:p14="http://schemas.microsoft.com/office/powerpoint/2010/main" val="574608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35BAF-0897-019A-CBDC-9A4A686F5D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6803BE-D39F-9598-568E-5866BCEAF5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" y="1371601"/>
            <a:ext cx="6106684" cy="475456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/>
              <a:t>Saline is the MSTDB-TP API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Provides a stable C++ interface for obtaining supported properties (density, viscosity, heat capacity, and thermal conductivity)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Designed for integration with other NEAMS codes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There are two different classes which serve as data models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Default: allows for the extraction thermophysical data for compositions in database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/>
              <a:t>RK: allows for arbitrary salt mixtures to be estimated</a:t>
            </a:r>
          </a:p>
          <a:p>
            <a:r>
              <a:rPr lang="en-US" sz="1800" dirty="0"/>
              <a:t>We also have a GUI which is backed by Saline for more easy access to data</a:t>
            </a:r>
          </a:p>
          <a:p>
            <a:endParaRPr lang="en-US" sz="2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4FFB8A0-2D63-7335-FA6F-8E765514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MSTDB-TP User Interfaces</a:t>
            </a:r>
          </a:p>
        </p:txBody>
      </p:sp>
      <p:pic>
        <p:nvPicPr>
          <p:cNvPr id="5" name="Picture 4" descr="Graphical user interface, application&#10;&#10;AI-generated content may be incorrect.">
            <a:extLst>
              <a:ext uri="{FF2B5EF4-FFF2-40B4-BE49-F238E27FC236}">
                <a16:creationId xmlns:a16="http://schemas.microsoft.com/office/drawing/2014/main" id="{99BE6E7B-C8C8-5028-3D79-2914463F8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0214" y="457200"/>
            <a:ext cx="3176168" cy="2792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 picture containing graphical user interface&#10;&#10;AI-generated content may be incorrect.">
            <a:extLst>
              <a:ext uri="{FF2B5EF4-FFF2-40B4-BE49-F238E27FC236}">
                <a16:creationId xmlns:a16="http://schemas.microsoft.com/office/drawing/2014/main" id="{986A6F83-C7A4-CA8A-2E72-FEFA86183E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2224425"/>
            <a:ext cx="3362359" cy="2310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Graphical user interface&#10;&#10;AI-generated content may be incorrect.">
            <a:extLst>
              <a:ext uri="{FF2B5EF4-FFF2-40B4-BE49-F238E27FC236}">
                <a16:creationId xmlns:a16="http://schemas.microsoft.com/office/drawing/2014/main" id="{83700D9D-8928-2364-84C4-0ABFC4C14B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3636315"/>
            <a:ext cx="3133924" cy="22336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D05E25-3327-BA8B-1C83-A51F1A960650}"/>
              </a:ext>
            </a:extLst>
          </p:cNvPr>
          <p:cNvSpPr txBox="1"/>
          <p:nvPr/>
        </p:nvSpPr>
        <p:spPr>
          <a:xfrm>
            <a:off x="6566461" y="1354017"/>
            <a:ext cx="20637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/>
              <a:t>GUI Screenshots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E4A6A22-0215-2785-C198-4FADA238D2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1315" y="4748724"/>
            <a:ext cx="2816823" cy="2067925"/>
          </a:xfrm>
          <a:prstGeom prst="rect">
            <a:avLst/>
          </a:prstGeom>
          <a:ln>
            <a:solidFill>
              <a:srgbClr val="006BA6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9D03999-C6C9-CEDE-E512-14ADDDED023D}"/>
              </a:ext>
            </a:extLst>
          </p:cNvPr>
          <p:cNvSpPr txBox="1"/>
          <p:nvPr/>
        </p:nvSpPr>
        <p:spPr>
          <a:xfrm>
            <a:off x="0" y="6433587"/>
            <a:ext cx="2847814" cy="25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/>
              <a:t>[1] ORNL/TM-2021/2239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A7C81D-E114-706B-8272-F868AF489AAA}"/>
              </a:ext>
            </a:extLst>
          </p:cNvPr>
          <p:cNvSpPr txBox="1"/>
          <p:nvPr/>
        </p:nvSpPr>
        <p:spPr>
          <a:xfrm>
            <a:off x="4800600" y="4766846"/>
            <a:ext cx="1128707" cy="3385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Saline API</a:t>
            </a:r>
          </a:p>
        </p:txBody>
      </p:sp>
    </p:spTree>
    <p:extLst>
      <p:ext uri="{BB962C8B-B14F-4D97-AF65-F5344CB8AC3E}">
        <p14:creationId xmlns:p14="http://schemas.microsoft.com/office/powerpoint/2010/main" val="1418923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C13E33-E45F-7EC5-2110-3060FCBC26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115" y="1203001"/>
            <a:ext cx="8793398" cy="2373202"/>
          </a:xfr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/>
              <a:t>In order to address gaps in the database, we use the RK methodology and/or AIMD/ML simulations to yield estimates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This method has been developed for density and viscosity [1,2,3,4]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Both Saline and the GUI have estimation tools built into them</a:t>
            </a:r>
          </a:p>
          <a:p>
            <a:pPr marL="454025" indent="-285750">
              <a:buFont typeface="Arial" panose="020B0604020202020204" pitchFamily="34" charset="0"/>
              <a:buChar char="•"/>
            </a:pPr>
            <a:r>
              <a:rPr lang="en-US" sz="1800" dirty="0"/>
              <a:t>We need a more fundamental model for thermal conductivity prediction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Working to modify existing kinetic theory models [5] and molecular simulations</a:t>
            </a:r>
          </a:p>
          <a:p>
            <a:pPr marL="457200" lvl="1" indent="0">
              <a:buNone/>
            </a:pPr>
            <a:r>
              <a:rPr lang="en-US" sz="1800" dirty="0"/>
              <a:t>	</a:t>
            </a:r>
          </a:p>
          <a:p>
            <a:endParaRPr lang="en-US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74E1276-53D2-7F39-6611-B314AC44F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Predictive Modeling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CF62E2-968D-31A5-48DA-B3D389B042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04986" y="1617278"/>
            <a:ext cx="3009347" cy="2259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2162A15-522E-E6D5-06CC-F7F5F58855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0309" y="4129516"/>
            <a:ext cx="2749116" cy="20795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822E30-9A36-E13A-E58E-2DA06C6BAD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370" y="3338815"/>
            <a:ext cx="2145142" cy="1502603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6DD201A-3E09-CCD2-F1CF-44AF551E71EC}"/>
              </a:ext>
            </a:extLst>
          </p:cNvPr>
          <p:cNvCxnSpPr>
            <a:cxnSpLocks/>
          </p:cNvCxnSpPr>
          <p:nvPr/>
        </p:nvCxnSpPr>
        <p:spPr>
          <a:xfrm>
            <a:off x="2947821" y="5095057"/>
            <a:ext cx="70977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F21EE9C-1F82-125A-8690-680F6F37ED45}"/>
              </a:ext>
            </a:extLst>
          </p:cNvPr>
          <p:cNvSpPr txBox="1"/>
          <p:nvPr/>
        </p:nvSpPr>
        <p:spPr>
          <a:xfrm>
            <a:off x="4206620" y="3813118"/>
            <a:ext cx="2145141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Experimental Validation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10DE38-AC9B-C869-1CC8-DD0D491D9232}"/>
              </a:ext>
            </a:extLst>
          </p:cNvPr>
          <p:cNvSpPr txBox="1"/>
          <p:nvPr/>
        </p:nvSpPr>
        <p:spPr>
          <a:xfrm>
            <a:off x="2813225" y="3384769"/>
            <a:ext cx="109218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RK Viscosity Prediction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6ECEDA2-9251-42DC-F930-A758EC1AFC23}"/>
              </a:ext>
            </a:extLst>
          </p:cNvPr>
          <p:cNvSpPr txBox="1"/>
          <p:nvPr/>
        </p:nvSpPr>
        <p:spPr>
          <a:xfrm>
            <a:off x="9460751" y="1193125"/>
            <a:ext cx="184920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Preliminary Kinetic Theory Model Results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87682445-2BE8-ED5F-3428-57D5434D1D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0838" y="3876575"/>
            <a:ext cx="5196540" cy="2373202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223432CA-D994-80B0-8DED-B4472BCD47E5}"/>
              </a:ext>
            </a:extLst>
          </p:cNvPr>
          <p:cNvSpPr txBox="1"/>
          <p:nvPr/>
        </p:nvSpPr>
        <p:spPr>
          <a:xfrm>
            <a:off x="2769345" y="6209095"/>
            <a:ext cx="614449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222222"/>
                </a:solidFill>
                <a:effectLst/>
                <a:latin typeface="Roboto  "/>
              </a:rPr>
              <a:t>[1] Birri, A., Termini, N., &amp; Ezell, N. D. B. (2024). 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Roboto  "/>
              </a:rPr>
              <a:t>Chem. Eng. Sci.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Roboto  "/>
              </a:rPr>
              <a:t>, </a:t>
            </a:r>
            <a:r>
              <a:rPr lang="en-US" sz="800" b="0" i="1" dirty="0">
                <a:solidFill>
                  <a:srgbClr val="222222"/>
                </a:solidFill>
                <a:effectLst/>
                <a:latin typeface="Roboto  "/>
              </a:rPr>
              <a:t>298</a:t>
            </a:r>
            <a:r>
              <a:rPr lang="en-US" sz="800" b="0" i="0" dirty="0">
                <a:solidFill>
                  <a:srgbClr val="222222"/>
                </a:solidFill>
                <a:effectLst/>
                <a:latin typeface="Roboto  "/>
              </a:rPr>
              <a:t>, 120391.</a:t>
            </a:r>
          </a:p>
          <a:p>
            <a:r>
              <a:rPr lang="en-US" sz="800" dirty="0">
                <a:solidFill>
                  <a:srgbClr val="222222"/>
                </a:solidFill>
                <a:latin typeface="Roboto  "/>
              </a:rPr>
              <a:t>[2] Agca, C., &amp; McMurray, J. W. (2022). Chem. Eng. Sci., 247, 117086</a:t>
            </a:r>
          </a:p>
          <a:p>
            <a:r>
              <a:rPr lang="en-US" sz="800" dirty="0">
                <a:solidFill>
                  <a:srgbClr val="222222"/>
                </a:solidFill>
                <a:latin typeface="Roboto  "/>
              </a:rPr>
              <a:t>[3] Birri, A., Gallagher, R., Agca, C., McMurray, J., &amp; Ezell, N. D. B. (2022). Chem. Eng. Sci., 260, 117954.</a:t>
            </a:r>
          </a:p>
          <a:p>
            <a:r>
              <a:rPr lang="en-US" sz="800" dirty="0">
                <a:solidFill>
                  <a:srgbClr val="222222"/>
                </a:solidFill>
                <a:latin typeface="Roboto  "/>
              </a:rPr>
              <a:t>[4</a:t>
            </a:r>
            <a:r>
              <a:rPr lang="en-US" sz="800">
                <a:solidFill>
                  <a:srgbClr val="222222"/>
                </a:solidFill>
                <a:latin typeface="Roboto  "/>
              </a:rPr>
              <a:t>] Nguyen </a:t>
            </a:r>
            <a:r>
              <a:rPr lang="en-US" sz="800" dirty="0">
                <a:solidFill>
                  <a:srgbClr val="222222"/>
                </a:solidFill>
                <a:latin typeface="Roboto  "/>
              </a:rPr>
              <a:t>et al., ACS Appl. Mater. Interfaces, 2021</a:t>
            </a:r>
          </a:p>
          <a:p>
            <a:r>
              <a:rPr lang="en-US" sz="800" dirty="0">
                <a:solidFill>
                  <a:srgbClr val="222222"/>
                </a:solidFill>
                <a:latin typeface="Roboto  "/>
              </a:rPr>
              <a:t>[5] </a:t>
            </a:r>
            <a:r>
              <a:rPr lang="en-US" sz="800" dirty="0" err="1">
                <a:solidFill>
                  <a:srgbClr val="222222"/>
                </a:solidFill>
                <a:latin typeface="Roboto  "/>
              </a:rPr>
              <a:t>Gheribi</a:t>
            </a:r>
            <a:r>
              <a:rPr lang="en-US" sz="800" dirty="0">
                <a:solidFill>
                  <a:srgbClr val="222222"/>
                </a:solidFill>
                <a:latin typeface="Roboto  "/>
              </a:rPr>
              <a:t>, A. E. &amp; Chartrand, P. (2016).  J. Chem. Phys., 144(8)</a:t>
            </a:r>
            <a:endParaRPr lang="en-US" sz="700" dirty="0">
              <a:latin typeface="Roboto  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7CE4AB-C20B-EB4A-A813-1F7B2CDDDD2F}"/>
              </a:ext>
            </a:extLst>
          </p:cNvPr>
          <p:cNvSpPr txBox="1"/>
          <p:nvPr/>
        </p:nvSpPr>
        <p:spPr>
          <a:xfrm rot="16200000">
            <a:off x="-735355" y="4615307"/>
            <a:ext cx="1983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5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Viscosity prediction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455AA73-7FCE-284E-3E50-0EA9F6A0BE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104" y="5110795"/>
            <a:ext cx="1977081" cy="141391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75BBD8-B1CC-6587-A1E2-07596C3BD9FA}"/>
              </a:ext>
            </a:extLst>
          </p:cNvPr>
          <p:cNvSpPr txBox="1"/>
          <p:nvPr/>
        </p:nvSpPr>
        <p:spPr>
          <a:xfrm>
            <a:off x="1071458" y="4748929"/>
            <a:ext cx="10807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RK method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14E44-4D15-F1C7-5892-3889754C823A}"/>
              </a:ext>
            </a:extLst>
          </p:cNvPr>
          <p:cNvSpPr txBox="1"/>
          <p:nvPr/>
        </p:nvSpPr>
        <p:spPr>
          <a:xfrm>
            <a:off x="1004482" y="6479622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Arial Narrow" panose="020B0604020202020204" pitchFamily="34" charset="0"/>
                <a:cs typeface="Arial Narrow" panose="020B0604020202020204" pitchFamily="34" charset="0"/>
              </a:rPr>
              <a:t>AIMD/ML</a:t>
            </a:r>
          </a:p>
        </p:txBody>
      </p:sp>
      <p:sp>
        <p:nvSpPr>
          <p:cNvPr id="13" name="Left Brace 12">
            <a:extLst>
              <a:ext uri="{FF2B5EF4-FFF2-40B4-BE49-F238E27FC236}">
                <a16:creationId xmlns:a16="http://schemas.microsoft.com/office/drawing/2014/main" id="{CFE7F82A-6016-E30C-8A2C-A7B41C1935C6}"/>
              </a:ext>
            </a:extLst>
          </p:cNvPr>
          <p:cNvSpPr/>
          <p:nvPr/>
        </p:nvSpPr>
        <p:spPr>
          <a:xfrm>
            <a:off x="437620" y="3455548"/>
            <a:ext cx="213293" cy="3250052"/>
          </a:xfrm>
          <a:prstGeom prst="leftBrac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058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871FE-A0F3-7488-D9ED-00F38D446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04800"/>
            <a:ext cx="10515600" cy="1004887"/>
          </a:xfrm>
        </p:spPr>
        <p:txBody>
          <a:bodyPr/>
          <a:lstStyle/>
          <a:p>
            <a:r>
              <a:rPr lang="en-US" dirty="0"/>
              <a:t>Acknowledgements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E7018AF-2E43-D4DB-48B4-87B2D049CC42}"/>
              </a:ext>
            </a:extLst>
          </p:cNvPr>
          <p:cNvSpPr txBox="1"/>
          <p:nvPr/>
        </p:nvSpPr>
        <p:spPr>
          <a:xfrm>
            <a:off x="304800" y="1397675"/>
            <a:ext cx="9982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 "/>
              </a:rPr>
              <a:t>Melissa Rose at ANL for quality rankings collaboration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 "/>
              </a:rPr>
              <a:t>Vanda Glezakou and Brett Smith for collaboration regarding AIMD generated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 "/>
              </a:rPr>
              <a:t>Jacob Numbers and Troy Munro at BYU for collaboration on thermal conductivity prediction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>
                <a:latin typeface="Roboto "/>
              </a:rPr>
              <a:t>M</a:t>
            </a:r>
            <a:r>
              <a:rPr lang="en-US" dirty="0">
                <a:latin typeface="Roboto "/>
              </a:rPr>
              <a:t>D modeling efforts of LANL/INL under NEAMS (POCs: </a:t>
            </a:r>
            <a:r>
              <a:rPr lang="en-US" dirty="0"/>
              <a:t>Gaoxue Wang,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Chao Jiang)</a:t>
            </a:r>
            <a:endParaRPr lang="en-US" sz="1800" dirty="0">
              <a:latin typeface="Roboto "/>
            </a:endParaRP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7B0A85-FC90-F593-C3BD-64B7BFF25FB4}"/>
              </a:ext>
            </a:extLst>
          </p:cNvPr>
          <p:cNvSpPr txBox="1"/>
          <p:nvPr/>
        </p:nvSpPr>
        <p:spPr>
          <a:xfrm>
            <a:off x="419100" y="3276600"/>
            <a:ext cx="9753600" cy="8402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800" b="1" dirty="0">
                <a:effectLst/>
                <a:latin typeface="Arial" panose="020B0604020202020204" pitchFamily="34" charset="0"/>
              </a:rPr>
              <a:t>This</a:t>
            </a:r>
            <a:r>
              <a:rPr lang="en-US" sz="1800" b="1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800" b="1" dirty="0">
                <a:effectLst/>
                <a:latin typeface="Arial" panose="020B0604020202020204" pitchFamily="34" charset="0"/>
              </a:rPr>
              <a:t>work is directly funded by the Molten Salt Reactor Campaign and the Nuclear Energy Advanced Modeling and Simulation Program under the Department of Energy, Office of Nuclear Energy.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E4DE60-40C9-79A8-B33E-774E80D6C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6292159"/>
            <a:ext cx="1840071" cy="5265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F81639-0945-E8F8-D616-F88014A15C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6292159"/>
            <a:ext cx="2355053" cy="565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8EC8C6-30EA-A42C-E968-9C0392E3800F}"/>
              </a:ext>
            </a:extLst>
          </p:cNvPr>
          <p:cNvSpPr txBox="1"/>
          <p:nvPr/>
        </p:nvSpPr>
        <p:spPr>
          <a:xfrm>
            <a:off x="685800" y="4800600"/>
            <a:ext cx="771557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feel free to email us at </a:t>
            </a:r>
            <a:r>
              <a:rPr lang="en-US" dirty="0">
                <a:hlinkClick r:id="rId4"/>
              </a:rPr>
              <a:t>mstdb@ornl.gov</a:t>
            </a:r>
            <a:r>
              <a:rPr lang="en-US" dirty="0"/>
              <a:t> or check out our websites:</a:t>
            </a:r>
          </a:p>
          <a:p>
            <a:r>
              <a:rPr lang="en-US" dirty="0">
                <a:hlinkClick r:id="rId5"/>
              </a:rPr>
              <a:t>https://mstdb.ornl.gov/</a:t>
            </a:r>
            <a:endParaRPr lang="en-US" dirty="0"/>
          </a:p>
          <a:p>
            <a:r>
              <a:rPr lang="en-US" dirty="0">
                <a:hlinkClick r:id="rId6"/>
              </a:rPr>
              <a:t>https://gacenterusc.org/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814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8458704"/>
      </p:ext>
    </p:extLst>
  </p:cSld>
  <p:clrMapOvr>
    <a:masterClrMapping/>
  </p:clrMapOvr>
</p:sld>
</file>

<file path=ppt/theme/theme1.xml><?xml version="1.0" encoding="utf-8"?>
<a:theme xmlns:a="http://schemas.openxmlformats.org/drawingml/2006/main" name="DOE Theme Colors">
  <a:themeElements>
    <a:clrScheme name="EITS Color Scheme">
      <a:dk1>
        <a:sysClr val="windowText" lastClr="000000"/>
      </a:dk1>
      <a:lt1>
        <a:sysClr val="window" lastClr="FFFFFF"/>
      </a:lt1>
      <a:dk2>
        <a:srgbClr val="121A1D"/>
      </a:dk2>
      <a:lt2>
        <a:srgbClr val="D2DBE0"/>
      </a:lt2>
      <a:accent1>
        <a:srgbClr val="003066"/>
      </a:accent1>
      <a:accent2>
        <a:srgbClr val="FFC416"/>
      </a:accent2>
      <a:accent3>
        <a:srgbClr val="004424"/>
      </a:accent3>
      <a:accent4>
        <a:srgbClr val="005496"/>
      </a:accent4>
      <a:accent5>
        <a:srgbClr val="90C853"/>
      </a:accent5>
      <a:accent6>
        <a:srgbClr val="466373"/>
      </a:accent6>
      <a:hlink>
        <a:srgbClr val="003279"/>
      </a:hlink>
      <a:folHlink>
        <a:srgbClr val="004BB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A37E96EC989942900B54ACB2A29844" ma:contentTypeVersion="4" ma:contentTypeDescription="Create a new document." ma:contentTypeScope="" ma:versionID="cb8f55f89174a9f1761ff8fca4f75e74">
  <xsd:schema xmlns:xsd="http://www.w3.org/2001/XMLSchema" xmlns:xs="http://www.w3.org/2001/XMLSchema" xmlns:p="http://schemas.microsoft.com/office/2006/metadata/properties" xmlns:ns2="617f3ddb-f9e0-43cb-bd74-cf55aa24f2e1" targetNamespace="http://schemas.microsoft.com/office/2006/metadata/properties" ma:root="true" ma:fieldsID="4c47a9a4a89c2571f4b901b84c60da16" ns2:_="">
    <xsd:import namespace="617f3ddb-f9e0-43cb-bd74-cf55aa24f2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7f3ddb-f9e0-43cb-bd74-cf55aa24f2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34DC236-E05B-4765-B448-1E669F9B2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44BF56-C799-47DE-B097-42D0AC3F8454}">
  <ds:schemaRefs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da238f6-4fe3-404e-a276-e07b17d386f3"/>
    <ds:schemaRef ds:uri="http://schemas.openxmlformats.org/package/2006/metadata/core-properties"/>
    <ds:schemaRef ds:uri="http://purl.org/dc/elements/1.1/"/>
    <ds:schemaRef ds:uri="8f44af2e-8a38-44cf-b457-90b087550117"/>
    <ds:schemaRef ds:uri="http://schemas.microsoft.com/office/infopath/2007/PartnerControls"/>
    <ds:schemaRef ds:uri="0a20205c-0631-4ff0-81c6-46eee12fe7e9"/>
    <ds:schemaRef ds:uri="55bb7a7b-ea7a-4bb0-b24a-d4297f0c0a93"/>
  </ds:schemaRefs>
</ds:datastoreItem>
</file>

<file path=customXml/itemProps3.xml><?xml version="1.0" encoding="utf-8"?>
<ds:datastoreItem xmlns:ds="http://schemas.openxmlformats.org/officeDocument/2006/customXml" ds:itemID="{F061995A-5DE1-4108-B08D-8E88C8475E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7f3ddb-f9e0-43cb-bd74-cf55aa24f2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32999</TotalTime>
  <Words>841</Words>
  <Application>Microsoft Macintosh PowerPoint</Application>
  <PresentationFormat>Widescreen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Arial </vt:lpstr>
      <vt:lpstr>Arial Narrow</vt:lpstr>
      <vt:lpstr>Calibri</vt:lpstr>
      <vt:lpstr>Roboto </vt:lpstr>
      <vt:lpstr>Roboto  </vt:lpstr>
      <vt:lpstr>STIX Two Text</vt:lpstr>
      <vt:lpstr>Times New Roman</vt:lpstr>
      <vt:lpstr>DOE Theme Colors</vt:lpstr>
      <vt:lpstr>MSTDB-TP and MSTDB-TC Development</vt:lpstr>
      <vt:lpstr>What is MSTDB?</vt:lpstr>
      <vt:lpstr>MSTDB-TC Format and Supporting Documentation</vt:lpstr>
      <vt:lpstr>Content of MSTDB-TC Ver. 4.0 </vt:lpstr>
      <vt:lpstr>Current State of MSTDB-TP</vt:lpstr>
      <vt:lpstr>MSTDB-TP User Interfaces</vt:lpstr>
      <vt:lpstr>Predictive Modeling</vt:lpstr>
      <vt:lpstr>Acknowledgements</vt:lpstr>
      <vt:lpstr>PowerPoint Presentation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Tai, Jenny [USA]</dc:creator>
  <cp:lastModifiedBy>Andersson, Anders David Ragnar</cp:lastModifiedBy>
  <cp:revision>1778</cp:revision>
  <cp:lastPrinted>2018-02-05T23:05:47Z</cp:lastPrinted>
  <dcterms:created xsi:type="dcterms:W3CDTF">2013-06-03T19:45:25Z</dcterms:created>
  <dcterms:modified xsi:type="dcterms:W3CDTF">2025-06-11T23:11:12Z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0x01010086A37E96EC989942900B54ACB2A29844</vt:lpwstr>
  </property>
  <property fmtid="{D5CDD505-2E9C-101B-9397-08002B2CF9AE}" pid="3" name="MediaServiceImageTags">
    <vt:lpwstr/>
  </property>
</Properties>
</file>