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</p:sldMasterIdLst>
  <p:notesMasterIdLst>
    <p:notesMasterId r:id="rId16"/>
  </p:notesMasterIdLst>
  <p:handoutMasterIdLst>
    <p:handoutMasterId r:id="rId17"/>
  </p:handoutMasterIdLst>
  <p:sldIdLst>
    <p:sldId id="636" r:id="rId5"/>
    <p:sldId id="2147309907" r:id="rId6"/>
    <p:sldId id="2147309899" r:id="rId7"/>
    <p:sldId id="2147309897" r:id="rId8"/>
    <p:sldId id="2147309879" r:id="rId9"/>
    <p:sldId id="2147309792" r:id="rId10"/>
    <p:sldId id="2147309905" r:id="rId11"/>
    <p:sldId id="2147309794" r:id="rId12"/>
    <p:sldId id="2147309843" r:id="rId13"/>
    <p:sldId id="2147309906" r:id="rId14"/>
    <p:sldId id="643" r:id="rId15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brace" initials="k" lastIdx="7" clrIdx="0"/>
  <p:cmAuthor id="1" name="Fernandez, Ted [USA]" initials="FT[" lastIdx="1" clrIdx="1"/>
  <p:cmAuthor id="2" name="Penny.Mefford" initials="PLM" lastIdx="3" clrIdx="2"/>
  <p:cmAuthor id="3" name="johnsc" initials="csj" lastIdx="2" clrIdx="3"/>
  <p:cmAuthor id="4" name="Jenkins, Daniel (CONTR)" initials="JD(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A1A1"/>
    <a:srgbClr val="0E1130"/>
    <a:srgbClr val="293340"/>
    <a:srgbClr val="213E9A"/>
    <a:srgbClr val="19204C"/>
    <a:srgbClr val="FEF5E8"/>
    <a:srgbClr val="595959"/>
    <a:srgbClr val="77933C"/>
    <a:srgbClr val="4F81BD"/>
    <a:srgbClr val="4E6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28" autoAdjust="0"/>
    <p:restoredTop sz="94692" autoAdjust="0"/>
  </p:normalViewPr>
  <p:slideViewPr>
    <p:cSldViewPr snapToObjects="1">
      <p:cViewPr varScale="1">
        <p:scale>
          <a:sx n="119" d="100"/>
          <a:sy n="119" d="100"/>
        </p:scale>
        <p:origin x="224" y="288"/>
      </p:cViewPr>
      <p:guideLst>
        <p:guide orient="horz" pos="2160"/>
        <p:guide pos="256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-8418"/>
    </p:cViewPr>
  </p:sorterViewPr>
  <p:notesViewPr>
    <p:cSldViewPr snapToObjects="1">
      <p:cViewPr varScale="1">
        <p:scale>
          <a:sx n="118" d="100"/>
          <a:sy n="118" d="100"/>
        </p:scale>
        <p:origin x="4336" y="21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602F7B-3C60-0340-8F65-5D706F0CD99D}" type="datetime1">
              <a:rPr lang="en-US"/>
              <a:pPr>
                <a:defRPr/>
              </a:pPr>
              <a:t>5/28/25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90FB65A-D16E-9F49-BD9B-8D220ECCC7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071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1A9E42-4B87-E94B-8E06-D88E87E2D8B6}" type="datetime1">
              <a:rPr lang="en-US"/>
              <a:pPr>
                <a:defRPr/>
              </a:pPr>
              <a:t>5/28/25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188366-2947-D844-B46D-D483AF8F98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158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11379200" cy="4876800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rgbClr val="213E9A"/>
              </a:buClr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2A62A-B62C-F6AC-0BAA-67E044C98A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96400" y="6324600"/>
            <a:ext cx="2530122" cy="417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7EADAE-8594-EC72-DE2A-4885274AA11B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C7E97753-7AE7-61CD-C28E-CC4B727FC36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287338" marR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66040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287338" marR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ADD3603B-CE0D-5A82-2851-F47C38B2B77D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99B006-F632-9E65-CB2A-F169604E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78378"/>
            <a:ext cx="8705513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C81A2-CC44-32F6-F1D4-77B0A8847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96400" y="6324600"/>
            <a:ext cx="2530122" cy="417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="1" i="1">
                <a:solidFill>
                  <a:srgbClr val="213E9A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E5EC7BA6-D672-B8C9-9175-950211E07275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B143E-FBDE-A66C-9ABC-EE4FFCA02C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20200" y="6338331"/>
            <a:ext cx="2666978" cy="44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76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31AE54-B5A4-3758-D0DB-69AFAAD6AB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AAB36105-C5D0-246E-1CE9-223BB52DAB62}"/>
              </a:ext>
            </a:extLst>
          </p:cNvPr>
          <p:cNvSpPr>
            <a:spLocks noChangeAspect="1" noChangeShapeType="1"/>
          </p:cNvSpPr>
          <p:nvPr userDrawn="1"/>
        </p:nvSpPr>
        <p:spPr bwMode="auto">
          <a:xfrm>
            <a:off x="-38100" y="5715001"/>
            <a:ext cx="1226820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BBB60C-10C0-3540-4CD4-A2A1937DF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39632" y="2362203"/>
            <a:ext cx="9312735" cy="152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56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tyle 4: Grid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E11D27F-9E58-A043-AA7C-9B0E99E2FC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0147" y="348426"/>
            <a:ext cx="5033818" cy="97066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7541BA-2769-E846-965F-C34A72CC03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15090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B47155F-CC5C-5042-BCE3-AF08A1BD81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5529"/>
            <a:ext cx="9144000" cy="739053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080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CB73A-3EB2-0F4B-A749-FE602CE5F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67" t="3208" r="30052" b="19629"/>
          <a:stretch/>
        </p:blipFill>
        <p:spPr>
          <a:xfrm>
            <a:off x="4086577" y="-188728"/>
            <a:ext cx="8105424" cy="704672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10968072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523999"/>
            <a:ext cx="10968072" cy="4267200"/>
          </a:xfrm>
        </p:spPr>
        <p:txBody>
          <a:bodyPr lIns="0" tIns="0" rIns="0" bIns="0">
            <a:noAutofit/>
          </a:bodyPr>
          <a:lstStyle>
            <a:lvl1pPr marL="306910" indent="-306910">
              <a:lnSpc>
                <a:spcPct val="100000"/>
              </a:lnSpc>
              <a:spcBef>
                <a:spcPts val="8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add first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51EB0E6-A70D-CE45-BB73-DE0110A910ED}"/>
              </a:ext>
            </a:extLst>
          </p:cNvPr>
          <p:cNvSpPr txBox="1">
            <a:spLocks/>
          </p:cNvSpPr>
          <p:nvPr userDrawn="1"/>
        </p:nvSpPr>
        <p:spPr>
          <a:xfrm>
            <a:off x="11606785" y="6461336"/>
            <a:ext cx="293980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33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933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933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7AA508B-E60F-E649-B511-759C564E884D}"/>
              </a:ext>
            </a:extLst>
          </p:cNvPr>
          <p:cNvSpPr txBox="1">
            <a:spLocks/>
          </p:cNvSpPr>
          <p:nvPr userDrawn="1"/>
        </p:nvSpPr>
        <p:spPr>
          <a:xfrm>
            <a:off x="10765536" y="6461760"/>
            <a:ext cx="813219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933" smtClean="0"/>
              <a:pPr/>
              <a:t>5/28/25</a:t>
            </a:fld>
            <a:endParaRPr lang="en-US" sz="933"/>
          </a:p>
        </p:txBody>
      </p:sp>
    </p:spTree>
    <p:extLst>
      <p:ext uri="{BB962C8B-B14F-4D97-AF65-F5344CB8AC3E}">
        <p14:creationId xmlns:p14="http://schemas.microsoft.com/office/powerpoint/2010/main" val="3433615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1524001"/>
            <a:ext cx="10968073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10968072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011681"/>
            <a:ext cx="10968072" cy="3875484"/>
          </a:xfrm>
        </p:spPr>
        <p:txBody>
          <a:bodyPr lIns="0" tIns="0" rIns="0" bIns="0">
            <a:noAutofit/>
          </a:bodyPr>
          <a:lstStyle>
            <a:lvl1pPr marL="243834" indent="-243834"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26149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455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28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468430"/>
          </a:xfrm>
          <a:prstGeom prst="rect">
            <a:avLst/>
          </a:prstGeom>
        </p:spPr>
        <p:txBody>
          <a:bodyPr anchor="b"/>
          <a:lstStyle>
            <a:lvl1pPr algn="ctr">
              <a:defRPr sz="4500" b="1" i="0">
                <a:solidFill>
                  <a:srgbClr val="0E1130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24211"/>
            <a:ext cx="9144000" cy="21335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EFCF92-EBE6-32A1-D990-38D7E6F22D4E}"/>
              </a:ext>
            </a:extLst>
          </p:cNvPr>
          <p:cNvSpPr/>
          <p:nvPr userDrawn="1"/>
        </p:nvSpPr>
        <p:spPr>
          <a:xfrm>
            <a:off x="-30480" y="5741239"/>
            <a:ext cx="12252960" cy="1192956"/>
          </a:xfrm>
          <a:prstGeom prst="rect">
            <a:avLst/>
          </a:prstGeom>
          <a:solidFill>
            <a:srgbClr val="0E11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05E38AC4-98C1-815B-7629-81B62C5926C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524000" y="2895600"/>
            <a:ext cx="91440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Line 2">
            <a:extLst>
              <a:ext uri="{FF2B5EF4-FFF2-40B4-BE49-F238E27FC236}">
                <a16:creationId xmlns:a16="http://schemas.microsoft.com/office/drawing/2014/main" id="{AED6D91E-DE09-E4DD-FFE1-FE3558F5475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5741239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D551BE-F105-63E5-4C06-8E1FB4F517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48600" y="6046047"/>
            <a:ext cx="3808115" cy="62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96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15" r:id="rId2"/>
    <p:sldLayoutId id="2147483731" r:id="rId3"/>
    <p:sldLayoutId id="2147483732" r:id="rId4"/>
    <p:sldLayoutId id="2147483733" r:id="rId5"/>
    <p:sldLayoutId id="2147483734" r:id="rId6"/>
    <p:sldLayoutId id="2147483737" r:id="rId7"/>
    <p:sldLayoutId id="2147483738" r:id="rId8"/>
    <p:sldLayoutId id="2147483739" r:id="rId9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ヒラギノ角ゴ Pro W3" charset="-128"/>
          <a:cs typeface="ヒラギノ角ゴ Pro W3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87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6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576263" indent="-288925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855663" indent="-279400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3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3pPr>
      <a:lvl4pPr marL="1143000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2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4pPr>
      <a:lvl5pPr marL="1430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1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28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54D52-7FFD-32C9-F8D0-4EF04DE2DC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Incorporating irradiation effects in predictive models of Grade 91 alloy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3D022-7417-B585-AABB-4EB27AA266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V. Vivekanandan, J. Joy, A. </a:t>
            </a:r>
            <a:r>
              <a:rPr lang="en-US" dirty="0" err="1">
                <a:solidFill>
                  <a:schemeClr val="tx1"/>
                </a:solidFill>
              </a:rPr>
              <a:t>Talapatra</a:t>
            </a:r>
            <a:r>
              <a:rPr lang="en-US" dirty="0">
                <a:solidFill>
                  <a:schemeClr val="tx1"/>
                </a:solidFill>
              </a:rPr>
              <a:t>, L. </a:t>
            </a:r>
            <a:r>
              <a:rPr lang="en-US" dirty="0" err="1">
                <a:solidFill>
                  <a:schemeClr val="tx1"/>
                </a:solidFill>
              </a:rPr>
              <a:t>Capolungo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461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40755495-4FAC-3A57-2FAB-EE3BB7826495}"/>
              </a:ext>
            </a:extLst>
          </p:cNvPr>
          <p:cNvSpPr txBox="1">
            <a:spLocks/>
          </p:cNvSpPr>
          <p:nvPr/>
        </p:nvSpPr>
        <p:spPr>
          <a:xfrm>
            <a:off x="402956" y="1474922"/>
            <a:ext cx="5969000" cy="4473844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1"/>
              </a:buClr>
              <a:buFont typeface="Arial" charset="0"/>
              <a:buNone/>
            </a:pPr>
            <a:r>
              <a:rPr lang="en-US" b="1" dirty="0">
                <a:solidFill>
                  <a:schemeClr val="tx1"/>
                </a:solidFill>
              </a:rPr>
              <a:t>Takeway message: 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200" dirty="0">
                <a:solidFill>
                  <a:schemeClr val="tx1"/>
                </a:solidFill>
              </a:rPr>
              <a:t>We can predict the performance envelope of Grade 91 during tensile and creep loads.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200" dirty="0">
                <a:solidFill>
                  <a:schemeClr val="tx1"/>
                </a:solidFill>
              </a:rPr>
              <a:t>How we can relate the mechanical performance of RAFMs to their microstructure (including the loss of high temperature strength).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200" dirty="0">
                <a:solidFill>
                  <a:schemeClr val="tx1"/>
                </a:solidFill>
              </a:rPr>
              <a:t>Predict the post irradiation response of Ferritic/Martensitic steels.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200" dirty="0">
                <a:solidFill>
                  <a:schemeClr val="tx1"/>
                </a:solidFill>
              </a:rPr>
              <a:t>Predict the in-pile response of Ferritic Martensitic steels. </a:t>
            </a:r>
          </a:p>
          <a:p>
            <a:pPr marL="0" indent="0">
              <a:buClr>
                <a:schemeClr val="tx1"/>
              </a:buClr>
              <a:buFont typeface="Arial" charset="0"/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endParaRPr lang="en-US" sz="2200" dirty="0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395E5F7D-AA38-D332-0747-BD0DAAD8E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129" y="1514547"/>
            <a:ext cx="4980542" cy="439459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DF6554-2E66-3914-99FB-5D7D6095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684000" cy="685800"/>
          </a:xfrm>
        </p:spPr>
        <p:txBody>
          <a:bodyPr/>
          <a:lstStyle/>
          <a:p>
            <a:r>
              <a:rPr lang="en-US" sz="3000" dirty="0"/>
              <a:t>NEAMS developed ready to use capabilities to predict the post-irradiation and in situ response of Ferritic Martensitic steel</a:t>
            </a:r>
          </a:p>
        </p:txBody>
      </p:sp>
    </p:spTree>
    <p:extLst>
      <p:ext uri="{BB962C8B-B14F-4D97-AF65-F5344CB8AC3E}">
        <p14:creationId xmlns:p14="http://schemas.microsoft.com/office/powerpoint/2010/main" val="3500432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8DC8DB-F012-8C98-193C-2658701B8221}"/>
              </a:ext>
            </a:extLst>
          </p:cNvPr>
          <p:cNvSpPr txBox="1"/>
          <p:nvPr/>
        </p:nvSpPr>
        <p:spPr>
          <a:xfrm>
            <a:off x="5181600" y="645638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laurent@lanl.gov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458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F8ECF-DEE0-FAB7-9B8E-E084E0C0F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684000" cy="685800"/>
          </a:xfrm>
        </p:spPr>
        <p:txBody>
          <a:bodyPr/>
          <a:lstStyle/>
          <a:p>
            <a:r>
              <a:rPr lang="en-US" sz="3000" dirty="0"/>
              <a:t>NEAMS developed ready to use capabilities to predict the post-irradiation and in situ response of Ferritic Martensitic steel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08270-9D68-FFCC-08FC-B97D5387F62D}"/>
              </a:ext>
            </a:extLst>
          </p:cNvPr>
          <p:cNvSpPr txBox="1"/>
          <p:nvPr/>
        </p:nvSpPr>
        <p:spPr>
          <a:xfrm>
            <a:off x="203200" y="1495587"/>
            <a:ext cx="6817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Effect of microstructure on mechanical performance?</a:t>
            </a:r>
          </a:p>
          <a:p>
            <a:r>
              <a:rPr lang="en-US" i="1" dirty="0"/>
              <a:t>Response of material under irradiation?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7F9D3-1E1C-3489-D2EF-B7F8FE946C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680"/>
          <a:stretch/>
        </p:blipFill>
        <p:spPr>
          <a:xfrm>
            <a:off x="489940" y="2438400"/>
            <a:ext cx="4038600" cy="3505200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A85AC3C-19F5-1603-59ED-E58AEA453B6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19800" y="1469756"/>
            <a:ext cx="5969000" cy="4473844"/>
          </a:xfrm>
          <a:ln w="28575"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Clr>
                <a:schemeClr val="tx1"/>
              </a:buClr>
              <a:buNone/>
            </a:pPr>
            <a:r>
              <a:rPr lang="en-US" b="1" dirty="0">
                <a:solidFill>
                  <a:schemeClr val="tx1"/>
                </a:solidFill>
              </a:rPr>
              <a:t>Takeway message: 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200" dirty="0">
                <a:solidFill>
                  <a:schemeClr val="tx1"/>
                </a:solidFill>
              </a:rPr>
              <a:t>We can predict the performance envelope of Grade 91 during tensile and creep loads.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200" dirty="0">
                <a:solidFill>
                  <a:schemeClr val="tx1"/>
                </a:solidFill>
              </a:rPr>
              <a:t>How we can relate the mechanical performance of RAFMs to their microstructure (including the loss of high temperature strength).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200" dirty="0">
                <a:solidFill>
                  <a:schemeClr val="tx1"/>
                </a:solidFill>
              </a:rPr>
              <a:t>Predict the post irradiation response of Ferritic/Martensitic steels.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200" dirty="0">
                <a:solidFill>
                  <a:schemeClr val="tx1"/>
                </a:solidFill>
              </a:rPr>
              <a:t>Predict the in-pile response of Ferritic Martensitic steels. 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endParaRPr lang="en-US" sz="2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8F1388-448C-9A6D-9D31-507B90A22982}"/>
              </a:ext>
            </a:extLst>
          </p:cNvPr>
          <p:cNvSpPr txBox="1"/>
          <p:nvPr/>
        </p:nvSpPr>
        <p:spPr>
          <a:xfrm>
            <a:off x="2908515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to critical strain</a:t>
            </a:r>
          </a:p>
        </p:txBody>
      </p:sp>
    </p:spTree>
    <p:extLst>
      <p:ext uri="{BB962C8B-B14F-4D97-AF65-F5344CB8AC3E}">
        <p14:creationId xmlns:p14="http://schemas.microsoft.com/office/powerpoint/2010/main" val="3581522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50CA9-5257-31E5-C38E-04ED62D03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7EF59D0-976F-1710-7296-F3323DCFCAC2}"/>
              </a:ext>
            </a:extLst>
          </p:cNvPr>
          <p:cNvSpPr txBox="1"/>
          <p:nvPr/>
        </p:nvSpPr>
        <p:spPr>
          <a:xfrm>
            <a:off x="-389043" y="5861078"/>
            <a:ext cx="519848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/>
              <a:t>Example of a ferritic-martensitic microstructure</a:t>
            </a:r>
            <a:endParaRPr lang="en-US" sz="1333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D5EDE0-7D6C-FABE-349A-B82494F2DF8E}"/>
              </a:ext>
            </a:extLst>
          </p:cNvPr>
          <p:cNvSpPr/>
          <p:nvPr/>
        </p:nvSpPr>
        <p:spPr>
          <a:xfrm rot="19764560">
            <a:off x="162755" y="2895728"/>
            <a:ext cx="1219200" cy="67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BEF371-5185-1728-2D5C-F234DB67FCF3}"/>
              </a:ext>
            </a:extLst>
          </p:cNvPr>
          <p:cNvSpPr txBox="1"/>
          <p:nvPr/>
        </p:nvSpPr>
        <p:spPr>
          <a:xfrm>
            <a:off x="940592" y="2988103"/>
            <a:ext cx="3365009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/>
              <a:t>*F. ABE, Advanced Steels, Chapter 11, 2011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DA895E-E85A-E71A-4CB5-D3935BEEB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82" y="3252908"/>
            <a:ext cx="3027071" cy="246270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018D76E-463E-4264-3CC1-30C926FCE82A}"/>
              </a:ext>
            </a:extLst>
          </p:cNvPr>
          <p:cNvSpPr txBox="1"/>
          <p:nvPr/>
        </p:nvSpPr>
        <p:spPr>
          <a:xfrm>
            <a:off x="4612100" y="1267430"/>
            <a:ext cx="2175381" cy="7487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33" dirty="0"/>
              <a:t>Composition:</a:t>
            </a:r>
          </a:p>
          <a:p>
            <a:r>
              <a:rPr lang="en-US" sz="2133" dirty="0"/>
              <a:t>9Cr, 1Mo, </a:t>
            </a:r>
            <a:r>
              <a:rPr lang="en-US" sz="2133" dirty="0" err="1"/>
              <a:t>VNb</a:t>
            </a:r>
            <a:endParaRPr lang="en-US" sz="2133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4D763B4-3DD9-3EB6-6144-6D2FAF58C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843" y="2500483"/>
            <a:ext cx="2409711" cy="3739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A6E91A-3C17-4CF5-E160-D7C06E16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07" y="97372"/>
            <a:ext cx="12166600" cy="685800"/>
          </a:xfrm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</a:rPr>
              <a:t>Objective: develop models to (</a:t>
            </a:r>
            <a:r>
              <a:rPr lang="en-US" sz="2400" b="1" dirty="0" err="1">
                <a:solidFill>
                  <a:schemeClr val="bg1"/>
                </a:solidFill>
              </a:rPr>
              <a:t>i</a:t>
            </a:r>
            <a:r>
              <a:rPr lang="en-US" sz="2400" b="1" dirty="0">
                <a:solidFill>
                  <a:schemeClr val="bg1"/>
                </a:solidFill>
              </a:rPr>
              <a:t>) extrapolate </a:t>
            </a:r>
            <a:r>
              <a:rPr lang="en-US" sz="2400" dirty="0">
                <a:solidFill>
                  <a:schemeClr val="bg1"/>
                </a:solidFill>
              </a:rPr>
              <a:t>the mechanical response and failure of materials under extreme environments, (ii) quantify how </a:t>
            </a:r>
            <a:r>
              <a:rPr lang="en-US" sz="2400" dirty="0" err="1">
                <a:solidFill>
                  <a:schemeClr val="bg1"/>
                </a:solidFill>
              </a:rPr>
              <a:t>micvrostructure</a:t>
            </a:r>
            <a:r>
              <a:rPr lang="en-US" sz="2400" dirty="0">
                <a:solidFill>
                  <a:schemeClr val="bg1"/>
                </a:solidFill>
              </a:rPr>
              <a:t> affect behavior.</a:t>
            </a:r>
            <a:br>
              <a:rPr lang="en-US" sz="2400" dirty="0">
                <a:solidFill>
                  <a:srgbClr val="09198D"/>
                </a:solidFill>
              </a:rPr>
            </a:b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5CFEB6-ACEC-6CC3-F0FA-5E2FB39C6DB7}"/>
              </a:ext>
            </a:extLst>
          </p:cNvPr>
          <p:cNvSpPr txBox="1"/>
          <p:nvPr/>
        </p:nvSpPr>
        <p:spPr>
          <a:xfrm>
            <a:off x="77000" y="1424257"/>
            <a:ext cx="42664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FM steel are strengthened by </a:t>
            </a:r>
            <a:r>
              <a:rPr lang="en-US" dirty="0" err="1"/>
              <a:t>lat</a:t>
            </a:r>
            <a:r>
              <a:rPr lang="en-US" dirty="0"/>
              <a:t> boundaries, solutes and precipitates. Hoe can we quantify the efficacy of each strengthener ads a function of temperature and irradiation damage?</a:t>
            </a:r>
          </a:p>
        </p:txBody>
      </p:sp>
      <p:pic>
        <p:nvPicPr>
          <p:cNvPr id="34" name="Picture 33" descr="A picture containing pie chart&#10;&#10;AI-generated content may be incorrect.">
            <a:extLst>
              <a:ext uri="{FF2B5EF4-FFF2-40B4-BE49-F238E27FC236}">
                <a16:creationId xmlns:a16="http://schemas.microsoft.com/office/drawing/2014/main" id="{3B35E87C-3A42-91E3-560D-54757BEA8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254" y="1424257"/>
            <a:ext cx="4535372" cy="45353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8E3CB23-8B52-6592-D49E-789B3452F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4229" y="3408621"/>
            <a:ext cx="1296164" cy="64613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1BA6AB2-B121-6B82-9C59-C6C42B617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9892" y="4147587"/>
            <a:ext cx="821558" cy="821558"/>
          </a:xfrm>
          <a:prstGeom prst="rect">
            <a:avLst/>
          </a:prstGeom>
        </p:spPr>
      </p:pic>
      <p:pic>
        <p:nvPicPr>
          <p:cNvPr id="37" name="Picture 36" descr="Diagram&#10;&#10;AI-generated content may be incorrect.">
            <a:extLst>
              <a:ext uri="{FF2B5EF4-FFF2-40B4-BE49-F238E27FC236}">
                <a16:creationId xmlns:a16="http://schemas.microsoft.com/office/drawing/2014/main" id="{B8F96343-453D-E945-647A-56A61CDED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254431">
            <a:off x="7824320" y="1892595"/>
            <a:ext cx="1514261" cy="1064975"/>
          </a:xfrm>
          <a:prstGeom prst="rect">
            <a:avLst/>
          </a:prstGeom>
        </p:spPr>
      </p:pic>
      <p:pic>
        <p:nvPicPr>
          <p:cNvPr id="38" name="Picture 37" descr="A picture containing text, blackboard&#10;&#10;AI-generated content may be incorrect.">
            <a:extLst>
              <a:ext uri="{FF2B5EF4-FFF2-40B4-BE49-F238E27FC236}">
                <a16:creationId xmlns:a16="http://schemas.microsoft.com/office/drawing/2014/main" id="{179CE9FF-FABF-AEC3-E729-8406ED47E36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49621"/>
          <a:stretch/>
        </p:blipFill>
        <p:spPr>
          <a:xfrm rot="1885497">
            <a:off x="9737273" y="1912265"/>
            <a:ext cx="1415317" cy="102563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5D51D53-2E49-E200-0D5C-D7E07D942FC3}"/>
              </a:ext>
            </a:extLst>
          </p:cNvPr>
          <p:cNvSpPr txBox="1"/>
          <p:nvPr/>
        </p:nvSpPr>
        <p:spPr>
          <a:xfrm>
            <a:off x="295066" y="6289268"/>
            <a:ext cx="828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*Similar approaches are pursued to study HT9, 316H, additively manufactured steels, </a:t>
            </a:r>
            <a:r>
              <a:rPr lang="en-US" sz="1400" dirty="0" err="1"/>
              <a:t>superaloys</a:t>
            </a:r>
            <a:r>
              <a:rPr lang="en-US" sz="1400" dirty="0"/>
              <a:t>, Zircaloys.</a:t>
            </a:r>
          </a:p>
        </p:txBody>
      </p:sp>
    </p:spTree>
    <p:extLst>
      <p:ext uri="{BB962C8B-B14F-4D97-AF65-F5344CB8AC3E}">
        <p14:creationId xmlns:p14="http://schemas.microsoft.com/office/powerpoint/2010/main" val="376786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AA570-1377-8B97-3D38-CB2C33BDF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3E9A9E40-B696-0974-4005-2788CE6FF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4" y="1245762"/>
            <a:ext cx="4289530" cy="49671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5317A9-1270-C967-9C72-4A2DC364E1E3}"/>
              </a:ext>
            </a:extLst>
          </p:cNvPr>
          <p:cNvSpPr txBox="1"/>
          <p:nvPr/>
        </p:nvSpPr>
        <p:spPr>
          <a:xfrm>
            <a:off x="4489265" y="1409481"/>
            <a:ext cx="3476639" cy="206210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Applicability of the models</a:t>
            </a:r>
          </a:p>
          <a:p>
            <a:pPr algn="ctr"/>
            <a:endParaRPr lang="en-US" sz="1600" b="1" dirty="0"/>
          </a:p>
          <a:p>
            <a:pPr marL="990550" lvl="1" indent="-380981">
              <a:buFont typeface="Arial" panose="020B0604020202020204" pitchFamily="34" charset="0"/>
              <a:buChar char="•"/>
            </a:pPr>
            <a:r>
              <a:rPr lang="en-US" sz="1600" dirty="0"/>
              <a:t>Creep </a:t>
            </a:r>
          </a:p>
          <a:p>
            <a:pPr marL="990550" lvl="1" indent="-380981">
              <a:buFont typeface="Arial" panose="020B0604020202020204" pitchFamily="34" charset="0"/>
              <a:buChar char="•"/>
            </a:pPr>
            <a:r>
              <a:rPr lang="en-US" sz="1600" dirty="0"/>
              <a:t>Fatigue</a:t>
            </a:r>
          </a:p>
          <a:p>
            <a:pPr marL="990550" lvl="1" indent="-380981">
              <a:buFont typeface="Arial" panose="020B0604020202020204" pitchFamily="34" charset="0"/>
              <a:buChar char="•"/>
            </a:pPr>
            <a:r>
              <a:rPr lang="en-US" sz="1600" dirty="0"/>
              <a:t>Complex Loadings</a:t>
            </a:r>
          </a:p>
          <a:p>
            <a:pPr marL="990550" lvl="1" indent="-380981">
              <a:buFont typeface="Arial" panose="020B0604020202020204" pitchFamily="34" charset="0"/>
              <a:buChar char="•"/>
            </a:pPr>
            <a:r>
              <a:rPr lang="en-US" sz="1600" dirty="0"/>
              <a:t>Chemo-mechanical solver</a:t>
            </a:r>
          </a:p>
          <a:p>
            <a:pPr marL="990550" lvl="1" indent="-380981">
              <a:buFont typeface="Arial" panose="020B0604020202020204" pitchFamily="34" charset="0"/>
              <a:buChar char="•"/>
            </a:pPr>
            <a:r>
              <a:rPr lang="en-US" sz="1600" dirty="0"/>
              <a:t>Cyclic load</a:t>
            </a:r>
          </a:p>
        </p:txBody>
      </p:sp>
      <p:pic>
        <p:nvPicPr>
          <p:cNvPr id="6" name="Picture 5" descr="C:\Users\Milovan\Desktop\LANL\essential\COMIC\simulations\DAMASK_vs_EVPFFT\multi_step_shear_3d\FXY.png">
            <a:extLst>
              <a:ext uri="{FF2B5EF4-FFF2-40B4-BE49-F238E27FC236}">
                <a16:creationId xmlns:a16="http://schemas.microsoft.com/office/drawing/2014/main" id="{663D45D4-07DA-BB7E-9DD6-F538B8FEACE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3" t="33996"/>
          <a:stretch/>
        </p:blipFill>
        <p:spPr bwMode="auto">
          <a:xfrm>
            <a:off x="4715443" y="3914562"/>
            <a:ext cx="3041515" cy="23335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CCC8C9-FEFA-0349-F225-5450E04DBF9B}"/>
              </a:ext>
            </a:extLst>
          </p:cNvPr>
          <p:cNvSpPr txBox="1"/>
          <p:nvPr/>
        </p:nvSpPr>
        <p:spPr>
          <a:xfrm>
            <a:off x="8661395" y="5793376"/>
            <a:ext cx="3622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err="1"/>
              <a:t>Zecevic</a:t>
            </a:r>
            <a:r>
              <a:rPr lang="en-US" sz="1200"/>
              <a:t>, </a:t>
            </a:r>
            <a:r>
              <a:rPr lang="en-US" sz="1200" err="1"/>
              <a:t>Lebensohn</a:t>
            </a:r>
            <a:r>
              <a:rPr lang="en-US" sz="1200"/>
              <a:t>, </a:t>
            </a:r>
            <a:r>
              <a:rPr lang="en-US" sz="1200" err="1"/>
              <a:t>Capolungo</a:t>
            </a:r>
            <a:r>
              <a:rPr lang="en-US" sz="1200"/>
              <a:t>, MoM, 2022</a:t>
            </a: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7AD3E0F5-3F21-4C09-FB32-CAC8E2684819}"/>
              </a:ext>
            </a:extLst>
          </p:cNvPr>
          <p:cNvSpPr/>
          <p:nvPr/>
        </p:nvSpPr>
        <p:spPr>
          <a:xfrm>
            <a:off x="10488287" y="2804157"/>
            <a:ext cx="1535464" cy="1345211"/>
          </a:xfrm>
          <a:prstGeom prst="hexagon">
            <a:avLst/>
          </a:prstGeom>
          <a:solidFill>
            <a:schemeClr val="accent1">
              <a:lumMod val="25000"/>
              <a:lumOff val="75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2"/>
                </a:solidFill>
              </a:rPr>
              <a:t>Ageing </a:t>
            </a:r>
          </a:p>
          <a:p>
            <a:pPr algn="ctr"/>
            <a:r>
              <a:rPr lang="en-US" sz="1200" dirty="0">
                <a:solidFill>
                  <a:schemeClr val="accent2"/>
                </a:solidFill>
              </a:rPr>
              <a:t>(thermal irradiation)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78459E5C-62F4-1C74-DD6A-5E17A6717A18}"/>
              </a:ext>
            </a:extLst>
          </p:cNvPr>
          <p:cNvSpPr/>
          <p:nvPr/>
        </p:nvSpPr>
        <p:spPr>
          <a:xfrm>
            <a:off x="8089409" y="1442957"/>
            <a:ext cx="1535464" cy="134521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Dislocation glide</a:t>
            </a:r>
          </a:p>
          <a:p>
            <a:pPr algn="ctr"/>
            <a:r>
              <a:rPr lang="en-US" sz="1200">
                <a:solidFill>
                  <a:schemeClr val="accent1"/>
                </a:solidFill>
              </a:rPr>
              <a:t>(Cross slip, DSA)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D9536509-15BE-1373-1F33-4C104864F0C8}"/>
              </a:ext>
            </a:extLst>
          </p:cNvPr>
          <p:cNvSpPr/>
          <p:nvPr/>
        </p:nvSpPr>
        <p:spPr>
          <a:xfrm>
            <a:off x="9292420" y="2126373"/>
            <a:ext cx="1535464" cy="1345211"/>
          </a:xfrm>
          <a:prstGeom prst="hexag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Vacancy diffusion mediated plasticity</a:t>
            </a: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864AD6DB-6D25-8C1D-BE21-A5A622F1754C}"/>
              </a:ext>
            </a:extLst>
          </p:cNvPr>
          <p:cNvSpPr/>
          <p:nvPr/>
        </p:nvSpPr>
        <p:spPr>
          <a:xfrm>
            <a:off x="10489088" y="1446624"/>
            <a:ext cx="1535464" cy="1345211"/>
          </a:xfrm>
          <a:prstGeom prst="hexag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Damage nucleation growth coalescence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4A69EB-D086-7359-40E5-A7C1A3671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9231" y="4290953"/>
            <a:ext cx="1004520" cy="10475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21E1FF-96E9-2064-5CFF-D66BAFEC5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727" y="3453505"/>
            <a:ext cx="1649727" cy="1480011"/>
          </a:xfrm>
          <a:prstGeom prst="rect">
            <a:avLst/>
          </a:prstGeom>
        </p:spPr>
      </p:pic>
      <p:sp>
        <p:nvSpPr>
          <p:cNvPr id="14" name="Circular Arrow 13">
            <a:extLst>
              <a:ext uri="{FF2B5EF4-FFF2-40B4-BE49-F238E27FC236}">
                <a16:creationId xmlns:a16="http://schemas.microsoft.com/office/drawing/2014/main" id="{9B1FD768-1B49-4557-3C8C-98915795D691}"/>
              </a:ext>
            </a:extLst>
          </p:cNvPr>
          <p:cNvSpPr/>
          <p:nvPr/>
        </p:nvSpPr>
        <p:spPr>
          <a:xfrm flipV="1">
            <a:off x="8369597" y="4136919"/>
            <a:ext cx="3041515" cy="1256904"/>
          </a:xfrm>
          <a:prstGeom prst="circularArrow">
            <a:avLst>
              <a:gd name="adj1" fmla="val 5444"/>
              <a:gd name="adj2" fmla="val 311580"/>
              <a:gd name="adj3" fmla="val 20372453"/>
              <a:gd name="adj4" fmla="val 10843550"/>
              <a:gd name="adj5" fmla="val 921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tx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9F34120-A784-CED7-B599-47141F39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37" y="116984"/>
            <a:ext cx="11943649" cy="685800"/>
          </a:xfrm>
        </p:spPr>
        <p:txBody>
          <a:bodyPr/>
          <a:lstStyle/>
          <a:p>
            <a:r>
              <a:rPr lang="en-US" sz="2800" dirty="0"/>
              <a:t>Idea: Use a multiscale modeling approach to capture how each deformation mechanism is affected by microstructure and constraints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2CECC92-931E-C351-E726-294991510F97}"/>
              </a:ext>
            </a:extLst>
          </p:cNvPr>
          <p:cNvSpPr/>
          <p:nvPr/>
        </p:nvSpPr>
        <p:spPr>
          <a:xfrm>
            <a:off x="1364116" y="1884578"/>
            <a:ext cx="1500327" cy="1828800"/>
          </a:xfrm>
          <a:prstGeom prst="roundRect">
            <a:avLst/>
          </a:prstGeom>
          <a:noFill/>
          <a:ln w="412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6A1558-5813-5DA5-82AF-408B8F717D37}"/>
              </a:ext>
            </a:extLst>
          </p:cNvPr>
          <p:cNvSpPr txBox="1"/>
          <p:nvPr/>
        </p:nvSpPr>
        <p:spPr>
          <a:xfrm>
            <a:off x="33580" y="6296391"/>
            <a:ext cx="828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*Caveat: in all future slides, the lath size, precipitate content and irradiation induced defects content are not evolving dynamically</a:t>
            </a:r>
          </a:p>
        </p:txBody>
      </p:sp>
    </p:spTree>
    <p:extLst>
      <p:ext uri="{BB962C8B-B14F-4D97-AF65-F5344CB8AC3E}">
        <p14:creationId xmlns:p14="http://schemas.microsoft.com/office/powerpoint/2010/main" val="3097744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AB3B6-3833-F91D-D567-3712B7B9C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FC7555C-0586-3FA3-5043-8EC23A4BA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36" y="142850"/>
            <a:ext cx="11684000" cy="685800"/>
          </a:xfrm>
        </p:spPr>
        <p:txBody>
          <a:bodyPr/>
          <a:lstStyle/>
          <a:p>
            <a:r>
              <a:rPr lang="en-US" dirty="0"/>
              <a:t>A universal model for the effects of temperature </a:t>
            </a:r>
            <a:br>
              <a:rPr lang="en-US" dirty="0"/>
            </a:br>
            <a:r>
              <a:rPr lang="en-US" dirty="0"/>
              <a:t>on the tensile and creep response of Gr91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F35A1D-D5A7-4497-5031-29119A35A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435" y="1684149"/>
            <a:ext cx="8104568" cy="30899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9A08D2-21EC-0F5A-F2C7-082418D80050}"/>
              </a:ext>
            </a:extLst>
          </p:cNvPr>
          <p:cNvSpPr txBox="1"/>
          <p:nvPr/>
        </p:nvSpPr>
        <p:spPr>
          <a:xfrm>
            <a:off x="163212" y="5444276"/>
            <a:ext cx="1191164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tx2"/>
                </a:solidFill>
              </a:rPr>
              <a:t>LApx</a:t>
            </a:r>
            <a:r>
              <a:rPr lang="en-US" dirty="0">
                <a:solidFill>
                  <a:schemeClr val="tx2"/>
                </a:solidFill>
              </a:rPr>
              <a:t> captures anomalous temperature effects on yield and ultimate strength of Gr91 and the creep response simultaneously over a wide range of stresses and temperatures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E760FA-96F2-BA92-E788-BC99C00DC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755" y="1676400"/>
            <a:ext cx="4265245" cy="28638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E9C445-F53A-2790-C195-655EFC9E77A3}"/>
              </a:ext>
            </a:extLst>
          </p:cNvPr>
          <p:cNvSpPr/>
          <p:nvPr/>
        </p:nvSpPr>
        <p:spPr>
          <a:xfrm>
            <a:off x="8697798" y="2358508"/>
            <a:ext cx="3242821" cy="716437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glide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7A7C14-5368-7C05-A23F-240450BC7725}"/>
              </a:ext>
            </a:extLst>
          </p:cNvPr>
          <p:cNvSpPr/>
          <p:nvPr/>
        </p:nvSpPr>
        <p:spPr>
          <a:xfrm>
            <a:off x="8697798" y="3074946"/>
            <a:ext cx="3242821" cy="411961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climb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B0A072-01BA-D76F-E352-2A6D10136A6C}"/>
              </a:ext>
            </a:extLst>
          </p:cNvPr>
          <p:cNvSpPr/>
          <p:nvPr/>
        </p:nvSpPr>
        <p:spPr>
          <a:xfrm>
            <a:off x="8697798" y="3486907"/>
            <a:ext cx="3242821" cy="411961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diffusion</a:t>
            </a:r>
          </a:p>
        </p:txBody>
      </p:sp>
    </p:spTree>
    <p:extLst>
      <p:ext uri="{BB962C8B-B14F-4D97-AF65-F5344CB8AC3E}">
        <p14:creationId xmlns:p14="http://schemas.microsoft.com/office/powerpoint/2010/main" val="1939047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C8055-5DBB-B5CA-44AF-176790D56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61555"/>
            <a:ext cx="12166600" cy="6858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Aptos" panose="020B0004020202020204" pitchFamily="34" charset="0"/>
              </a:rPr>
              <a:t>How microstructure affects mechanical performance of Gr91 under thermal conditions: assessment of performance variability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D3B1B6-5062-D092-E28A-426BB8D40C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1" t="607" r="50329" b="48818"/>
          <a:stretch/>
        </p:blipFill>
        <p:spPr>
          <a:xfrm>
            <a:off x="6739637" y="2133363"/>
            <a:ext cx="4937682" cy="41288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262CD2-3B55-A886-4EA9-00B358A0F1E9}"/>
              </a:ext>
            </a:extLst>
          </p:cNvPr>
          <p:cNvSpPr txBox="1"/>
          <p:nvPr/>
        </p:nvSpPr>
        <p:spPr>
          <a:xfrm>
            <a:off x="7620000" y="1445248"/>
            <a:ext cx="3742372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0F7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Quantification of the effect of microstructure on Variability in performance of Gr91.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AF517D-EE05-BFE0-CD44-4796F7C44F77}"/>
              </a:ext>
            </a:extLst>
          </p:cNvPr>
          <p:cNvGrpSpPr/>
          <p:nvPr/>
        </p:nvGrpSpPr>
        <p:grpSpPr>
          <a:xfrm>
            <a:off x="1429832" y="4220574"/>
            <a:ext cx="3936063" cy="1042122"/>
            <a:chOff x="4807725" y="1046618"/>
            <a:chExt cx="3936063" cy="104212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969AE20D-5A2D-05C5-AB31-73717A854089}"/>
                </a:ext>
              </a:extLst>
            </p:cNvPr>
            <p:cNvSpPr/>
            <p:nvPr/>
          </p:nvSpPr>
          <p:spPr bwMode="auto">
            <a:xfrm>
              <a:off x="4807725" y="1055083"/>
              <a:ext cx="3936063" cy="1033657"/>
            </a:xfrm>
            <a:prstGeom prst="round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100" b="1" baseline="-25000" dirty="0">
                <a:latin typeface="Arial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C31B96E-D152-59A3-ACE7-37E981F4AAA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09123" y="1103925"/>
              <a:ext cx="897291" cy="89729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257175" indent="-257175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2100" b="1" baseline="-25000">
                <a:latin typeface="Arial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7E26F52-F544-9C50-C77E-A04E48FC8B22}"/>
                </a:ext>
              </a:extLst>
            </p:cNvPr>
            <p:cNvGrpSpPr/>
            <p:nvPr/>
          </p:nvGrpSpPr>
          <p:grpSpPr>
            <a:xfrm>
              <a:off x="4971574" y="1448836"/>
              <a:ext cx="238190" cy="106529"/>
              <a:chOff x="10668000" y="2641289"/>
              <a:chExt cx="364098" cy="18288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5818C9A-A9F7-62B8-DB64-C246C0A0783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668000" y="2824169"/>
                <a:ext cx="364098" cy="0"/>
              </a:xfrm>
              <a:prstGeom prst="line">
                <a:avLst/>
              </a:pr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7C26EEB-71EC-ED8D-747D-B4084B16AAE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10758609" y="2732729"/>
                <a:ext cx="182880" cy="0"/>
              </a:xfrm>
              <a:prstGeom prst="line">
                <a:avLst/>
              </a:pr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60DDC01-87F2-BE70-EA67-411503F3D75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807725" y="1553808"/>
              <a:ext cx="481628" cy="272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971F85D-5681-9EF3-17DC-40300CB0A19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87999" y="1099727"/>
              <a:ext cx="897291" cy="89729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257175" indent="-257175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2100" b="1" baseline="-25000">
                <a:latin typeface="Arial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280DA93-CD03-9E91-C3EA-43D79222AD97}"/>
                </a:ext>
              </a:extLst>
            </p:cNvPr>
            <p:cNvGrpSpPr/>
            <p:nvPr/>
          </p:nvGrpSpPr>
          <p:grpSpPr>
            <a:xfrm>
              <a:off x="7333959" y="1277087"/>
              <a:ext cx="238190" cy="106529"/>
              <a:chOff x="10668000" y="2641289"/>
              <a:chExt cx="364098" cy="182880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D10452B-12D9-2CCA-7C99-2C1830B77F7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668000" y="2824169"/>
                <a:ext cx="364098" cy="0"/>
              </a:xfrm>
              <a:prstGeom prst="line">
                <a:avLst/>
              </a:pr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5F56E5E-BA80-DAAA-6143-BCFE1DAB4D9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10758609" y="2732729"/>
                <a:ext cx="182880" cy="0"/>
              </a:xfrm>
              <a:prstGeom prst="line">
                <a:avLst/>
              </a:pr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E1EEC5D-90AF-6950-F0A1-8E3655BB9A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56385" y="1383617"/>
              <a:ext cx="573155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D093E5A-C8D5-B35B-AA69-22DFDFE4837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81955" y="1558364"/>
              <a:ext cx="573155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F8A3E84-CB91-0919-163E-A0B7B659FCC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783188" y="1053085"/>
              <a:ext cx="0" cy="75132"/>
            </a:xfrm>
            <a:prstGeom prst="straightConnector1">
              <a:avLst/>
            </a:prstGeom>
            <a:noFill/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8D8CE5E-F352-036D-F59E-2ED3EA26C8A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186770" y="1046618"/>
              <a:ext cx="0" cy="51866"/>
            </a:xfrm>
            <a:prstGeom prst="straightConnector1">
              <a:avLst/>
            </a:prstGeom>
            <a:noFill/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33151E2-9BAE-0694-F2BB-07113CB9C043}"/>
                </a:ext>
              </a:extLst>
            </p:cNvPr>
            <p:cNvSpPr txBox="1"/>
            <p:nvPr/>
          </p:nvSpPr>
          <p:spPr>
            <a:xfrm>
              <a:off x="6202775" y="1217741"/>
              <a:ext cx="90476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After climb</a:t>
              </a:r>
            </a:p>
          </p:txBody>
        </p:sp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8BEFA4F8-5606-3634-85F8-3D2C89814B54}"/>
                </a:ext>
              </a:extLst>
            </p:cNvPr>
            <p:cNvSpPr/>
            <p:nvPr/>
          </p:nvSpPr>
          <p:spPr>
            <a:xfrm>
              <a:off x="6853968" y="1490187"/>
              <a:ext cx="649145" cy="136353"/>
            </a:xfrm>
            <a:prstGeom prst="rightArrow">
              <a:avLst>
                <a:gd name="adj1" fmla="val 41850"/>
                <a:gd name="adj2" fmla="val 5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0208E5D-C65E-CC39-7407-9071DB907878}"/>
                    </a:ext>
                  </a:extLst>
                </p:cNvPr>
                <p:cNvSpPr txBox="1"/>
                <p:nvPr/>
              </p:nvSpPr>
              <p:spPr>
                <a:xfrm>
                  <a:off x="5835877" y="1197241"/>
                  <a:ext cx="175628" cy="2077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F8E73E3-3562-84C5-05C8-F7E95DAC7B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5877" y="1197241"/>
                  <a:ext cx="175628" cy="207749"/>
                </a:xfrm>
                <a:prstGeom prst="rect">
                  <a:avLst/>
                </a:prstGeom>
                <a:blipFill>
                  <a:blip r:embed="rId4"/>
                  <a:stretch>
                    <a:fillRect l="-13333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B8299811-4BDB-EDF5-9A7C-6819FE5C61EB}"/>
                    </a:ext>
                  </a:extLst>
                </p:cNvPr>
                <p:cNvSpPr txBox="1"/>
                <p:nvPr/>
              </p:nvSpPr>
              <p:spPr>
                <a:xfrm>
                  <a:off x="8229387" y="1116808"/>
                  <a:ext cx="191785" cy="2077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35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FC3C60F-EB27-DC08-359B-D319E59184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9387" y="1116808"/>
                  <a:ext cx="191785" cy="207749"/>
                </a:xfrm>
                <a:prstGeom prst="rect">
                  <a:avLst/>
                </a:prstGeom>
                <a:blipFill>
                  <a:blip r:embed="rId5"/>
                  <a:stretch>
                    <a:fillRect l="-12500" r="-6250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1B70E0E-4DBA-2DEB-1918-C48C2253CE3E}"/>
              </a:ext>
            </a:extLst>
          </p:cNvPr>
          <p:cNvSpPr txBox="1"/>
          <p:nvPr/>
        </p:nvSpPr>
        <p:spPr>
          <a:xfrm>
            <a:off x="763085" y="5386313"/>
            <a:ext cx="508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accent1"/>
                </a:solidFill>
              </a:rPr>
              <a:t>A new postulate: Coupling between dislocation climb and can lead to loss of creep strength in alloys strengthened by small precipitate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EFF38C-1C0D-529E-70C3-6E484DF7674C}"/>
              </a:ext>
            </a:extLst>
          </p:cNvPr>
          <p:cNvSpPr txBox="1"/>
          <p:nvPr/>
        </p:nvSpPr>
        <p:spPr>
          <a:xfrm>
            <a:off x="312156" y="1359608"/>
            <a:ext cx="5849319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Our model can blindly predict the variability in creep response (minimum creep rate) induced by variability in initial microstructure.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The effect of microstructure (i.e. lath size, precipitate content, dislocation density) on performance variability depend on stress and temperature.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We reveal that the loss of strength at high temperatures is due to a mechanisms of bypass of precipitates by dislocations</a:t>
            </a:r>
          </a:p>
        </p:txBody>
      </p:sp>
    </p:spTree>
    <p:extLst>
      <p:ext uri="{BB962C8B-B14F-4D97-AF65-F5344CB8AC3E}">
        <p14:creationId xmlns:p14="http://schemas.microsoft.com/office/powerpoint/2010/main" val="4020093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C60AF75F-3198-997A-516F-E0F5E50A9FF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6581547"/>
                  </p:ext>
                </p:extLst>
              </p:nvPr>
            </p:nvGraphicFramePr>
            <p:xfrm>
              <a:off x="6621785" y="4219854"/>
              <a:ext cx="5152434" cy="18371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69624">
                      <a:extLst>
                        <a:ext uri="{9D8B030D-6E8A-4147-A177-3AD203B41FA5}">
                          <a16:colId xmlns:a16="http://schemas.microsoft.com/office/drawing/2014/main" val="48908557"/>
                        </a:ext>
                      </a:extLst>
                    </a:gridCol>
                    <a:gridCol w="2543812">
                      <a:extLst>
                        <a:ext uri="{9D8B030D-6E8A-4147-A177-3AD203B41FA5}">
                          <a16:colId xmlns:a16="http://schemas.microsoft.com/office/drawing/2014/main" val="1306582206"/>
                        </a:ext>
                      </a:extLst>
                    </a:gridCol>
                    <a:gridCol w="1838998">
                      <a:extLst>
                        <a:ext uri="{9D8B030D-6E8A-4147-A177-3AD203B41FA5}">
                          <a16:colId xmlns:a16="http://schemas.microsoft.com/office/drawing/2014/main" val="3154607876"/>
                        </a:ext>
                      </a:extLst>
                    </a:gridCol>
                  </a:tblGrid>
                  <a:tr h="449591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n-lt"/>
                            </a:rPr>
                            <a:t>dpa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n-lt"/>
                            </a:rPr>
                            <a:t>Black dot density(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dirty="0">
                              <a:latin typeface="+mn-lt"/>
                            </a:rPr>
                            <a:t>), size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n-lt"/>
                            </a:rPr>
                            <a:t>Loop density(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dirty="0">
                              <a:latin typeface="+mn-lt"/>
                            </a:rPr>
                            <a:t>), size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726851"/>
                      </a:ext>
                    </a:extLst>
                  </a:tr>
                  <a:tr h="409452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0.06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2e22, 2e-9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2e21,15e-9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5248002"/>
                      </a:ext>
                    </a:extLst>
                  </a:tr>
                  <a:tr h="452411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2e22, 2e-9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2e21, 9e-9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3770716"/>
                      </a:ext>
                    </a:extLst>
                  </a:tr>
                  <a:tr h="452411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1.9e22,2e-9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2e20,7e-9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55942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C60AF75F-3198-997A-516F-E0F5E50A9FF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6581547"/>
                  </p:ext>
                </p:extLst>
              </p:nvPr>
            </p:nvGraphicFramePr>
            <p:xfrm>
              <a:off x="6621785" y="4219854"/>
              <a:ext cx="5152434" cy="18371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69624">
                      <a:extLst>
                        <a:ext uri="{9D8B030D-6E8A-4147-A177-3AD203B41FA5}">
                          <a16:colId xmlns:a16="http://schemas.microsoft.com/office/drawing/2014/main" val="48908557"/>
                        </a:ext>
                      </a:extLst>
                    </a:gridCol>
                    <a:gridCol w="2543812">
                      <a:extLst>
                        <a:ext uri="{9D8B030D-6E8A-4147-A177-3AD203B41FA5}">
                          <a16:colId xmlns:a16="http://schemas.microsoft.com/office/drawing/2014/main" val="1306582206"/>
                        </a:ext>
                      </a:extLst>
                    </a:gridCol>
                    <a:gridCol w="1838998">
                      <a:extLst>
                        <a:ext uri="{9D8B030D-6E8A-4147-A177-3AD203B41FA5}">
                          <a16:colId xmlns:a16="http://schemas.microsoft.com/office/drawing/2014/main" val="3154607876"/>
                        </a:ext>
                      </a:extLst>
                    </a:gridCol>
                  </a:tblGrid>
                  <a:tr h="522923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n-lt"/>
                            </a:rPr>
                            <a:t>dpa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846" t="-2439" r="-73134" b="-2585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1379" t="-2439" r="-1379" b="-2585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726851"/>
                      </a:ext>
                    </a:extLst>
                  </a:tr>
                  <a:tr h="409452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0.06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2e22, 2e-9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2e21,15e-9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5248002"/>
                      </a:ext>
                    </a:extLst>
                  </a:tr>
                  <a:tr h="452411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2e22, 2e-9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2e21, 9e-9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3770716"/>
                      </a:ext>
                    </a:extLst>
                  </a:tr>
                  <a:tr h="452411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1.9e22,2e-9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2e20,7e-9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559425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60EBC756-E78C-6762-62EB-780E572B9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73" y="1311802"/>
            <a:ext cx="5501037" cy="475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4E30F03-63A0-5C2D-FC77-AE7F0CF94093}"/>
              </a:ext>
            </a:extLst>
          </p:cNvPr>
          <p:cNvSpPr txBox="1">
            <a:spLocks/>
          </p:cNvSpPr>
          <p:nvPr/>
        </p:nvSpPr>
        <p:spPr>
          <a:xfrm>
            <a:off x="254000" y="6483"/>
            <a:ext cx="11684000" cy="685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i="1" kern="1200">
                <a:solidFill>
                  <a:srgbClr val="FFFFFF"/>
                </a:solidFill>
                <a:latin typeface="+mj-lt"/>
                <a:ea typeface="ヒラギノ角ゴ Pro W3" charset="-128"/>
                <a:cs typeface="ヒラギノ角ゴ Pro W3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algn="ctr"/>
            <a:r>
              <a:rPr lang="en-US" dirty="0" err="1">
                <a:latin typeface="Aptos" panose="020B0004020202020204" pitchFamily="34" charset="0"/>
              </a:rPr>
              <a:t>LApx</a:t>
            </a:r>
            <a:r>
              <a:rPr lang="en-US" dirty="0">
                <a:latin typeface="Aptos" panose="020B0004020202020204" pitchFamily="34" charset="0"/>
              </a:rPr>
              <a:t> can predict the post irradiation response of T91 as a function of dose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0DD92-57D4-46CA-F446-8F73844B4C97}"/>
              </a:ext>
            </a:extLst>
          </p:cNvPr>
          <p:cNvSpPr txBox="1"/>
          <p:nvPr/>
        </p:nvSpPr>
        <p:spPr>
          <a:xfrm>
            <a:off x="0" y="6279080"/>
            <a:ext cx="828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*Ongoing work aims at dynamically predicting the evolution of microstructure induced by damage. The microstructure is taken as an input for now</a:t>
            </a:r>
          </a:p>
        </p:txBody>
      </p:sp>
      <p:pic>
        <p:nvPicPr>
          <p:cNvPr id="8" name="Picture 7" descr="A picture containing text, blackboard&#10;&#10;AI-generated content may be incorrect.">
            <a:extLst>
              <a:ext uri="{FF2B5EF4-FFF2-40B4-BE49-F238E27FC236}">
                <a16:creationId xmlns:a16="http://schemas.microsoft.com/office/drawing/2014/main" id="{2AABC2F0-7BB2-1679-3025-CE607BDDF4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621"/>
          <a:stretch/>
        </p:blipFill>
        <p:spPr>
          <a:xfrm>
            <a:off x="7086600" y="1269425"/>
            <a:ext cx="3777517" cy="273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6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B0C8F-2DA7-F739-C0B0-6549138CF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9FD62315-AB28-12DF-B961-A230D9AB9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68" y="1385542"/>
            <a:ext cx="5245049" cy="4533051"/>
          </a:xfrm>
          <a:prstGeom prst="rect">
            <a:avLst/>
          </a:prstGeom>
        </p:spPr>
      </p:pic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4DA31DAC-0A41-8801-BC3F-98D3D5F6C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084" y="1461742"/>
            <a:ext cx="4980542" cy="43945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04FA80-1476-F934-7A12-182EB87EC7D7}"/>
              </a:ext>
            </a:extLst>
          </p:cNvPr>
          <p:cNvSpPr txBox="1"/>
          <p:nvPr/>
        </p:nvSpPr>
        <p:spPr>
          <a:xfrm>
            <a:off x="8686800" y="5918593"/>
            <a:ext cx="150124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In pile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F24E9B-9983-2D1C-5D00-0F135897CF0C}"/>
              </a:ext>
            </a:extLst>
          </p:cNvPr>
          <p:cNvSpPr txBox="1"/>
          <p:nvPr/>
        </p:nvSpPr>
        <p:spPr>
          <a:xfrm>
            <a:off x="2895600" y="5918593"/>
            <a:ext cx="150124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Out of pile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503B7BB-9D6C-6F05-CAEA-CB4FFDF4A923}"/>
              </a:ext>
            </a:extLst>
          </p:cNvPr>
          <p:cNvSpPr txBox="1">
            <a:spLocks/>
          </p:cNvSpPr>
          <p:nvPr/>
        </p:nvSpPr>
        <p:spPr>
          <a:xfrm>
            <a:off x="254000" y="6483"/>
            <a:ext cx="11684000" cy="685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i="1" kern="1200">
                <a:solidFill>
                  <a:srgbClr val="FFFFFF"/>
                </a:solidFill>
                <a:latin typeface="+mj-lt"/>
                <a:ea typeface="ヒラギノ角ゴ Pro W3" charset="-128"/>
                <a:cs typeface="ヒラギノ角ゴ Pro W3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1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algn="ctr"/>
            <a:r>
              <a:rPr lang="en-US" dirty="0" err="1">
                <a:latin typeface="Aptos" panose="020B0004020202020204" pitchFamily="34" charset="0"/>
              </a:rPr>
              <a:t>LApx</a:t>
            </a:r>
            <a:r>
              <a:rPr lang="en-US" dirty="0">
                <a:latin typeface="Aptos" panose="020B0004020202020204" pitchFamily="34" charset="0"/>
              </a:rPr>
              <a:t> can predict the post irradiation response of T91 as a function of dose</a:t>
            </a:r>
          </a:p>
        </p:txBody>
      </p:sp>
    </p:spTree>
    <p:extLst>
      <p:ext uri="{BB962C8B-B14F-4D97-AF65-F5344CB8AC3E}">
        <p14:creationId xmlns:p14="http://schemas.microsoft.com/office/powerpoint/2010/main" val="1247605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1D6F16-D27D-FC86-E8A4-CA076D22A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652" y="1165241"/>
            <a:ext cx="5203667" cy="3738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B4D614-8C53-013C-E4AF-2BDB32116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1" y="2421517"/>
            <a:ext cx="3012403" cy="313535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C68CA7F-EAD2-5F7D-B9E8-544DA9EFA980}"/>
              </a:ext>
            </a:extLst>
          </p:cNvPr>
          <p:cNvSpPr/>
          <p:nvPr/>
        </p:nvSpPr>
        <p:spPr>
          <a:xfrm>
            <a:off x="5700349" y="3487796"/>
            <a:ext cx="186175" cy="191747"/>
          </a:xfrm>
          <a:prstGeom prst="ellipse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3C56BA9-BDFB-745D-429E-B457DA7F7F18}"/>
              </a:ext>
            </a:extLst>
          </p:cNvPr>
          <p:cNvCxnSpPr>
            <a:cxnSpLocks/>
          </p:cNvCxnSpPr>
          <p:nvPr/>
        </p:nvCxnSpPr>
        <p:spPr>
          <a:xfrm flipH="1">
            <a:off x="2947216" y="3674139"/>
            <a:ext cx="2772181" cy="9999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9F1EEDD-535A-5B65-B249-48E52705F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1928" y="3487797"/>
            <a:ext cx="2118368" cy="2545204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3B9BCEE9-E8F9-78BB-8E04-7AA0C083374F}"/>
              </a:ext>
            </a:extLst>
          </p:cNvPr>
          <p:cNvSpPr/>
          <p:nvPr/>
        </p:nvSpPr>
        <p:spPr>
          <a:xfrm>
            <a:off x="7204954" y="1205803"/>
            <a:ext cx="240876" cy="358152"/>
          </a:xfrm>
          <a:prstGeom prst="ellipse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3E7E6E3-7464-BD92-363A-58A2935233EE}"/>
              </a:ext>
            </a:extLst>
          </p:cNvPr>
          <p:cNvCxnSpPr>
            <a:cxnSpLocks/>
            <a:stCxn id="16" idx="0"/>
            <a:endCxn id="17" idx="5"/>
          </p:cNvCxnSpPr>
          <p:nvPr/>
        </p:nvCxnSpPr>
        <p:spPr>
          <a:xfrm flipH="1" flipV="1">
            <a:off x="7410555" y="1511505"/>
            <a:ext cx="2770557" cy="19762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D1FC67A-F9FD-6DDB-0A3D-AFE69C2F7C78}"/>
              </a:ext>
            </a:extLst>
          </p:cNvPr>
          <p:cNvSpPr/>
          <p:nvPr/>
        </p:nvSpPr>
        <p:spPr bwMode="auto">
          <a:xfrm>
            <a:off x="3633400" y="4945239"/>
            <a:ext cx="5248084" cy="1285484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eaLnBrk="0" hangingPunct="0">
              <a:spcBef>
                <a:spcPct val="20000"/>
              </a:spcBef>
            </a:pPr>
            <a:endParaRPr lang="en-US" sz="2800" b="1" baseline="-250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C807E89-F2AC-4558-C8F3-7FE1EF27716E}"/>
              </a:ext>
            </a:extLst>
          </p:cNvPr>
          <p:cNvSpPr>
            <a:spLocks noChangeAspect="1"/>
          </p:cNvSpPr>
          <p:nvPr/>
        </p:nvSpPr>
        <p:spPr bwMode="auto">
          <a:xfrm>
            <a:off x="4301931" y="5010361"/>
            <a:ext cx="1196388" cy="119638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891" indent="-342891" defTabSz="914377" eaLnBrk="0" hangingPunct="0">
              <a:spcBef>
                <a:spcPct val="20000"/>
              </a:spcBef>
              <a:buFontTx/>
              <a:buChar char="•"/>
            </a:pPr>
            <a:endParaRPr lang="en-US" sz="2800" b="1" baseline="-250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481AC2E-0542-D9D7-5786-38C28CBF88DF}"/>
              </a:ext>
            </a:extLst>
          </p:cNvPr>
          <p:cNvGrpSpPr/>
          <p:nvPr/>
        </p:nvGrpSpPr>
        <p:grpSpPr>
          <a:xfrm>
            <a:off x="3851865" y="5470242"/>
            <a:ext cx="317587" cy="142039"/>
            <a:chOff x="10668000" y="2641289"/>
            <a:chExt cx="364098" cy="18288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7040614-8C22-34D8-E9F5-B8B4FC2337C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668000" y="2824169"/>
              <a:ext cx="364098" cy="0"/>
            </a:xfrm>
            <a:prstGeom prst="line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CE9F686-4B2C-2193-6AF3-2954AC147902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10758609" y="2732729"/>
              <a:ext cx="182880" cy="0"/>
            </a:xfrm>
            <a:prstGeom prst="line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8A7900-D70B-4B72-85CE-1DC92A70C710}"/>
              </a:ext>
            </a:extLst>
          </p:cNvPr>
          <p:cNvCxnSpPr>
            <a:cxnSpLocks/>
          </p:cNvCxnSpPr>
          <p:nvPr/>
        </p:nvCxnSpPr>
        <p:spPr bwMode="auto">
          <a:xfrm flipV="1">
            <a:off x="3633399" y="5610204"/>
            <a:ext cx="642171" cy="363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10353138-D952-92CF-1690-3E8FADE97C71}"/>
              </a:ext>
            </a:extLst>
          </p:cNvPr>
          <p:cNvSpPr>
            <a:spLocks noChangeAspect="1"/>
          </p:cNvSpPr>
          <p:nvPr/>
        </p:nvSpPr>
        <p:spPr bwMode="auto">
          <a:xfrm>
            <a:off x="7507987" y="4974922"/>
            <a:ext cx="1196388" cy="119638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891" indent="-342891" defTabSz="914377" eaLnBrk="0" hangingPunct="0">
              <a:spcBef>
                <a:spcPct val="20000"/>
              </a:spcBef>
              <a:buFontTx/>
              <a:buChar char="•"/>
            </a:pPr>
            <a:endParaRPr lang="en-US" sz="2800" b="1" baseline="-2500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60C8260-E6CA-DFE4-90F2-71785993B4E5}"/>
              </a:ext>
            </a:extLst>
          </p:cNvPr>
          <p:cNvGrpSpPr/>
          <p:nvPr/>
        </p:nvGrpSpPr>
        <p:grpSpPr>
          <a:xfrm>
            <a:off x="7001711" y="5241245"/>
            <a:ext cx="317587" cy="142039"/>
            <a:chOff x="10668000" y="2641289"/>
            <a:chExt cx="364098" cy="18288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04AA1D1-602A-2978-81A4-534BAE1F2E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668000" y="2824169"/>
              <a:ext cx="364098" cy="0"/>
            </a:xfrm>
            <a:prstGeom prst="line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5684694-8DE1-39B5-5329-EC120D03E21D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10758609" y="2732729"/>
              <a:ext cx="182880" cy="0"/>
            </a:xfrm>
            <a:prstGeom prst="line">
              <a:avLst/>
            </a:pr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8F4B7E1-4973-9024-E59E-076DE05F7ACE}"/>
              </a:ext>
            </a:extLst>
          </p:cNvPr>
          <p:cNvCxnSpPr>
            <a:cxnSpLocks/>
          </p:cNvCxnSpPr>
          <p:nvPr/>
        </p:nvCxnSpPr>
        <p:spPr bwMode="auto">
          <a:xfrm>
            <a:off x="6631613" y="5383283"/>
            <a:ext cx="76420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D2F54D2-EC45-8E51-7C84-9D7A8E5953E8}"/>
              </a:ext>
            </a:extLst>
          </p:cNvPr>
          <p:cNvCxnSpPr>
            <a:cxnSpLocks/>
          </p:cNvCxnSpPr>
          <p:nvPr/>
        </p:nvCxnSpPr>
        <p:spPr bwMode="auto">
          <a:xfrm>
            <a:off x="6665707" y="5616279"/>
            <a:ext cx="76420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C5CD127-8737-4F16-37C4-7F9F43A3A294}"/>
              </a:ext>
            </a:extLst>
          </p:cNvPr>
          <p:cNvCxnSpPr>
            <a:cxnSpLocks/>
          </p:cNvCxnSpPr>
          <p:nvPr/>
        </p:nvCxnSpPr>
        <p:spPr bwMode="auto">
          <a:xfrm flipV="1">
            <a:off x="4934017" y="4942575"/>
            <a:ext cx="0" cy="100176"/>
          </a:xfrm>
          <a:prstGeom prst="straightConnector1">
            <a:avLst/>
          </a:prstGeom>
          <a:noFill/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EA694F4-1E1F-9FC3-4729-31148E5D5F65}"/>
              </a:ext>
            </a:extLst>
          </p:cNvPr>
          <p:cNvCxnSpPr>
            <a:cxnSpLocks/>
          </p:cNvCxnSpPr>
          <p:nvPr/>
        </p:nvCxnSpPr>
        <p:spPr bwMode="auto">
          <a:xfrm flipV="1">
            <a:off x="8138793" y="4933952"/>
            <a:ext cx="0" cy="69155"/>
          </a:xfrm>
          <a:prstGeom prst="straightConnector1">
            <a:avLst/>
          </a:prstGeom>
          <a:noFill/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2B1E375-EAC9-3A0D-59AF-0F414EEE5687}"/>
              </a:ext>
            </a:extLst>
          </p:cNvPr>
          <p:cNvSpPr txBox="1"/>
          <p:nvPr/>
        </p:nvSpPr>
        <p:spPr>
          <a:xfrm>
            <a:off x="5493466" y="5162115"/>
            <a:ext cx="1206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climb</a:t>
            </a: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98D5CCC9-DB3A-68C2-B7FB-A1E6DAA78CA7}"/>
              </a:ext>
            </a:extLst>
          </p:cNvPr>
          <p:cNvSpPr/>
          <p:nvPr/>
        </p:nvSpPr>
        <p:spPr>
          <a:xfrm>
            <a:off x="6361724" y="5525378"/>
            <a:ext cx="865527" cy="181804"/>
          </a:xfrm>
          <a:prstGeom prst="rightArrow">
            <a:avLst>
              <a:gd name="adj1" fmla="val 41850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9C0AFB-AD8E-BBBC-468E-D165442791DF}"/>
                  </a:ext>
                </a:extLst>
              </p:cNvPr>
              <p:cNvSpPr txBox="1"/>
              <p:nvPr/>
            </p:nvSpPr>
            <p:spPr>
              <a:xfrm>
                <a:off x="5004269" y="5134783"/>
                <a:ext cx="23417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9C0AFB-AD8E-BBBC-468E-D16544279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269" y="5134783"/>
                <a:ext cx="234171" cy="276999"/>
              </a:xfrm>
              <a:prstGeom prst="rect">
                <a:avLst/>
              </a:prstGeom>
              <a:blipFill>
                <a:blip r:embed="rId5"/>
                <a:stretch>
                  <a:fillRect l="-15789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A65C764-A818-8998-38AF-4CBA00E0B146}"/>
                  </a:ext>
                </a:extLst>
              </p:cNvPr>
              <p:cNvSpPr txBox="1"/>
              <p:nvPr/>
            </p:nvSpPr>
            <p:spPr>
              <a:xfrm>
                <a:off x="8195616" y="5027538"/>
                <a:ext cx="25571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A65C764-A818-8998-38AF-4CBA00E0B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5616" y="5027538"/>
                <a:ext cx="255713" cy="276999"/>
              </a:xfrm>
              <a:prstGeom prst="rect">
                <a:avLst/>
              </a:prstGeom>
              <a:blipFill>
                <a:blip r:embed="rId6"/>
                <a:stretch>
                  <a:fillRect l="-14286" r="-4762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5DC60BB-E6DB-6D2A-53BE-4AC74D5CEA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232"/>
          <a:stretch/>
        </p:blipFill>
        <p:spPr>
          <a:xfrm>
            <a:off x="10140176" y="1205803"/>
            <a:ext cx="1564967" cy="20549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C773BF-55BA-7B72-1FA9-777BC5464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56" y="-2122"/>
            <a:ext cx="11684000" cy="685800"/>
          </a:xfrm>
        </p:spPr>
        <p:txBody>
          <a:bodyPr/>
          <a:lstStyle/>
          <a:p>
            <a:pPr algn="ctr"/>
            <a:r>
              <a:rPr lang="en-US" sz="3200" dirty="0"/>
              <a:t>We identified the mechanism leading to creep acceleration under irradiation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408006"/>
      </p:ext>
    </p:extLst>
  </p:cSld>
  <p:clrMapOvr>
    <a:masterClrMapping/>
  </p:clrMapOvr>
</p:sld>
</file>

<file path=ppt/theme/theme1.xml><?xml version="1.0" encoding="utf-8"?>
<a:theme xmlns:a="http://schemas.openxmlformats.org/drawingml/2006/main" name="DOE Theme Colors">
  <a:themeElements>
    <a:clrScheme name="EITS Color Scheme">
      <a:dk1>
        <a:sysClr val="windowText" lastClr="000000"/>
      </a:dk1>
      <a:lt1>
        <a:sysClr val="window" lastClr="FFFFFF"/>
      </a:lt1>
      <a:dk2>
        <a:srgbClr val="121A1D"/>
      </a:dk2>
      <a:lt2>
        <a:srgbClr val="D2DBE0"/>
      </a:lt2>
      <a:accent1>
        <a:srgbClr val="003066"/>
      </a:accent1>
      <a:accent2>
        <a:srgbClr val="FFC416"/>
      </a:accent2>
      <a:accent3>
        <a:srgbClr val="004424"/>
      </a:accent3>
      <a:accent4>
        <a:srgbClr val="005496"/>
      </a:accent4>
      <a:accent5>
        <a:srgbClr val="90C853"/>
      </a:accent5>
      <a:accent6>
        <a:srgbClr val="466373"/>
      </a:accent6>
      <a:hlink>
        <a:srgbClr val="003279"/>
      </a:hlink>
      <a:folHlink>
        <a:srgbClr val="004BB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37E96EC989942900B54ACB2A29844" ma:contentTypeVersion="4" ma:contentTypeDescription="Create a new document." ma:contentTypeScope="" ma:versionID="cb8f55f89174a9f1761ff8fca4f75e74">
  <xsd:schema xmlns:xsd="http://www.w3.org/2001/XMLSchema" xmlns:xs="http://www.w3.org/2001/XMLSchema" xmlns:p="http://schemas.microsoft.com/office/2006/metadata/properties" xmlns:ns2="617f3ddb-f9e0-43cb-bd74-cf55aa24f2e1" targetNamespace="http://schemas.microsoft.com/office/2006/metadata/properties" ma:root="true" ma:fieldsID="4c47a9a4a89c2571f4b901b84c60da16" ns2:_="">
    <xsd:import namespace="617f3ddb-f9e0-43cb-bd74-cf55aa24f2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7f3ddb-f9e0-43cb-bd74-cf55aa24f2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4696D5-A717-40F9-9BD2-02C55145B367}"/>
</file>

<file path=customXml/itemProps2.xml><?xml version="1.0" encoding="utf-8"?>
<ds:datastoreItem xmlns:ds="http://schemas.openxmlformats.org/officeDocument/2006/customXml" ds:itemID="{9044BF56-C799-47DE-B097-42D0AC3F8454}">
  <ds:schemaRefs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eda238f6-4fe3-404e-a276-e07b17d386f3"/>
    <ds:schemaRef ds:uri="http://schemas.openxmlformats.org/package/2006/metadata/core-properties"/>
    <ds:schemaRef ds:uri="http://purl.org/dc/elements/1.1/"/>
    <ds:schemaRef ds:uri="8f44af2e-8a38-44cf-b457-90b087550117"/>
    <ds:schemaRef ds:uri="http://schemas.microsoft.com/office/infopath/2007/PartnerControls"/>
    <ds:schemaRef ds:uri="0a20205c-0631-4ff0-81c6-46eee12fe7e9"/>
    <ds:schemaRef ds:uri="55bb7a7b-ea7a-4bb0-b24a-d4297f0c0a93"/>
  </ds:schemaRefs>
</ds:datastoreItem>
</file>

<file path=customXml/itemProps3.xml><?xml version="1.0" encoding="utf-8"?>
<ds:datastoreItem xmlns:ds="http://schemas.openxmlformats.org/officeDocument/2006/customXml" ds:itemID="{234DC236-E05B-4765-B448-1E669F9B26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34062</TotalTime>
  <Words>664</Words>
  <Application>Microsoft Macintosh PowerPoint</Application>
  <PresentationFormat>Widescreen</PresentationFormat>
  <Paragraphs>76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Acumin Pro</vt:lpstr>
      <vt:lpstr>Aptos</vt:lpstr>
      <vt:lpstr>Arial</vt:lpstr>
      <vt:lpstr>Calibri</vt:lpstr>
      <vt:lpstr>Cambria Math</vt:lpstr>
      <vt:lpstr>STIX Two Text</vt:lpstr>
      <vt:lpstr>Wingdings</vt:lpstr>
      <vt:lpstr>DOE Theme Colors</vt:lpstr>
      <vt:lpstr>Incorporating irradiation effects in predictive models of Grade 91 alloy </vt:lpstr>
      <vt:lpstr>NEAMS developed ready to use capabilities to predict the post-irradiation and in situ response of Ferritic Martensitic steel</vt:lpstr>
      <vt:lpstr>Objective: develop models to (i) extrapolate the mechanical response and failure of materials under extreme environments, (ii) quantify how micvrostructure affect behavior. </vt:lpstr>
      <vt:lpstr>Idea: Use a multiscale modeling approach to capture how each deformation mechanism is affected by microstructure and constraints</vt:lpstr>
      <vt:lpstr>A universal model for the effects of temperature  on the tensile and creep response of Gr91 </vt:lpstr>
      <vt:lpstr>How microstructure affects mechanical performance of Gr91 under thermal conditions: assessment of performance variability</vt:lpstr>
      <vt:lpstr>PowerPoint Presentation</vt:lpstr>
      <vt:lpstr>PowerPoint Presentation</vt:lpstr>
      <vt:lpstr>We identified the mechanism leading to creep acceleration under irradiation</vt:lpstr>
      <vt:lpstr>NEAMS developed ready to use capabilities to predict the post-irradiation and in situ response of Ferritic Martensitic steel</vt:lpstr>
      <vt:lpstr>PowerPoint Presentation</vt:lpstr>
    </vt:vector>
  </TitlesOfParts>
  <Company>Booz Allen Hamilton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Tai, Jenny [USA]</dc:creator>
  <cp:lastModifiedBy>Andersson, Anders David Ragnar</cp:lastModifiedBy>
  <cp:revision>1772</cp:revision>
  <cp:lastPrinted>2018-02-05T23:05:47Z</cp:lastPrinted>
  <dcterms:created xsi:type="dcterms:W3CDTF">2013-06-03T19:45:25Z</dcterms:created>
  <dcterms:modified xsi:type="dcterms:W3CDTF">2025-05-28T16:42:26Z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0x01010086A37E96EC989942900B54ACB2A29844</vt:lpwstr>
  </property>
  <property fmtid="{D5CDD505-2E9C-101B-9397-08002B2CF9AE}" pid="3" name="MediaServiceImageTags">
    <vt:lpwstr/>
  </property>
</Properties>
</file>