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3"/>
  </p:notesMasterIdLst>
  <p:handoutMasterIdLst>
    <p:handoutMasterId r:id="rId14"/>
  </p:handoutMasterIdLst>
  <p:sldIdLst>
    <p:sldId id="636" r:id="rId5"/>
    <p:sldId id="648" r:id="rId6"/>
    <p:sldId id="640" r:id="rId7"/>
    <p:sldId id="644" r:id="rId8"/>
    <p:sldId id="645" r:id="rId9"/>
    <p:sldId id="646" r:id="rId10"/>
    <p:sldId id="647" r:id="rId11"/>
    <p:sldId id="643" r:id="rId12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3"/>
    <a:srgbClr val="0A7DFF"/>
    <a:srgbClr val="22FF97"/>
    <a:srgbClr val="FFC416"/>
    <a:srgbClr val="000000"/>
    <a:srgbClr val="005496"/>
    <a:srgbClr val="003066"/>
    <a:srgbClr val="A1A1A1"/>
    <a:srgbClr val="0E1130"/>
    <a:srgbClr val="293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55F26B-0595-4C86-9236-D4528077D60A}" v="13" dt="2025-05-08T18:26:40.558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3" autoAdjust="0"/>
    <p:restoredTop sz="94692" autoAdjust="0"/>
  </p:normalViewPr>
  <p:slideViewPr>
    <p:cSldViewPr snapToObjects="1">
      <p:cViewPr varScale="1">
        <p:scale>
          <a:sx n="120" d="100"/>
          <a:sy n="120" d="100"/>
        </p:scale>
        <p:origin x="264" y="176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Diana" userId="S::diana.li@nuclear.energy.gov::b3a1f5c3-5a86-4a9e-af1a-1d884c5eec63" providerId="AD" clId="Web-{440268C2-5913-E360-453A-D628D9FF7243}"/>
    <pc:docChg chg="addSld">
      <pc:chgData name="Li, Diana" userId="S::diana.li@nuclear.energy.gov::b3a1f5c3-5a86-4a9e-af1a-1d884c5eec63" providerId="AD" clId="Web-{440268C2-5913-E360-453A-D628D9FF7243}" dt="2025-03-10T18:06:13.542" v="0"/>
      <pc:docMkLst>
        <pc:docMk/>
      </pc:docMkLst>
      <pc:sldChg chg="new">
        <pc:chgData name="Li, Diana" userId="S::diana.li@nuclear.energy.gov::b3a1f5c3-5a86-4a9e-af1a-1d884c5eec63" providerId="AD" clId="Web-{440268C2-5913-E360-453A-D628D9FF7243}" dt="2025-03-10T18:06:13.542" v="0"/>
        <pc:sldMkLst>
          <pc:docMk/>
          <pc:sldMk cId="2087587094" sldId="644"/>
        </pc:sldMkLst>
      </pc:sldChg>
    </pc:docChg>
  </pc:docChgLst>
  <pc:docChgLst>
    <pc:chgData name="Hu, Gary" userId="sVjx3cakcZZm0lszPW86HWy+51rgR5NTMdYJ01LvrDI=" providerId="None" clId="Web-{E255F26B-0595-4C86-9236-D4528077D60A}"/>
    <pc:docChg chg="addSld delSld modSld">
      <pc:chgData name="Hu, Gary" userId="sVjx3cakcZZm0lszPW86HWy+51rgR5NTMdYJ01LvrDI=" providerId="None" clId="Web-{E255F26B-0595-4C86-9236-D4528077D60A}" dt="2025-05-08T18:26:40.558" v="12"/>
      <pc:docMkLst>
        <pc:docMk/>
      </pc:docMkLst>
      <pc:sldChg chg="modAnim">
        <pc:chgData name="Hu, Gary" userId="sVjx3cakcZZm0lszPW86HWy+51rgR5NTMdYJ01LvrDI=" providerId="None" clId="Web-{E255F26B-0595-4C86-9236-D4528077D60A}" dt="2025-05-08T15:14:57.444" v="2"/>
        <pc:sldMkLst>
          <pc:docMk/>
          <pc:sldMk cId="227391370" sldId="644"/>
        </pc:sldMkLst>
      </pc:sldChg>
      <pc:sldChg chg="modAnim">
        <pc:chgData name="Hu, Gary" userId="sVjx3cakcZZm0lszPW86HWy+51rgR5NTMdYJ01LvrDI=" providerId="None" clId="Web-{E255F26B-0595-4C86-9236-D4528077D60A}" dt="2025-05-08T15:15:00.663" v="3"/>
        <pc:sldMkLst>
          <pc:docMk/>
          <pc:sldMk cId="691139381" sldId="645"/>
        </pc:sldMkLst>
      </pc:sldChg>
      <pc:sldChg chg="addAnim">
        <pc:chgData name="Hu, Gary" userId="sVjx3cakcZZm0lszPW86HWy+51rgR5NTMdYJ01LvrDI=" providerId="None" clId="Web-{E255F26B-0595-4C86-9236-D4528077D60A}" dt="2025-05-08T15:12:37.913" v="1"/>
        <pc:sldMkLst>
          <pc:docMk/>
          <pc:sldMk cId="3736406774" sldId="646"/>
        </pc:sldMkLst>
      </pc:sldChg>
      <pc:sldChg chg="delSp modSp add del replId delAnim">
        <pc:chgData name="Hu, Gary" userId="sVjx3cakcZZm0lszPW86HWy+51rgR5NTMdYJ01LvrDI=" providerId="None" clId="Web-{E255F26B-0595-4C86-9236-D4528077D60A}" dt="2025-05-08T18:26:40.558" v="12"/>
        <pc:sldMkLst>
          <pc:docMk/>
          <pc:sldMk cId="2204906751" sldId="649"/>
        </pc:sldMkLst>
        <pc:spChg chg="mod">
          <ac:chgData name="Hu, Gary" userId="sVjx3cakcZZm0lszPW86HWy+51rgR5NTMdYJ01LvrDI=" providerId="None" clId="Web-{E255F26B-0595-4C86-9236-D4528077D60A}" dt="2025-05-08T18:26:20.855" v="11" actId="20577"/>
          <ac:spMkLst>
            <pc:docMk/>
            <pc:sldMk cId="2204906751" sldId="649"/>
            <ac:spMk id="3" creationId="{45AC2EC2-D2E2-BEDD-466A-46B5CE4BC1E9}"/>
          </ac:spMkLst>
        </pc:spChg>
        <pc:grpChg chg="del">
          <ac:chgData name="Hu, Gary" userId="sVjx3cakcZZm0lszPW86HWy+51rgR5NTMdYJ01LvrDI=" providerId="None" clId="Web-{E255F26B-0595-4C86-9236-D4528077D60A}" dt="2025-05-08T18:26:01.573" v="5"/>
          <ac:grpSpMkLst>
            <pc:docMk/>
            <pc:sldMk cId="2204906751" sldId="649"/>
            <ac:grpSpMk id="6" creationId="{E0BFBF54-1756-ECAD-A0C6-68F6FE5A47A0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dPt>
            <c:idx val="0"/>
            <c:bubble3D val="0"/>
            <c:spPr>
              <a:solidFill>
                <a:srgbClr val="003066">
                  <a:alpha val="3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3B-43EE-84C3-057C8A1A5BB7}"/>
              </c:ext>
            </c:extLst>
          </c:dPt>
          <c:dPt>
            <c:idx val="1"/>
            <c:bubble3D val="0"/>
            <c:spPr>
              <a:solidFill>
                <a:srgbClr val="FFC416">
                  <a:alpha val="3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B-43EE-84C3-057C8A1A5BB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33B-43EE-84C3-057C8A1A5BB7}"/>
              </c:ext>
            </c:extLst>
          </c:dPt>
          <c:dPt>
            <c:idx val="3"/>
            <c:bubble3D val="0"/>
            <c:spPr>
              <a:solidFill>
                <a:srgbClr val="005496">
                  <a:alpha val="3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B-43EE-84C3-057C8A1A5BB7}"/>
              </c:ext>
            </c:extLst>
          </c:dPt>
          <c:cat>
            <c:strRef>
              <c:f>Sheet1!$A$2:$A$4</c:f>
              <c:strCache>
                <c:ptCount val="3"/>
                <c:pt idx="0">
                  <c:v>Assemble equations</c:v>
                </c:pt>
                <c:pt idx="1">
                  <c:v>Solve</c:v>
                </c:pt>
                <c:pt idx="2">
                  <c:v>Material model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4563</c:v>
                </c:pt>
                <c:pt idx="1">
                  <c:v>6410</c:v>
                </c:pt>
                <c:pt idx="2">
                  <c:v>25830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B-43EE-84C3-057C8A1A5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1323732852533577"/>
          <c:y val="0.20261701899369536"/>
          <c:w val="0.37994625671791032"/>
          <c:h val="0.680378561330718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05684816227815"/>
          <c:y val="0.10822040225495751"/>
          <c:w val="0.692816764911934"/>
          <c:h val="0.85607872080125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NEML (CPU)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4660351750716201E-3"/>
                  <c:y val="3.02164688796541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CDBF13-7364-4A12-BD2F-26E06EACA107}" type="SERIESNAME">
                      <a:rPr lang="en-US" b="1" smtClean="0"/>
                      <a:pPr>
                        <a:defRPr b="1"/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86982090423126"/>
                      <c:h val="0.108411931841163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62-45EF-884F-C6F0C3421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Wall time (s)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2-45EF-884F-C6F0C34212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NEML2 (CPU)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864277158364302E-2"/>
                  <c:y val="1.81300002902684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465EA4-5413-4167-AB29-1F2567C8FB15}" type="SERIESNAME">
                      <a:rPr lang="en-US" b="1" smtClean="0"/>
                      <a:pPr>
                        <a:defRPr b="1"/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98034321389881"/>
                      <c:h val="0.127810568750668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E62-45EF-884F-C6F0C3421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Wall time (s)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2-45EF-884F-C6F0C34212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NEML2 (GPU)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NEML2 (GPU)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E62-45EF-884F-C6F0C3421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Wall time (s)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62-45EF-884F-C6F0C3421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192304"/>
        <c:axId val="1478188944"/>
      </c:barChart>
      <c:catAx>
        <c:axId val="147819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8188944"/>
        <c:crosses val="autoZero"/>
        <c:auto val="1"/>
        <c:lblAlgn val="ctr"/>
        <c:lblOffset val="100"/>
        <c:noMultiLvlLbl val="0"/>
      </c:catAx>
      <c:valAx>
        <c:axId val="14781889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Wall clock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pPr>
            <a:endParaRPr lang="en-US"/>
          </a:p>
        </c:txPr>
        <c:crossAx val="147819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+mn-ea"/>
                <a:cs typeface="+mn-cs"/>
              </a:defRPr>
            </a:pPr>
            <a:r>
              <a:rPr lang="en-US" sz="1800" dirty="0">
                <a:latin typeface="Lucida Sans" panose="020B0602030504020204" pitchFamily="34" charset="0"/>
              </a:rPr>
              <a:t>Wall clock time (s)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Residual + Jacobian</c:v>
                </c:pt>
              </c:strCache>
            </c:strRef>
          </c:tx>
          <c:spPr>
            <a:solidFill>
              <a:srgbClr val="FFC416">
                <a:alpha val="30196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NEML2 GPU</c:v>
                </c:pt>
                <c:pt idx="1">
                  <c:v>NEML2 CPU</c:v>
                </c:pt>
                <c:pt idx="2">
                  <c:v>NEML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4486.07</c:v>
                </c:pt>
                <c:pt idx="1">
                  <c:v>4563.9600000000009</c:v>
                </c:pt>
                <c:pt idx="2">
                  <c:v>4563.96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F3-47E8-B5B8-417C23C6A6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transfer across devices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NEML2 GPU</c:v>
                </c:pt>
                <c:pt idx="1">
                  <c:v>NEML2 CPU</c:v>
                </c:pt>
                <c:pt idx="2">
                  <c:v>NEML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916.8549999999999</c:v>
                </c:pt>
                <c:pt idx="1">
                  <c:v>1435.13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F3-47E8-B5B8-417C23C6A6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Material model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NEML2 GPU</c:v>
                </c:pt>
                <c:pt idx="1">
                  <c:v>NEML2 CPU</c:v>
                </c:pt>
                <c:pt idx="2">
                  <c:v>NEML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400.6</c:v>
                </c:pt>
                <c:pt idx="1">
                  <c:v>13794.027</c:v>
                </c:pt>
                <c:pt idx="2">
                  <c:v>28530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F3-47E8-B5B8-417C23C6A6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Solve</c:v>
                </c:pt>
              </c:strCache>
            </c:strRef>
          </c:tx>
          <c:spPr>
            <a:solidFill>
              <a:srgbClr val="22FF97">
                <a:alpha val="30196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NEML2 GPU</c:v>
                </c:pt>
                <c:pt idx="1">
                  <c:v>NEML2 CPU</c:v>
                </c:pt>
                <c:pt idx="2">
                  <c:v>NEML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4008.6790000000001</c:v>
                </c:pt>
                <c:pt idx="1">
                  <c:v>4008.5050000000001</c:v>
                </c:pt>
                <c:pt idx="2">
                  <c:v>6410.7070000000003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F3-47E8-B5B8-417C23C6A6D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Everything else</c:v>
                </c:pt>
              </c:strCache>
            </c:strRef>
          </c:tx>
          <c:spPr>
            <a:solidFill>
              <a:srgbClr val="0A7DFF">
                <a:alpha val="30196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NEML2 GPU</c:v>
                </c:pt>
                <c:pt idx="1">
                  <c:v>NEML2 CPU</c:v>
                </c:pt>
                <c:pt idx="2">
                  <c:v>NEML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1674.4150000000009</c:v>
                </c:pt>
                <c:pt idx="1">
                  <c:v>1423.377999999997</c:v>
                </c:pt>
                <c:pt idx="2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F3-47E8-B5B8-417C23C6A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00904239"/>
        <c:axId val="1000895439"/>
      </c:barChart>
      <c:catAx>
        <c:axId val="1000904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+mn-ea"/>
                <a:cs typeface="+mn-cs"/>
              </a:defRPr>
            </a:pPr>
            <a:endParaRPr lang="en-US"/>
          </a:p>
        </c:txPr>
        <c:crossAx val="1000895439"/>
        <c:crosses val="autoZero"/>
        <c:auto val="1"/>
        <c:lblAlgn val="ctr"/>
        <c:lblOffset val="100"/>
        <c:noMultiLvlLbl val="0"/>
      </c:catAx>
      <c:valAx>
        <c:axId val="1000895439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3175" cap="flat" cmpd="sng" algn="ctr">
              <a:solidFill>
                <a:schemeClr val="tx1">
                  <a:alpha val="50000"/>
                </a:schemeClr>
              </a:solidFill>
              <a:prstDash val="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+mn-ea"/>
                <a:cs typeface="+mn-cs"/>
              </a:defRPr>
            </a:pPr>
            <a:endParaRPr lang="en-US"/>
          </a:p>
        </c:txPr>
        <c:crossAx val="1000904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ssner@anl.gov" TargetMode="External"/><Relationship Id="rId2" Type="http://schemas.openxmlformats.org/officeDocument/2006/relationships/hyperlink" Target="mailto:thu@anl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lied-material-modeling.github.io/neml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hu@anl.gov" TargetMode="External"/><Relationship Id="rId2" Type="http://schemas.openxmlformats.org/officeDocument/2006/relationships/hyperlink" Target="https://applied-material-modeling.github.io/neml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ssner@anl.g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295400"/>
            <a:ext cx="10210800" cy="1468430"/>
          </a:xfrm>
        </p:spPr>
        <p:txBody>
          <a:bodyPr/>
          <a:lstStyle/>
          <a:p>
            <a:r>
              <a:rPr lang="en-US" sz="4400" dirty="0"/>
              <a:t>Release of NEML2</a:t>
            </a:r>
            <a:br>
              <a:rPr lang="en-US" sz="4400" dirty="0"/>
            </a:br>
            <a:r>
              <a:rPr lang="en-US" sz="2800" dirty="0"/>
              <a:t>A High-Performance Constitutive Modeling Library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Gary Hu, ANL, </a:t>
            </a:r>
            <a:r>
              <a:rPr lang="en-US" dirty="0">
                <a:hlinkClick r:id="rId2"/>
              </a:rPr>
              <a:t>thu@anl.gov</a:t>
            </a:r>
            <a:endParaRPr lang="en-US" dirty="0"/>
          </a:p>
          <a:p>
            <a:r>
              <a:rPr lang="en-US" dirty="0"/>
              <a:t>Mark Messner, ANL, </a:t>
            </a:r>
            <a:r>
              <a:rPr lang="en-US" dirty="0">
                <a:hlinkClick r:id="rId3"/>
              </a:rPr>
              <a:t>messner@anl.gov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45443-0086-E57B-D080-F20D57206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13E6-DA6E-BE4A-5AD6-80E81D1B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167A5-C92F-10F5-1745-F68E065218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5080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Challenge #1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High-fidelity material models help ensure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long-term structural integrity of reactor designs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Plasticity, </a:t>
            </a:r>
            <a:r>
              <a:rPr lang="en-US" sz="1400" dirty="0" err="1">
                <a:solidFill>
                  <a:schemeClr val="tx1"/>
                </a:solidFill>
              </a:rPr>
              <a:t>viscoplasticity</a:t>
            </a:r>
            <a:r>
              <a:rPr lang="en-US" sz="1400" dirty="0">
                <a:solidFill>
                  <a:schemeClr val="tx1"/>
                </a:solidFill>
              </a:rPr>
              <a:t>, creep, etc.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Multiscale reduced-order models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Data-driven models</a:t>
            </a:r>
          </a:p>
          <a:p>
            <a:pPr lvl="2"/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Fidelity         Cost 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4A10D3-55C5-D2D3-75AA-CEB8BBECE68A}"/>
              </a:ext>
            </a:extLst>
          </p:cNvPr>
          <p:cNvGrpSpPr/>
          <p:nvPr/>
        </p:nvGrpSpPr>
        <p:grpSpPr>
          <a:xfrm>
            <a:off x="1685934" y="4038863"/>
            <a:ext cx="1119028" cy="228337"/>
            <a:chOff x="1762134" y="4086497"/>
            <a:chExt cx="1119028" cy="30558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E6D03E9-EB4B-EDA5-B6AF-A1690756899A}"/>
                </a:ext>
              </a:extLst>
            </p:cNvPr>
            <p:cNvSpPr/>
            <p:nvPr/>
          </p:nvSpPr>
          <p:spPr>
            <a:xfrm>
              <a:off x="1762134" y="4087021"/>
              <a:ext cx="137962" cy="305062"/>
            </a:xfrm>
            <a:custGeom>
              <a:avLst/>
              <a:gdLst>
                <a:gd name="connsiteX0" fmla="*/ 0 w 612742"/>
                <a:gd name="connsiteY0" fmla="*/ 848412 h 848412"/>
                <a:gd name="connsiteX1" fmla="*/ 471340 w 612742"/>
                <a:gd name="connsiteY1" fmla="*/ 499621 h 848412"/>
                <a:gd name="connsiteX2" fmla="*/ 612742 w 612742"/>
                <a:gd name="connsiteY2" fmla="*/ 0 h 84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42" h="848412">
                  <a:moveTo>
                    <a:pt x="0" y="848412"/>
                  </a:moveTo>
                  <a:cubicBezTo>
                    <a:pt x="184608" y="744717"/>
                    <a:pt x="369216" y="641023"/>
                    <a:pt x="471340" y="499621"/>
                  </a:cubicBezTo>
                  <a:cubicBezTo>
                    <a:pt x="573464" y="358219"/>
                    <a:pt x="593103" y="179109"/>
                    <a:pt x="612742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4FCDFC-D996-3DF8-DDF4-6088965B9D65}"/>
                </a:ext>
              </a:extLst>
            </p:cNvPr>
            <p:cNvSpPr/>
            <p:nvPr/>
          </p:nvSpPr>
          <p:spPr>
            <a:xfrm>
              <a:off x="2743200" y="4086497"/>
              <a:ext cx="137962" cy="305062"/>
            </a:xfrm>
            <a:custGeom>
              <a:avLst/>
              <a:gdLst>
                <a:gd name="connsiteX0" fmla="*/ 0 w 612742"/>
                <a:gd name="connsiteY0" fmla="*/ 848412 h 848412"/>
                <a:gd name="connsiteX1" fmla="*/ 471340 w 612742"/>
                <a:gd name="connsiteY1" fmla="*/ 499621 h 848412"/>
                <a:gd name="connsiteX2" fmla="*/ 612742 w 612742"/>
                <a:gd name="connsiteY2" fmla="*/ 0 h 84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42" h="848412">
                  <a:moveTo>
                    <a:pt x="0" y="848412"/>
                  </a:moveTo>
                  <a:cubicBezTo>
                    <a:pt x="184608" y="744717"/>
                    <a:pt x="369216" y="641023"/>
                    <a:pt x="471340" y="499621"/>
                  </a:cubicBezTo>
                  <a:cubicBezTo>
                    <a:pt x="573464" y="358219"/>
                    <a:pt x="593103" y="179109"/>
                    <a:pt x="612742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C88EAE-CA91-CEEB-67FA-01BC8CCBD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795004"/>
              </p:ext>
            </p:extLst>
          </p:nvPr>
        </p:nvGraphicFramePr>
        <p:xfrm>
          <a:off x="-57143" y="4367610"/>
          <a:ext cx="5586248" cy="178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A893B0-E612-1205-875F-5F5715E194ED}"/>
              </a:ext>
            </a:extLst>
          </p:cNvPr>
          <p:cNvSpPr txBox="1">
            <a:spLocks/>
          </p:cNvSpPr>
          <p:nvPr/>
        </p:nvSpPr>
        <p:spPr>
          <a:xfrm>
            <a:off x="6066400" y="1447800"/>
            <a:ext cx="5719199" cy="4876800"/>
          </a:xfrm>
          <a:prstGeom prst="rect">
            <a:avLst/>
          </a:prstGeom>
        </p:spPr>
        <p:txBody>
          <a:bodyPr vert="horz" lIns="0" tIns="0" rIns="0" bIns="0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</a:rPr>
              <a:t>Challenge #2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Most computing power in newly built HPCs are provided by GPUs.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marL="287338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This trend mostly aligns with the rise of AI/ML.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Can we use GPUs for tasks other than AI/ML,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e.g., nuclear reactor simulations?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Yes!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D55CEBF-4FA7-BF80-E3FE-3FEBD79A279C}"/>
              </a:ext>
            </a:extLst>
          </p:cNvPr>
          <p:cNvGraphicFramePr>
            <a:graphicFrameLocks noGrp="1"/>
          </p:cNvGraphicFramePr>
          <p:nvPr/>
        </p:nvGraphicFramePr>
        <p:xfrm>
          <a:off x="6599475" y="2702753"/>
          <a:ext cx="4875048" cy="168601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49125">
                  <a:extLst>
                    <a:ext uri="{9D8B030D-6E8A-4147-A177-3AD203B41FA5}">
                      <a16:colId xmlns:a16="http://schemas.microsoft.com/office/drawing/2014/main" val="13762208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48233964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79575257"/>
                    </a:ext>
                  </a:extLst>
                </a:gridCol>
                <a:gridCol w="1644723">
                  <a:extLst>
                    <a:ext uri="{9D8B030D-6E8A-4147-A177-3AD203B41FA5}">
                      <a16:colId xmlns:a16="http://schemas.microsoft.com/office/drawing/2014/main" val="1665398210"/>
                    </a:ext>
                  </a:extLst>
                </a:gridCol>
              </a:tblGrid>
              <a:tr h="187154">
                <a:tc>
                  <a:txBody>
                    <a:bodyPr/>
                    <a:lstStyle/>
                    <a:p>
                      <a:r>
                        <a:rPr lang="en-US" sz="1100" b="1" dirty="0"/>
                        <a:t>Supercomputer</a:t>
                      </a:r>
                    </a:p>
                  </a:txBody>
                  <a:tcPr marL="46789" marR="46789" marT="23394" marB="2339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Year</a:t>
                      </a:r>
                    </a:p>
                  </a:txBody>
                  <a:tcPr marL="46789" marR="46789" marT="23394" marB="2339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Performance</a:t>
                      </a:r>
                    </a:p>
                  </a:txBody>
                  <a:tcPr marL="46789" marR="46789" marT="23394" marB="2339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GPU Contribution (%)</a:t>
                      </a:r>
                    </a:p>
                  </a:txBody>
                  <a:tcPr marL="46789" marR="46789" marT="23394" marB="2339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592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/>
                        <a:t>Tianhe-1A</a:t>
                      </a:r>
                      <a:endParaRPr lang="en-US" sz="900" dirty="0"/>
                    </a:p>
                  </a:txBody>
                  <a:tcPr marL="46789" marR="46789" marT="23394" marB="2339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2010</a:t>
                      </a:r>
                    </a:p>
                  </a:txBody>
                  <a:tcPr marL="46789" marR="46789" marT="23394" marB="2339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4.701 petaflops</a:t>
                      </a:r>
                    </a:p>
                  </a:txBody>
                  <a:tcPr marL="27893" marR="27893" marT="13947" marB="1394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C00000"/>
                          </a:solidFill>
                        </a:rPr>
                        <a:t>~60–70%</a:t>
                      </a:r>
                    </a:p>
                  </a:txBody>
                  <a:tcPr marL="27893" marR="27893" marT="13947" marB="1394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93386792"/>
                  </a:ext>
                </a:extLst>
              </a:tr>
              <a:tr h="89273">
                <a:tc>
                  <a:txBody>
                    <a:bodyPr/>
                    <a:lstStyle/>
                    <a:p>
                      <a:r>
                        <a:rPr lang="en-US" sz="900" b="1" dirty="0"/>
                        <a:t>Titan</a:t>
                      </a:r>
                      <a:endParaRPr lang="en-US" sz="900" dirty="0"/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2012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17.59 petaflops</a:t>
                      </a:r>
                    </a:p>
                  </a:txBody>
                  <a:tcPr marL="27893" marR="27893" marT="13947" marB="13947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C00000"/>
                          </a:solidFill>
                        </a:rPr>
                        <a:t>~85–90%</a:t>
                      </a:r>
                    </a:p>
                  </a:txBody>
                  <a:tcPr marL="27893" marR="27893" marT="13947" marB="13947" anchor="ctr"/>
                </a:tc>
                <a:extLst>
                  <a:ext uri="{0D108BD9-81ED-4DB2-BD59-A6C34878D82A}">
                    <a16:rowId xmlns:a16="http://schemas.microsoft.com/office/drawing/2014/main" val="4278584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/>
                        <a:t>Summit</a:t>
                      </a:r>
                      <a:endParaRPr lang="en-US" sz="900" dirty="0"/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2018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148.6 petaflops</a:t>
                      </a:r>
                    </a:p>
                  </a:txBody>
                  <a:tcPr marL="27893" marR="27893" marT="13947" marB="13947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C00000"/>
                          </a:solidFill>
                        </a:rPr>
                        <a:t>~95%</a:t>
                      </a:r>
                    </a:p>
                  </a:txBody>
                  <a:tcPr marL="27893" marR="27893" marT="13947" marB="13947" anchor="ctr"/>
                </a:tc>
                <a:extLst>
                  <a:ext uri="{0D108BD9-81ED-4DB2-BD59-A6C34878D82A}">
                    <a16:rowId xmlns:a16="http://schemas.microsoft.com/office/drawing/2014/main" val="1482744192"/>
                  </a:ext>
                </a:extLst>
              </a:tr>
              <a:tr h="102377">
                <a:tc>
                  <a:txBody>
                    <a:bodyPr/>
                    <a:lstStyle/>
                    <a:p>
                      <a:r>
                        <a:rPr lang="en-US" sz="900" b="1" dirty="0"/>
                        <a:t>Sierra</a:t>
                      </a:r>
                      <a:endParaRPr lang="en-US" sz="900" dirty="0"/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2018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125.7 petaflops</a:t>
                      </a:r>
                    </a:p>
                  </a:txBody>
                  <a:tcPr marL="27893" marR="27893" marT="13947" marB="13947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C00000"/>
                          </a:solidFill>
                        </a:rPr>
                        <a:t>~95%</a:t>
                      </a:r>
                    </a:p>
                  </a:txBody>
                  <a:tcPr marL="27893" marR="27893" marT="13947" marB="13947" anchor="ctr"/>
                </a:tc>
                <a:extLst>
                  <a:ext uri="{0D108BD9-81ED-4DB2-BD59-A6C34878D82A}">
                    <a16:rowId xmlns:a16="http://schemas.microsoft.com/office/drawing/2014/main" val="4127711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/>
                        <a:t>ABCI</a:t>
                      </a:r>
                      <a:endParaRPr lang="en-US" sz="900" dirty="0"/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2018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19.88 petaflops</a:t>
                      </a:r>
                    </a:p>
                  </a:txBody>
                  <a:tcPr marL="27893" marR="27893" marT="13947" marB="13947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C00000"/>
                          </a:solidFill>
                        </a:rPr>
                        <a:t>~90%</a:t>
                      </a:r>
                    </a:p>
                  </a:txBody>
                  <a:tcPr marL="27893" marR="27893" marT="13947" marB="13947" anchor="ctr"/>
                </a:tc>
                <a:extLst>
                  <a:ext uri="{0D108BD9-81ED-4DB2-BD59-A6C34878D82A}">
                    <a16:rowId xmlns:a16="http://schemas.microsoft.com/office/drawing/2014/main" val="2772394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/>
                        <a:t>Perlmutter</a:t>
                      </a:r>
                      <a:endParaRPr lang="en-US" sz="900" dirty="0"/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2021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70.9 petaflops (Phase 1)</a:t>
                      </a:r>
                    </a:p>
                  </a:txBody>
                  <a:tcPr marL="27893" marR="27893" marT="13947" marB="13947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C00000"/>
                          </a:solidFill>
                        </a:rPr>
                        <a:t>~90–95% (GPU nodes)</a:t>
                      </a:r>
                    </a:p>
                  </a:txBody>
                  <a:tcPr marL="27893" marR="27893" marT="13947" marB="13947" anchor="ctr"/>
                </a:tc>
                <a:extLst>
                  <a:ext uri="{0D108BD9-81ED-4DB2-BD59-A6C34878D82A}">
                    <a16:rowId xmlns:a16="http://schemas.microsoft.com/office/drawing/2014/main" val="763016929"/>
                  </a:ext>
                </a:extLst>
              </a:tr>
              <a:tr h="83933">
                <a:tc>
                  <a:txBody>
                    <a:bodyPr/>
                    <a:lstStyle/>
                    <a:p>
                      <a:r>
                        <a:rPr lang="en-US" sz="900" b="1" dirty="0"/>
                        <a:t>Aurora</a:t>
                      </a:r>
                      <a:endParaRPr lang="en-US" sz="900" dirty="0"/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2024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~2 exaflops (projected)</a:t>
                      </a:r>
                    </a:p>
                  </a:txBody>
                  <a:tcPr marL="27893" marR="27893" marT="13947" marB="13947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C00000"/>
                          </a:solidFill>
                        </a:rPr>
                        <a:t>~90%+</a:t>
                      </a:r>
                    </a:p>
                  </a:txBody>
                  <a:tcPr marL="27893" marR="27893" marT="13947" marB="13947" anchor="ctr"/>
                </a:tc>
                <a:extLst>
                  <a:ext uri="{0D108BD9-81ED-4DB2-BD59-A6C34878D82A}">
                    <a16:rowId xmlns:a16="http://schemas.microsoft.com/office/drawing/2014/main" val="3335880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/>
                        <a:t>El Capitan</a:t>
                      </a:r>
                      <a:endParaRPr lang="en-US" sz="900" dirty="0"/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2024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~2+ exaflops (projected)</a:t>
                      </a:r>
                    </a:p>
                  </a:txBody>
                  <a:tcPr marL="27893" marR="27893" marT="13947" marB="13947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C00000"/>
                          </a:solidFill>
                        </a:rPr>
                        <a:t>~95%</a:t>
                      </a:r>
                    </a:p>
                  </a:txBody>
                  <a:tcPr marL="27893" marR="27893" marT="13947" marB="13947" anchor="ctr"/>
                </a:tc>
                <a:extLst>
                  <a:ext uri="{0D108BD9-81ED-4DB2-BD59-A6C34878D82A}">
                    <a16:rowId xmlns:a16="http://schemas.microsoft.com/office/drawing/2014/main" val="167609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85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95CAFE-40D0-A930-909B-5B8EBA4A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NEML2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747A0A-C943-D9AF-0511-6AD48F4933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Publicly released: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https://applied-material-modeling.github.io/neml2/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Feature highlights: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rich collection of extensible common material models for structural assessment of reactors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Drop-in replacement for native material models in MOOSE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Models are fast </a:t>
            </a:r>
            <a:r>
              <a:rPr lang="en-US" dirty="0">
                <a:solidFill>
                  <a:schemeClr val="tx1"/>
                </a:solidFill>
              </a:rPr>
              <a:t>and scalable, </a:t>
            </a:r>
            <a:r>
              <a:rPr lang="en-US" dirty="0">
                <a:solidFill>
                  <a:srgbClr val="C00000"/>
                </a:solidFill>
              </a:rPr>
              <a:t>and can run on both CPU and GPU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Automated material model calibration/tuning against data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Python wrapper that is fully interoperable with </a:t>
            </a:r>
            <a:r>
              <a:rPr lang="en-US" dirty="0" err="1">
                <a:solidFill>
                  <a:schemeClr val="tx1"/>
                </a:solidFill>
              </a:rPr>
              <a:t>PyTorch</a:t>
            </a:r>
            <a:r>
              <a:rPr lang="en-US" dirty="0">
                <a:solidFill>
                  <a:schemeClr val="tx1"/>
                </a:solidFill>
              </a:rPr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327217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D632-C986-949F-E495-33D08F8A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Results: NEML2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F36E8-6609-248D-3744-A2D9F541123E}"/>
              </a:ext>
            </a:extLst>
          </p:cNvPr>
          <p:cNvGrpSpPr/>
          <p:nvPr/>
        </p:nvGrpSpPr>
        <p:grpSpPr>
          <a:xfrm>
            <a:off x="1295400" y="2190583"/>
            <a:ext cx="3664128" cy="2996050"/>
            <a:chOff x="305196" y="1380005"/>
            <a:chExt cx="3572494" cy="29211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ED1EE8-9FC6-F416-F70F-F58237E8D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792" b="86389" l="23177" r="78281">
                          <a14:foregroundMark x1="54323" y1="17083" x2="54323" y2="17083"/>
                          <a14:foregroundMark x1="53646" y1="14792" x2="53646" y2="14792"/>
                          <a14:foregroundMark x1="25573" y1="44931" x2="27656" y2="51806"/>
                          <a14:foregroundMark x1="76927" y1="44028" x2="75208" y2="49931"/>
                          <a14:foregroundMark x1="55729" y1="86042" x2="51615" y2="86458"/>
                          <a14:foregroundMark x1="78333" y1="53125" x2="78333" y2="53125"/>
                          <a14:foregroundMark x1="23177" y1="50833" x2="23177" y2="50833"/>
                        </a14:backgroundRemoval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22092" t="11191" r="19729" b="10057"/>
            <a:stretch/>
          </p:blipFill>
          <p:spPr>
            <a:xfrm>
              <a:off x="305196" y="2252178"/>
              <a:ext cx="1618416" cy="1643062"/>
            </a:xfrm>
            <a:prstGeom prst="rect">
              <a:avLst/>
            </a:prstGeom>
          </p:spPr>
        </p:pic>
        <p:pic>
          <p:nvPicPr>
            <p:cNvPr id="6" name="Picture 5" descr="Shape&#10;&#10;AI-generated content may be incorrect.">
              <a:extLst>
                <a:ext uri="{FF2B5EF4-FFF2-40B4-BE49-F238E27FC236}">
                  <a16:creationId xmlns:a16="http://schemas.microsoft.com/office/drawing/2014/main" id="{0878D6BC-120A-F20C-E052-68ECFCA57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542" b="85625" l="23229" r="78698">
                          <a14:foregroundMark x1="49375" y1="15764" x2="52031" y2="15764"/>
                          <a14:foregroundMark x1="75729" y1="43889" x2="76406" y2="55764"/>
                          <a14:foregroundMark x1="25990" y1="39514" x2="26302" y2="56181"/>
                          <a14:foregroundMark x1="45417" y1="83889" x2="56615" y2="85625"/>
                          <a14:foregroundMark x1="24323" y1="53542" x2="23333" y2="45625"/>
                          <a14:foregroundMark x1="53646" y1="13542" x2="53646" y2="13542"/>
                          <a14:foregroundMark x1="78698" y1="47847" x2="78698" y2="47847"/>
                        </a14:backgroundRemoval>
                      </a14:imgEffect>
                    </a14:imgLayer>
                  </a14:imgProps>
                </a:ext>
              </a:extLst>
            </a:blip>
            <a:srcRect l="22092" t="10599" r="19729" b="10451"/>
            <a:stretch/>
          </p:blipFill>
          <p:spPr>
            <a:xfrm>
              <a:off x="2263310" y="2252178"/>
              <a:ext cx="1614380" cy="164306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41211B-1903-2CEE-AABE-2AED40CECDCA}"/>
                </a:ext>
              </a:extLst>
            </p:cNvPr>
            <p:cNvSpPr txBox="1"/>
            <p:nvPr/>
          </p:nvSpPr>
          <p:spPr>
            <a:xfrm>
              <a:off x="1159914" y="1380005"/>
              <a:ext cx="1867093" cy="852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0"/>
                </a:rPr>
                <a:t>Crystal plasticity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0"/>
                </a:rPr>
                <a:t>50,000 grains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0"/>
                </a:rPr>
                <a:t>250 steps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8C7D02-9083-1AE5-F164-EFB212A43A6D}"/>
                </a:ext>
              </a:extLst>
            </p:cNvPr>
            <p:cNvSpPr txBox="1"/>
            <p:nvPr/>
          </p:nvSpPr>
          <p:spPr>
            <a:xfrm>
              <a:off x="1026731" y="3895239"/>
              <a:ext cx="2133459" cy="405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Lucida Sans" panose="020B0602030504020204" pitchFamily="34" charset="0"/>
                </a:rPr>
                <a:t>111 pole figures</a:t>
              </a:r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C5B7D8C-0D9C-2456-5B76-F00864E3F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4831"/>
              </p:ext>
            </p:extLst>
          </p:nvPr>
        </p:nvGraphicFramePr>
        <p:xfrm>
          <a:off x="6587505" y="1587105"/>
          <a:ext cx="3664129" cy="420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73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CCB17-B547-7AA5-A2D7-2E01C77E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Results: NEML2 + MOOSE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CDAD88-805B-7966-1140-06DE4D4EA8F7}"/>
              </a:ext>
            </a:extLst>
          </p:cNvPr>
          <p:cNvGrpSpPr/>
          <p:nvPr/>
        </p:nvGrpSpPr>
        <p:grpSpPr>
          <a:xfrm>
            <a:off x="0" y="2438400"/>
            <a:ext cx="3631234" cy="2515225"/>
            <a:chOff x="162334" y="1403584"/>
            <a:chExt cx="4913343" cy="3403296"/>
          </a:xfrm>
        </p:grpSpPr>
        <p:pic>
          <p:nvPicPr>
            <p:cNvPr id="5" name="Picture 4" descr="A picture containing coffee table&#10;&#10;AI-generated content may be incorrect.">
              <a:extLst>
                <a:ext uri="{FF2B5EF4-FFF2-40B4-BE49-F238E27FC236}">
                  <a16:creationId xmlns:a16="http://schemas.microsoft.com/office/drawing/2014/main" id="{3071EA8C-6FA0-A59D-EC1A-BD51F04CB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032" b="85142" l="8609" r="83400">
                          <a14:foregroundMark x1="19869" y1="25765" x2="30149" y2="26600"/>
                          <a14:foregroundMark x1="13549" y1="19143" x2="13549" y2="19143"/>
                          <a14:foregroundMark x1="79840" y1="42348" x2="80203" y2="49527"/>
                          <a14:foregroundMark x1="83400" y1="46355" x2="83400" y2="46355"/>
                          <a14:foregroundMark x1="12169" y1="19143" x2="12169" y2="19143"/>
                        </a14:backgroundRemoval>
                      </a14:imgEffect>
                      <a14:imgEffect>
                        <a14:saturation sat="2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t="16923" r="13027" b="7254"/>
            <a:stretch/>
          </p:blipFill>
          <p:spPr>
            <a:xfrm>
              <a:off x="459131" y="2383880"/>
              <a:ext cx="4257894" cy="2423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468A60-869C-4D53-781A-F6DEA5181E55}"/>
                </a:ext>
              </a:extLst>
            </p:cNvPr>
            <p:cNvSpPr txBox="1"/>
            <p:nvPr/>
          </p:nvSpPr>
          <p:spPr>
            <a:xfrm>
              <a:off x="162334" y="1403584"/>
              <a:ext cx="4913343" cy="77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0"/>
                </a:rPr>
                <a:t>100 steps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0"/>
                </a:rPr>
                <a:t>64,000 constitutive updates per step</a:t>
              </a:r>
            </a:p>
          </p:txBody>
        </p:sp>
      </p:grp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5FA9A6F-EDB2-6356-C12D-B82A25517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064553"/>
              </p:ext>
            </p:extLst>
          </p:nvPr>
        </p:nvGraphicFramePr>
        <p:xfrm>
          <a:off x="3664109" y="2301551"/>
          <a:ext cx="832469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11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FB87-50CA-3AA1-E5CC-D99A7B75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Material Model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D6174-D6E7-D9B4-E8CD-DA64A4EA913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5980331" cy="4876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Exercise: Calibrate a universal material model for various metallic alloys of interest.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Completed: 316H, Grade 91, A800H, A617, Alloy 709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 progress: 304H, Grade 22, ...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Technical report </a:t>
            </a:r>
            <a:r>
              <a:rPr lang="en-US" sz="2000" i="1" dirty="0">
                <a:solidFill>
                  <a:schemeClr val="tx1"/>
                </a:solidFill>
              </a:rPr>
              <a:t>ANL-ART-284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DED4F-E41B-C966-149B-8C853A77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19"/>
          <a:stretch/>
        </p:blipFill>
        <p:spPr>
          <a:xfrm>
            <a:off x="6934200" y="1449902"/>
            <a:ext cx="2379086" cy="2207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6FB14-8E42-0F0E-F905-927A2BD59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015" y="1447800"/>
            <a:ext cx="2941470" cy="22076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F7378A-F7B7-41A4-A5BF-36273EA8C697}"/>
              </a:ext>
            </a:extLst>
          </p:cNvPr>
          <p:cNvGrpSpPr/>
          <p:nvPr/>
        </p:nvGrpSpPr>
        <p:grpSpPr>
          <a:xfrm>
            <a:off x="1219200" y="3886200"/>
            <a:ext cx="8926832" cy="2179603"/>
            <a:chOff x="2235333" y="2938974"/>
            <a:chExt cx="6328574" cy="15452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0C6D86-CD66-A89C-3B70-352CA275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7158" y="2938974"/>
              <a:ext cx="1866749" cy="15452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FE9349-6D02-9C55-5101-E4BD9CDC4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29085"/>
            <a:stretch/>
          </p:blipFill>
          <p:spPr>
            <a:xfrm>
              <a:off x="3506599" y="2938974"/>
              <a:ext cx="1323810" cy="154520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F871303-EE96-D038-5272-08BAD444E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0409" y="2938974"/>
              <a:ext cx="1866749" cy="15452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F64900-8A4E-C931-E669-9CD00DEE9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31900"/>
            <a:stretch/>
          </p:blipFill>
          <p:spPr>
            <a:xfrm>
              <a:off x="2235333" y="2938974"/>
              <a:ext cx="1271266" cy="1545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4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A88D-37BA-C219-BEFF-29B9BB0E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E2CCAA8-6AD3-B62B-2C79-311DBFCCFB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Publicly released: </a:t>
            </a:r>
            <a:r>
              <a:rPr lang="en-US" dirty="0">
                <a:hlinkClick r:id="rId2"/>
              </a:rPr>
              <a:t>https://applied-material-modeling.github.io/neml2/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Feature highlights: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rich collection of extensible common material models for structural assessment of reactors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Drop-in replacement for native material models in MOOSE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Models are fast </a:t>
            </a:r>
            <a:r>
              <a:rPr lang="en-US" dirty="0">
                <a:solidFill>
                  <a:schemeClr val="tx1"/>
                </a:solidFill>
              </a:rPr>
              <a:t>and scalable, </a:t>
            </a:r>
            <a:r>
              <a:rPr lang="en-US" dirty="0">
                <a:solidFill>
                  <a:srgbClr val="C00000"/>
                </a:solidFill>
              </a:rPr>
              <a:t>and can run on both CPU and GPU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Automated material model calibration/tuning against data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Python wrapper that is fully interoperable with </a:t>
            </a:r>
            <a:r>
              <a:rPr lang="en-US" dirty="0" err="1">
                <a:solidFill>
                  <a:schemeClr val="tx1"/>
                </a:solidFill>
              </a:rPr>
              <a:t>PyTorch</a:t>
            </a:r>
            <a:r>
              <a:rPr lang="en-US" dirty="0">
                <a:solidFill>
                  <a:schemeClr val="tx1"/>
                </a:solidFill>
              </a:rPr>
              <a:t> models</a:t>
            </a:r>
          </a:p>
          <a:p>
            <a:r>
              <a:rPr lang="en-US" dirty="0">
                <a:solidFill>
                  <a:schemeClr val="tx1"/>
                </a:solidFill>
              </a:rPr>
              <a:t>Future work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Implement work dispatchers for hybrid computing environments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Explore the possibility of supporting Abaqus UMAT/VUMAT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52AD81-83D2-1DFA-4C1B-5C1CE898CCDA}"/>
              </a:ext>
            </a:extLst>
          </p:cNvPr>
          <p:cNvSpPr txBox="1">
            <a:spLocks/>
          </p:cNvSpPr>
          <p:nvPr/>
        </p:nvSpPr>
        <p:spPr>
          <a:xfrm>
            <a:off x="8382000" y="4572001"/>
            <a:ext cx="3657600" cy="1523999"/>
          </a:xfrm>
          <a:prstGeom prst="rect">
            <a:avLst/>
          </a:prstGeom>
          <a:solidFill>
            <a:srgbClr val="EDF1F3"/>
          </a:solidFill>
        </p:spPr>
        <p:txBody>
          <a:bodyPr anchor="ctr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3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2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1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Gary Hu </a:t>
            </a:r>
            <a:r>
              <a:rPr lang="en-US" sz="1800" dirty="0">
                <a:hlinkClick r:id="rId3"/>
              </a:rPr>
              <a:t>thu@anl.gov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Mark Messner </a:t>
            </a:r>
            <a:r>
              <a:rPr lang="en-US" sz="1800" dirty="0">
                <a:hlinkClick r:id="rId4"/>
              </a:rPr>
              <a:t>messner@anl.gov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152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customXml/itemProps2.xml><?xml version="1.0" encoding="utf-8"?>
<ds:datastoreItem xmlns:ds="http://schemas.openxmlformats.org/officeDocument/2006/customXml" ds:itemID="{AA45F111-514D-4242-970E-62083262B965}"/>
</file>

<file path=customXml/itemProps3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32451</TotalTime>
  <Words>452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DOE Theme Colors</vt:lpstr>
      <vt:lpstr>Release of NEML2 A High-Performance Constitutive Modeling Library</vt:lpstr>
      <vt:lpstr>Motivation</vt:lpstr>
      <vt:lpstr>NEML2</vt:lpstr>
      <vt:lpstr>Timing Results: NEML2</vt:lpstr>
      <vt:lpstr>Timing Results: NEML2 + MOOSE</vt:lpstr>
      <vt:lpstr>Automated Material Model Calibration</vt:lpstr>
      <vt:lpstr>Conclusion and Future Work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Hu, Gary</cp:lastModifiedBy>
  <cp:revision>1788</cp:revision>
  <cp:lastPrinted>2018-02-05T23:05:47Z</cp:lastPrinted>
  <dcterms:created xsi:type="dcterms:W3CDTF">2013-06-03T19:45:25Z</dcterms:created>
  <dcterms:modified xsi:type="dcterms:W3CDTF">2025-05-08T18:26:44Z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