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6"/>
  </p:notesMasterIdLst>
  <p:handoutMasterIdLst>
    <p:handoutMasterId r:id="rId17"/>
  </p:handoutMasterIdLst>
  <p:sldIdLst>
    <p:sldId id="636" r:id="rId5"/>
    <p:sldId id="639" r:id="rId6"/>
    <p:sldId id="650" r:id="rId7"/>
    <p:sldId id="645" r:id="rId8"/>
    <p:sldId id="646" r:id="rId9"/>
    <p:sldId id="647" r:id="rId10"/>
    <p:sldId id="651" r:id="rId11"/>
    <p:sldId id="652" r:id="rId12"/>
    <p:sldId id="653" r:id="rId13"/>
    <p:sldId id="649" r:id="rId14"/>
    <p:sldId id="643" r:id="rId15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76C3"/>
    <a:srgbClr val="A1A1A1"/>
    <a:srgbClr val="0E1130"/>
    <a:srgbClr val="293340"/>
    <a:srgbClr val="213E9A"/>
    <a:srgbClr val="19204C"/>
    <a:srgbClr val="FEF5E8"/>
    <a:srgbClr val="595959"/>
    <a:srgbClr val="77933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268C2-5913-E360-453A-D628D9FF7243}" v="1" dt="2025-03-10T18:06:13.542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03" autoAdjust="0"/>
    <p:restoredTop sz="94692" autoAdjust="0"/>
  </p:normalViewPr>
  <p:slideViewPr>
    <p:cSldViewPr snapToObjects="1">
      <p:cViewPr varScale="1">
        <p:scale>
          <a:sx n="340" d="100"/>
          <a:sy n="340" d="100"/>
        </p:scale>
        <p:origin x="1624" y="200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Diana" userId="S::diana.li@nuclear.energy.gov::b3a1f5c3-5a86-4a9e-af1a-1d884c5eec63" providerId="AD" clId="Web-{440268C2-5913-E360-453A-D628D9FF7243}"/>
    <pc:docChg chg="addSld">
      <pc:chgData name="Li, Diana" userId="S::diana.li@nuclear.energy.gov::b3a1f5c3-5a86-4a9e-af1a-1d884c5eec63" providerId="AD" clId="Web-{440268C2-5913-E360-453A-D628D9FF7243}" dt="2025-03-10T18:06:13.542" v="0"/>
      <pc:docMkLst>
        <pc:docMk/>
      </pc:docMkLst>
      <pc:sldChg chg="new">
        <pc:chgData name="Li, Diana" userId="S::diana.li@nuclear.energy.gov::b3a1f5c3-5a86-4a9e-af1a-1d884c5eec63" providerId="AD" clId="Web-{440268C2-5913-E360-453A-D628D9FF7243}" dt="2025-03-10T18:06:13.542" v="0"/>
        <pc:sldMkLst>
          <pc:docMk/>
          <pc:sldMk cId="2087587094" sldId="64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5/29/25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5/29/25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31" r:id="rId4"/>
    <p:sldLayoutId id="2147483732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Longterm stress relaxation modeling of Alloy 709 for accelerated qualification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 Messner</a:t>
            </a:r>
          </a:p>
          <a:p>
            <a:r>
              <a:rPr lang="en-US" dirty="0"/>
              <a:t>Shahmeer Baweja</a:t>
            </a:r>
          </a:p>
          <a:p>
            <a:r>
              <a:rPr lang="en-US" dirty="0"/>
              <a:t>Gary Hu</a:t>
            </a:r>
          </a:p>
          <a:p>
            <a:r>
              <a:rPr lang="en-US" i="1" dirty="0"/>
              <a:t>Argonne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2AE04-9C69-D8C5-5D73-3F7A3D978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C6675-C463-CFF6-4809-1B3F3040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Conclusions/continuing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AA2366-F2B8-A3BE-09CC-5B703B872CD1}"/>
              </a:ext>
            </a:extLst>
          </p:cNvPr>
          <p:cNvSpPr txBox="1"/>
          <p:nvPr/>
        </p:nvSpPr>
        <p:spPr>
          <a:xfrm>
            <a:off x="762000" y="1752600"/>
            <a:ext cx="1028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ART program is wrapping up Alloy 709 qualification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Presented long-term creep and relaxation work in the past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Presented on multiaxial creep work at the May ASME Code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AMMT program continues material qualification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Will coordinate with them to determine what’s most helpful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Will validate/update 709 models as long-term data become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Similar work will continue with Alloy 625 and other materials</a:t>
            </a:r>
          </a:p>
        </p:txBody>
      </p:sp>
    </p:spTree>
    <p:extLst>
      <p:ext uri="{BB962C8B-B14F-4D97-AF65-F5344CB8AC3E}">
        <p14:creationId xmlns:p14="http://schemas.microsoft.com/office/powerpoint/2010/main" val="62094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FAB7-A466-1A2B-A2D9-85E7287E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can accelerate material qualification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E9F86-50F3-3549-ECA7-B4DF77263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51" y="4192815"/>
            <a:ext cx="1999462" cy="1912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E3135-2694-6D9B-93D3-53BC49E32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313" y="5624316"/>
            <a:ext cx="819454" cy="4126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2DA903A-A017-4D9A-F897-172C146550BF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2914256" y="4498522"/>
            <a:ext cx="520421" cy="6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0A70FB8-5422-C767-0877-A07162C115C5}"/>
              </a:ext>
            </a:extLst>
          </p:cNvPr>
          <p:cNvSpPr txBox="1"/>
          <p:nvPr/>
        </p:nvSpPr>
        <p:spPr>
          <a:xfrm>
            <a:off x="3434677" y="4175978"/>
            <a:ext cx="166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23</a:t>
            </a: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 carbide (like 316)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F16370-A755-A906-A62E-290494EAB2D2}"/>
              </a:ext>
            </a:extLst>
          </p:cNvPr>
          <p:cNvCxnSpPr>
            <a:cxnSpLocks/>
          </p:cNvCxnSpPr>
          <p:nvPr/>
        </p:nvCxnSpPr>
        <p:spPr>
          <a:xfrm flipH="1" flipV="1">
            <a:off x="2834788" y="5052027"/>
            <a:ext cx="564587" cy="277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1032635-E014-18ED-2764-C4854657BFA5}"/>
              </a:ext>
            </a:extLst>
          </p:cNvPr>
          <p:cNvSpPr txBox="1"/>
          <p:nvPr/>
        </p:nvSpPr>
        <p:spPr>
          <a:xfrm>
            <a:off x="3461460" y="4872926"/>
            <a:ext cx="227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Fine carbo-nitride (not like 316)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31863-AC66-5DB0-BD05-5474F443D1FC}"/>
              </a:ext>
            </a:extLst>
          </p:cNvPr>
          <p:cNvSpPr txBox="1"/>
          <p:nvPr/>
        </p:nvSpPr>
        <p:spPr>
          <a:xfrm>
            <a:off x="203200" y="1371600"/>
            <a:ext cx="51954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Alloy 709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ART/FR aiming to qualify for use with Section III, Division 5 of the ASME Boiler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Rules governing design of high temperature reactor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“Advanced” austenitic stainless steel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Originally developed by Nippon Steel for boiler tubes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Goal: better high temperature performance than 316H without (much) additional cost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C3C151-E846-CF80-9311-9C0C8456DAD9}"/>
              </a:ext>
            </a:extLst>
          </p:cNvPr>
          <p:cNvSpPr txBox="1"/>
          <p:nvPr/>
        </p:nvSpPr>
        <p:spPr>
          <a:xfrm>
            <a:off x="5337297" y="1232996"/>
            <a:ext cx="4333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can NEAMS help?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insight on long-term behavior (creep and stress relaxation)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Supplement test data with “simulated tests”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Long-term (100k + hours)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Difficult conditions (multiaxial stress, environmental effects…)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9827B7-5E1C-04AA-CE77-627135A2C2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57" t="2937" r="14724" b="10551"/>
          <a:stretch/>
        </p:blipFill>
        <p:spPr>
          <a:xfrm>
            <a:off x="5829115" y="3602617"/>
            <a:ext cx="3349372" cy="2502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78D215-0D30-C94C-A7E4-E86BCC2BA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1322" y="4775311"/>
            <a:ext cx="862900" cy="8156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6A878C-F8E2-6424-CB1C-39D1984262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0306" y="621930"/>
            <a:ext cx="2048668" cy="1536501"/>
          </a:xfrm>
          <a:prstGeom prst="rect">
            <a:avLst/>
          </a:prstGeom>
        </p:spPr>
      </p:pic>
      <p:sp>
        <p:nvSpPr>
          <p:cNvPr id="15" name="Arrow: Up-Down 10">
            <a:extLst>
              <a:ext uri="{FF2B5EF4-FFF2-40B4-BE49-F238E27FC236}">
                <a16:creationId xmlns:a16="http://schemas.microsoft.com/office/drawing/2014/main" id="{1E3BEEFA-EB9D-3797-EAC7-6BC44A673AF4}"/>
              </a:ext>
            </a:extLst>
          </p:cNvPr>
          <p:cNvSpPr/>
          <p:nvPr/>
        </p:nvSpPr>
        <p:spPr>
          <a:xfrm>
            <a:off x="11180442" y="2292963"/>
            <a:ext cx="209550" cy="407908"/>
          </a:xfrm>
          <a:prstGeom prst="upDown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EAECEE-0B1B-CB6F-ADFF-3BC444174AB8}"/>
              </a:ext>
            </a:extLst>
          </p:cNvPr>
          <p:cNvSpPr txBox="1"/>
          <p:nvPr/>
        </p:nvSpPr>
        <p:spPr>
          <a:xfrm>
            <a:off x="9743043" y="2338144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Uniaxial stress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672424-BD00-764F-1D65-556744D4D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0255" y="2792193"/>
            <a:ext cx="2200017" cy="28699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3C3088-13E2-97B0-F905-FF79BDDFFEF8}"/>
              </a:ext>
            </a:extLst>
          </p:cNvPr>
          <p:cNvSpPr txBox="1"/>
          <p:nvPr/>
        </p:nvSpPr>
        <p:spPr>
          <a:xfrm>
            <a:off x="9614681" y="5680872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Multiaxial stress</a:t>
            </a:r>
          </a:p>
        </p:txBody>
      </p:sp>
      <p:sp>
        <p:nvSpPr>
          <p:cNvPr id="19" name="Arrow: Quad 16">
            <a:extLst>
              <a:ext uri="{FF2B5EF4-FFF2-40B4-BE49-F238E27FC236}">
                <a16:creationId xmlns:a16="http://schemas.microsoft.com/office/drawing/2014/main" id="{3DF5C3A7-A2F7-5069-DF13-8239ABF197B2}"/>
              </a:ext>
            </a:extLst>
          </p:cNvPr>
          <p:cNvSpPr/>
          <p:nvPr/>
        </p:nvSpPr>
        <p:spPr>
          <a:xfrm>
            <a:off x="11082546" y="5527887"/>
            <a:ext cx="577726" cy="577726"/>
          </a:xfrm>
          <a:prstGeom prst="quad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8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1F166-302F-F054-60C4-B02A9747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overview of the model</a:t>
            </a:r>
          </a:p>
        </p:txBody>
      </p:sp>
      <p:pic>
        <p:nvPicPr>
          <p:cNvPr id="5" name="Picture 4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2AF1560B-AAB9-DFDE-B93F-4957F0C15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792" y="1848275"/>
            <a:ext cx="2955604" cy="23425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D7DF492-84AD-9232-E1BE-4D427E6243EE}"/>
              </a:ext>
            </a:extLst>
          </p:cNvPr>
          <p:cNvSpPr/>
          <p:nvPr/>
        </p:nvSpPr>
        <p:spPr>
          <a:xfrm>
            <a:off x="9282611" y="4270177"/>
            <a:ext cx="111946" cy="1183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B42B8-566C-497B-CB8A-A201569F7CF5}"/>
              </a:ext>
            </a:extLst>
          </p:cNvPr>
          <p:cNvSpPr txBox="1"/>
          <p:nvPr/>
        </p:nvSpPr>
        <p:spPr>
          <a:xfrm>
            <a:off x="9475602" y="4210790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Experimental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8A214-1FC0-0B7D-2EA9-E089CB9711C0}"/>
              </a:ext>
            </a:extLst>
          </p:cNvPr>
          <p:cNvSpPr txBox="1"/>
          <p:nvPr/>
        </p:nvSpPr>
        <p:spPr>
          <a:xfrm>
            <a:off x="9454615" y="4716186"/>
            <a:ext cx="1936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Simulation predictions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4FACC7-0FE8-57D5-EEBB-96796C806F40}"/>
              </a:ext>
            </a:extLst>
          </p:cNvPr>
          <p:cNvGrpSpPr/>
          <p:nvPr/>
        </p:nvGrpSpPr>
        <p:grpSpPr>
          <a:xfrm>
            <a:off x="9287896" y="4753344"/>
            <a:ext cx="166719" cy="187386"/>
            <a:chOff x="3229907" y="348921"/>
            <a:chExt cx="148768" cy="1582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214FA23-F33B-9948-ECFF-0A16E891D071}"/>
                </a:ext>
              </a:extLst>
            </p:cNvPr>
            <p:cNvCxnSpPr>
              <a:cxnSpLocks/>
            </p:cNvCxnSpPr>
            <p:nvPr/>
          </p:nvCxnSpPr>
          <p:spPr>
            <a:xfrm>
              <a:off x="3229907" y="358378"/>
              <a:ext cx="148768" cy="14876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EE0026D-2148-1864-5146-BCABC7C05B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9907" y="348921"/>
              <a:ext cx="148768" cy="14876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050B2F-6F35-D71E-9B68-25237498A938}"/>
              </a:ext>
            </a:extLst>
          </p:cNvPr>
          <p:cNvSpPr txBox="1"/>
          <p:nvPr/>
        </p:nvSpPr>
        <p:spPr>
          <a:xfrm>
            <a:off x="9067436" y="1479957"/>
            <a:ext cx="2736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Data and model predictions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1243E36-5117-65DA-A7F3-884903EEFEB8}"/>
              </a:ext>
            </a:extLst>
          </p:cNvPr>
          <p:cNvSpPr txBox="1">
            <a:spLocks/>
          </p:cNvSpPr>
          <p:nvPr/>
        </p:nvSpPr>
        <p:spPr>
          <a:xfrm>
            <a:off x="533400" y="1588228"/>
            <a:ext cx="3812824" cy="3928431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17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/>
                </a:solidFill>
                <a:cs typeface="Arial"/>
              </a:rPr>
              <a:t>The framework of crystal plasticity finite element (CPFE)</a:t>
            </a:r>
          </a:p>
          <a:p>
            <a:pPr marL="80137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Balance of linear momentum</a:t>
            </a:r>
          </a:p>
          <a:p>
            <a:pPr marL="80137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Traction continuity at grain boundaries</a:t>
            </a:r>
          </a:p>
          <a:p>
            <a:pPr marL="347662" lvl="1"/>
            <a:endParaRPr lang="en-US" sz="1200" dirty="0">
              <a:cs typeface="Arial"/>
            </a:endParaRPr>
          </a:p>
          <a:p>
            <a:pPr marL="347662" lvl="1"/>
            <a:endParaRPr lang="en-US" sz="1200" dirty="0">
              <a:cs typeface="Arial"/>
            </a:endParaRPr>
          </a:p>
          <a:p>
            <a:pPr marL="347662" lvl="1"/>
            <a:endParaRPr lang="en-US" sz="1200" dirty="0">
              <a:cs typeface="Arial"/>
            </a:endParaRPr>
          </a:p>
          <a:p>
            <a:pPr marL="347662" lvl="1"/>
            <a:endParaRPr lang="en-US" sz="1200" dirty="0">
              <a:cs typeface="Arial"/>
            </a:endParaRPr>
          </a:p>
          <a:p>
            <a:pPr algn="l"/>
            <a:endParaRPr lang="en-US" sz="1200" dirty="0">
              <a:cs typeface="Arial"/>
            </a:endParaRPr>
          </a:p>
          <a:p>
            <a:pPr algn="l"/>
            <a:endParaRPr lang="en-US" sz="1200" dirty="0">
              <a:cs typeface="Arial"/>
            </a:endParaRPr>
          </a:p>
          <a:p>
            <a:pPr marL="34417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/>
                </a:solidFill>
                <a:cs typeface="Arial"/>
              </a:rPr>
              <a:t>Constitutive model (bulk): The Hu-Cocks precipitation model</a:t>
            </a:r>
          </a:p>
          <a:p>
            <a:pPr marL="80137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Dislocation forest hardening</a:t>
            </a:r>
          </a:p>
          <a:p>
            <a:pPr marL="80137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Precipitation hardening</a:t>
            </a:r>
          </a:p>
          <a:p>
            <a:pPr marL="80137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Solid solution hardening </a:t>
            </a:r>
          </a:p>
          <a:p>
            <a:pPr marL="172720" algn="l"/>
            <a:endParaRPr lang="en-US" sz="1200" dirty="0"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FC789A-76B8-44E0-416D-AD2040B49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59" y="4364679"/>
            <a:ext cx="1953399" cy="9997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C761E5-805C-5371-35C8-9060AA9B6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21" y="2348114"/>
            <a:ext cx="1419507" cy="9247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56642-330F-8045-18F7-14EF00B02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237" y="2348114"/>
            <a:ext cx="909963" cy="8921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03E569-898B-72EE-6628-DE27EE887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5485" y="5004891"/>
            <a:ext cx="2571386" cy="1122578"/>
          </a:xfrm>
          <a:prstGeom prst="rect">
            <a:avLst/>
          </a:prstGeom>
        </p:spPr>
      </p:pic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A6FBE1DA-3F3A-BC57-D0E7-1ACD6C382E8B}"/>
              </a:ext>
            </a:extLst>
          </p:cNvPr>
          <p:cNvSpPr txBox="1">
            <a:spLocks/>
          </p:cNvSpPr>
          <p:nvPr/>
        </p:nvSpPr>
        <p:spPr>
          <a:xfrm>
            <a:off x="4619685" y="1503731"/>
            <a:ext cx="3479586" cy="3031677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/>
                </a:solidFill>
                <a:cs typeface="Arial"/>
              </a:rPr>
              <a:t>Constitutive model (grain boundary): The Sham-Needleman cavitation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/>
              </a:rPr>
              <a:t>Cavity nucleation, growth, and diffusion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cs typeface="Arial"/>
              </a:rPr>
              <a:t>Softening due to grain boundary cavitation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EE3DA5-1BCD-A645-1E28-918F3C1663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8782" y="2469428"/>
            <a:ext cx="2828998" cy="4582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C86BAA-23F5-1481-A4A6-CC1DCF3B82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5662" y="4553703"/>
            <a:ext cx="2898938" cy="9347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E44C7E-0463-9D69-6CAD-11F28E3209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8782" y="3109528"/>
            <a:ext cx="3633248" cy="12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3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B8CDC-DEFF-D26C-8BB4-7D5CD05D8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F853D-7974-9EBB-297D-7B525F673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NEAMS simulation studies for Alloy 709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136F7-A74C-1452-D728-6DE0E176FAB8}"/>
              </a:ext>
            </a:extLst>
          </p:cNvPr>
          <p:cNvSpPr txBox="1"/>
          <p:nvPr/>
        </p:nvSpPr>
        <p:spPr>
          <a:xfrm>
            <a:off x="56279" y="1524000"/>
            <a:ext cx="1888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Type of test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1FAF69-7B1F-B2FC-8194-28A8D5CB5948}"/>
              </a:ext>
            </a:extLst>
          </p:cNvPr>
          <p:cNvSpPr txBox="1"/>
          <p:nvPr/>
        </p:nvSpPr>
        <p:spPr>
          <a:xfrm>
            <a:off x="2226527" y="1523999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Challenge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E2C661-8DCC-2199-FBEA-2EB8AD0509DB}"/>
              </a:ext>
            </a:extLst>
          </p:cNvPr>
          <p:cNvSpPr txBox="1"/>
          <p:nvPr/>
        </p:nvSpPr>
        <p:spPr>
          <a:xfrm>
            <a:off x="5791200" y="1523998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Key questions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FF60E4D-503C-5421-82B7-A5A09B55176A}"/>
              </a:ext>
            </a:extLst>
          </p:cNvPr>
          <p:cNvCxnSpPr>
            <a:cxnSpLocks/>
          </p:cNvCxnSpPr>
          <p:nvPr/>
        </p:nvCxnSpPr>
        <p:spPr>
          <a:xfrm>
            <a:off x="2133600" y="1371600"/>
            <a:ext cx="0" cy="480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74ACA3-857F-8D42-6968-96D0967D952B}"/>
              </a:ext>
            </a:extLst>
          </p:cNvPr>
          <p:cNvCxnSpPr>
            <a:cxnSpLocks/>
          </p:cNvCxnSpPr>
          <p:nvPr/>
        </p:nvCxnSpPr>
        <p:spPr>
          <a:xfrm>
            <a:off x="5638800" y="1371600"/>
            <a:ext cx="0" cy="480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26E5AD-130F-9EBD-843B-19E64D4F82B2}"/>
              </a:ext>
            </a:extLst>
          </p:cNvPr>
          <p:cNvCxnSpPr>
            <a:cxnSpLocks/>
          </p:cNvCxnSpPr>
          <p:nvPr/>
        </p:nvCxnSpPr>
        <p:spPr>
          <a:xfrm>
            <a:off x="8991600" y="1371600"/>
            <a:ext cx="0" cy="480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6FA0BD7-A4DF-2024-A173-912D7E1245D7}"/>
              </a:ext>
            </a:extLst>
          </p:cNvPr>
          <p:cNvSpPr txBox="1"/>
          <p:nvPr/>
        </p:nvSpPr>
        <p:spPr>
          <a:xfrm>
            <a:off x="67116" y="22098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Long-term creep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0EA90ED-0CDA-39B9-24B3-026CE9A2A2A2}"/>
              </a:ext>
            </a:extLst>
          </p:cNvPr>
          <p:cNvCxnSpPr>
            <a:cxnSpLocks/>
          </p:cNvCxnSpPr>
          <p:nvPr/>
        </p:nvCxnSpPr>
        <p:spPr>
          <a:xfrm flipH="1">
            <a:off x="67116" y="2130255"/>
            <a:ext cx="89244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60B6987-BFA4-E900-B1A9-E19C5E15C88B}"/>
              </a:ext>
            </a:extLst>
          </p:cNvPr>
          <p:cNvSpPr txBox="1"/>
          <p:nvPr/>
        </p:nvSpPr>
        <p:spPr>
          <a:xfrm>
            <a:off x="2226527" y="2222071"/>
            <a:ext cx="202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Waiting for data…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163825-EFD7-F154-C056-B813637E52F6}"/>
              </a:ext>
            </a:extLst>
          </p:cNvPr>
          <p:cNvSpPr txBox="1"/>
          <p:nvPr/>
        </p:nvSpPr>
        <p:spPr>
          <a:xfrm>
            <a:off x="5731726" y="2223190"/>
            <a:ext cx="2878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will the material behave at 30 or 60 years?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A664F6-0BB7-3E8E-C9F6-F0F729140EDF}"/>
              </a:ext>
            </a:extLst>
          </p:cNvPr>
          <p:cNvSpPr txBox="1"/>
          <p:nvPr/>
        </p:nvSpPr>
        <p:spPr>
          <a:xfrm>
            <a:off x="67117" y="3088341"/>
            <a:ext cx="206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Long-term stress relaxation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F436F2-0C6C-78B0-A654-5B78219CEDD5}"/>
              </a:ext>
            </a:extLst>
          </p:cNvPr>
          <p:cNvSpPr txBox="1"/>
          <p:nvPr/>
        </p:nvSpPr>
        <p:spPr>
          <a:xfrm>
            <a:off x="2226527" y="3086290"/>
            <a:ext cx="3259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Running the test (servo hydraulic machine)</a:t>
            </a:r>
          </a:p>
          <a:p>
            <a:endParaRPr lang="en-US" dirty="0"/>
          </a:p>
          <a:p>
            <a:r>
              <a:rPr lang="en-US" dirty="0"/>
              <a:t>Waiting for data…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3601EC-3876-D17A-491A-CB1698C0098E}"/>
              </a:ext>
            </a:extLst>
          </p:cNvPr>
          <p:cNvSpPr txBox="1"/>
          <p:nvPr/>
        </p:nvSpPr>
        <p:spPr>
          <a:xfrm>
            <a:off x="5731726" y="3086289"/>
            <a:ext cx="3259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 ASME damage model accurate?</a:t>
            </a:r>
          </a:p>
          <a:p>
            <a:endParaRPr lang="en-US" dirty="0"/>
          </a:p>
          <a:p>
            <a:r>
              <a:rPr lang="en-US" dirty="0"/>
              <a:t>Does the material have a threshold stress?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1B61C2-22AB-F3EC-DBCD-A001AF214856}"/>
              </a:ext>
            </a:extLst>
          </p:cNvPr>
          <p:cNvSpPr txBox="1"/>
          <p:nvPr/>
        </p:nvSpPr>
        <p:spPr>
          <a:xfrm>
            <a:off x="41411" y="4696924"/>
            <a:ext cx="206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Multiaxial creep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B66654-44A6-AD55-7083-419BC7DDC52F}"/>
              </a:ext>
            </a:extLst>
          </p:cNvPr>
          <p:cNvSpPr txBox="1"/>
          <p:nvPr/>
        </p:nvSpPr>
        <p:spPr>
          <a:xfrm>
            <a:off x="2200821" y="4694873"/>
            <a:ext cx="3259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Running the test (limited capabilities, even at labs)</a:t>
            </a:r>
          </a:p>
          <a:p>
            <a:endParaRPr lang="en-US" dirty="0"/>
          </a:p>
          <a:p>
            <a:r>
              <a:rPr lang="en-US" dirty="0"/>
              <a:t>Waiting for data…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FB1C75-5FA0-E4AD-99CE-E3F4EAE9145C}"/>
              </a:ext>
            </a:extLst>
          </p:cNvPr>
          <p:cNvSpPr txBox="1"/>
          <p:nvPr/>
        </p:nvSpPr>
        <p:spPr>
          <a:xfrm>
            <a:off x="5706020" y="4694872"/>
            <a:ext cx="3259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best correlate multiaxial to uniaxial failure?</a:t>
            </a:r>
          </a:p>
          <a:p>
            <a:endParaRPr lang="en-US" dirty="0"/>
          </a:p>
          <a:p>
            <a:r>
              <a:rPr lang="en-US" dirty="0"/>
              <a:t>How accurate is the ASME model for 304/316 for 709?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EDF6983-12A9-9C59-AE50-A19C42C43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9" y="1475232"/>
            <a:ext cx="1958847" cy="14691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37DCAD2-23FA-3320-4963-5CD5E07BDB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956"/>
          <a:stretch/>
        </p:blipFill>
        <p:spPr>
          <a:xfrm rot="5400000">
            <a:off x="9659523" y="4439873"/>
            <a:ext cx="1221123" cy="2122741"/>
          </a:xfrm>
          <a:prstGeom prst="rect">
            <a:avLst/>
          </a:prstGeom>
        </p:spPr>
      </p:pic>
      <p:sp>
        <p:nvSpPr>
          <p:cNvPr id="40" name="Arrow: Quad 16">
            <a:extLst>
              <a:ext uri="{FF2B5EF4-FFF2-40B4-BE49-F238E27FC236}">
                <a16:creationId xmlns:a16="http://schemas.microsoft.com/office/drawing/2014/main" id="{56459C7C-D4E4-9E58-6605-D1A1BCE34E8E}"/>
              </a:ext>
            </a:extLst>
          </p:cNvPr>
          <p:cNvSpPr/>
          <p:nvPr/>
        </p:nvSpPr>
        <p:spPr>
          <a:xfrm>
            <a:off x="11412147" y="5212380"/>
            <a:ext cx="577726" cy="577726"/>
          </a:xfrm>
          <a:prstGeom prst="quad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536BA47-C103-BCDB-6FD5-38D1EDFF12B9}"/>
              </a:ext>
            </a:extLst>
          </p:cNvPr>
          <p:cNvGrpSpPr/>
          <p:nvPr/>
        </p:nvGrpSpPr>
        <p:grpSpPr>
          <a:xfrm>
            <a:off x="9039867" y="2929088"/>
            <a:ext cx="2459293" cy="1961593"/>
            <a:chOff x="96441" y="1835050"/>
            <a:chExt cx="4152146" cy="3311854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C586151-D19D-CF31-60FB-EFB44814FB95}"/>
                </a:ext>
              </a:extLst>
            </p:cNvPr>
            <p:cNvCxnSpPr/>
            <p:nvPr/>
          </p:nvCxnSpPr>
          <p:spPr>
            <a:xfrm>
              <a:off x="892800" y="4599683"/>
              <a:ext cx="2620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FEFB9E8-6144-FBDC-EE02-99FD99B586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2800" y="2245283"/>
              <a:ext cx="0" cy="2354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2E0CA31-6290-3325-2684-1A939541D46A}"/>
                </a:ext>
              </a:extLst>
            </p:cNvPr>
            <p:cNvCxnSpPr/>
            <p:nvPr/>
          </p:nvCxnSpPr>
          <p:spPr>
            <a:xfrm>
              <a:off x="892800" y="2691683"/>
              <a:ext cx="2570400" cy="0"/>
            </a:xfrm>
            <a:prstGeom prst="straightConnector1">
              <a:avLst/>
            </a:prstGeom>
            <a:ln w="38100"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5B0C412-1B09-5589-1C38-C2DF362E0CC3}"/>
                </a:ext>
              </a:extLst>
            </p:cNvPr>
            <p:cNvSpPr txBox="1"/>
            <p:nvPr/>
          </p:nvSpPr>
          <p:spPr>
            <a:xfrm>
              <a:off x="3009600" y="4679233"/>
              <a:ext cx="878615" cy="4676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1B2CF1D-01B7-5826-286B-6509F57E787E}"/>
                </a:ext>
              </a:extLst>
            </p:cNvPr>
            <p:cNvSpPr txBox="1"/>
            <p:nvPr/>
          </p:nvSpPr>
          <p:spPr>
            <a:xfrm>
              <a:off x="96441" y="1835050"/>
              <a:ext cx="1047930" cy="4676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Stress</a:t>
              </a:r>
            </a:p>
          </p:txBody>
        </p:sp>
        <p:sp>
          <p:nvSpPr>
            <p:cNvPr id="46" name="Freeform: Shape 14">
              <a:extLst>
                <a:ext uri="{FF2B5EF4-FFF2-40B4-BE49-F238E27FC236}">
                  <a16:creationId xmlns:a16="http://schemas.microsoft.com/office/drawing/2014/main" id="{F550612F-E5F3-97AC-DD51-B0A8FCD22108}"/>
                </a:ext>
              </a:extLst>
            </p:cNvPr>
            <p:cNvSpPr/>
            <p:nvPr/>
          </p:nvSpPr>
          <p:spPr>
            <a:xfrm>
              <a:off x="885600" y="2691683"/>
              <a:ext cx="2260800" cy="1476000"/>
            </a:xfrm>
            <a:custGeom>
              <a:avLst/>
              <a:gdLst>
                <a:gd name="connsiteX0" fmla="*/ 0 w 2260800"/>
                <a:gd name="connsiteY0" fmla="*/ 0 h 1476000"/>
                <a:gd name="connsiteX1" fmla="*/ 295200 w 2260800"/>
                <a:gd name="connsiteY1" fmla="*/ 633600 h 1476000"/>
                <a:gd name="connsiteX2" fmla="*/ 1000800 w 2260800"/>
                <a:gd name="connsiteY2" fmla="*/ 1180800 h 1476000"/>
                <a:gd name="connsiteX3" fmla="*/ 2260800 w 2260800"/>
                <a:gd name="connsiteY3" fmla="*/ 1476000 h 14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0800" h="1476000">
                  <a:moveTo>
                    <a:pt x="0" y="0"/>
                  </a:moveTo>
                  <a:cubicBezTo>
                    <a:pt x="64200" y="218400"/>
                    <a:pt x="128400" y="436800"/>
                    <a:pt x="295200" y="633600"/>
                  </a:cubicBezTo>
                  <a:cubicBezTo>
                    <a:pt x="462000" y="830400"/>
                    <a:pt x="673200" y="1040400"/>
                    <a:pt x="1000800" y="1180800"/>
                  </a:cubicBezTo>
                  <a:cubicBezTo>
                    <a:pt x="1328400" y="1321200"/>
                    <a:pt x="1794600" y="1398600"/>
                    <a:pt x="2260800" y="1476000"/>
                  </a:cubicBezTo>
                </a:path>
              </a:pathLst>
            </a:cu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DA4836C-89A0-D6C7-8DFA-705CB0B7CB6F}"/>
                </a:ext>
              </a:extLst>
            </p:cNvPr>
            <p:cNvCxnSpPr/>
            <p:nvPr/>
          </p:nvCxnSpPr>
          <p:spPr>
            <a:xfrm>
              <a:off x="3297600" y="4167683"/>
              <a:ext cx="475200" cy="0"/>
            </a:xfrm>
            <a:prstGeom prst="line">
              <a:avLst/>
            </a:prstGeom>
            <a:ln w="28575"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8942BC3-8A23-6B84-0747-D1C3A9FAB28A}"/>
                </a:ext>
              </a:extLst>
            </p:cNvPr>
            <p:cNvCxnSpPr>
              <a:cxnSpLocks/>
            </p:cNvCxnSpPr>
            <p:nvPr/>
          </p:nvCxnSpPr>
          <p:spPr>
            <a:xfrm>
              <a:off x="3287400" y="4254934"/>
              <a:ext cx="351600" cy="265200"/>
            </a:xfrm>
            <a:prstGeom prst="line">
              <a:avLst/>
            </a:prstGeom>
            <a:ln w="28575"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544C429-087F-0B15-4B6F-F5615D01C96E}"/>
                </a:ext>
              </a:extLst>
            </p:cNvPr>
            <p:cNvSpPr txBox="1"/>
            <p:nvPr/>
          </p:nvSpPr>
          <p:spPr>
            <a:xfrm>
              <a:off x="3649925" y="4202617"/>
              <a:ext cx="598662" cy="4676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??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8613716-0E37-6AA0-74E3-4894201A21FD}"/>
              </a:ext>
            </a:extLst>
          </p:cNvPr>
          <p:cNvGrpSpPr/>
          <p:nvPr/>
        </p:nvGrpSpPr>
        <p:grpSpPr>
          <a:xfrm>
            <a:off x="11331455" y="1426196"/>
            <a:ext cx="881973" cy="1591750"/>
            <a:chOff x="1803300" y="980000"/>
            <a:chExt cx="881973" cy="159175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5C1ABE8-4467-ED5C-E657-F7236CA45149}"/>
                </a:ext>
              </a:extLst>
            </p:cNvPr>
            <p:cNvSpPr/>
            <p:nvPr/>
          </p:nvSpPr>
          <p:spPr>
            <a:xfrm>
              <a:off x="2133330" y="1392138"/>
              <a:ext cx="198601" cy="69439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4D71F45-E623-1400-BB95-1102F3109BAC}"/>
                </a:ext>
              </a:extLst>
            </p:cNvPr>
            <p:cNvCxnSpPr>
              <a:cxnSpLocks/>
            </p:cNvCxnSpPr>
            <p:nvPr/>
          </p:nvCxnSpPr>
          <p:spPr>
            <a:xfrm>
              <a:off x="2002964" y="1398933"/>
              <a:ext cx="459332" cy="0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129A731-1D4F-67FC-2B2C-A477FCE986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9330" y="1295744"/>
              <a:ext cx="38817" cy="103189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78A6672-5319-9CDF-5A01-86B2221FBB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4513" y="1295744"/>
              <a:ext cx="38817" cy="103189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1616F10-D972-0A87-4BB8-CD6017932F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9696" y="1295744"/>
              <a:ext cx="38817" cy="103189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AFD56D9-81D6-C5BF-38B2-D0BEE6AECE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4879" y="1295744"/>
              <a:ext cx="38817" cy="103189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2394EB1-AC5B-032F-5C05-29DAB1F56D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0062" y="1295744"/>
              <a:ext cx="38817" cy="103189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5C46865-B832-2F21-E287-1723EFC57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5245" y="1295744"/>
              <a:ext cx="38817" cy="103189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71A85FE-A9B5-602A-34C2-4EA8A86A2D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0428" y="1295744"/>
              <a:ext cx="38817" cy="103189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3BDBE4F-B934-7BFA-8B78-5F9AB6931C7A}"/>
                </a:ext>
              </a:extLst>
            </p:cNvPr>
            <p:cNvCxnSpPr/>
            <p:nvPr/>
          </p:nvCxnSpPr>
          <p:spPr>
            <a:xfrm>
              <a:off x="2235377" y="2099230"/>
              <a:ext cx="0" cy="263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1717C34-D0F1-4AF5-8E6A-09A80AA6F602}"/>
                </a:ext>
              </a:extLst>
            </p:cNvPr>
            <p:cNvSpPr txBox="1"/>
            <p:nvPr/>
          </p:nvSpPr>
          <p:spPr>
            <a:xfrm>
              <a:off x="1935676" y="980000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Creep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D6191F-1169-17A9-FEB1-79CC390FC545}"/>
                </a:ext>
              </a:extLst>
            </p:cNvPr>
            <p:cNvSpPr txBox="1"/>
            <p:nvPr/>
          </p:nvSpPr>
          <p:spPr>
            <a:xfrm>
              <a:off x="1803300" y="2294751"/>
              <a:ext cx="8819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Dead load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ADC7C84-C807-3A32-389B-3C2A50D5F341}"/>
              </a:ext>
            </a:extLst>
          </p:cNvPr>
          <p:cNvGrpSpPr/>
          <p:nvPr/>
        </p:nvGrpSpPr>
        <p:grpSpPr>
          <a:xfrm>
            <a:off x="11144576" y="3040587"/>
            <a:ext cx="1049495" cy="1357994"/>
            <a:chOff x="11163103" y="3161455"/>
            <a:chExt cx="1049495" cy="1357994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E47A5CC-D6CE-2C4A-09BE-FB1F292850BF}"/>
                </a:ext>
              </a:extLst>
            </p:cNvPr>
            <p:cNvGrpSpPr/>
            <p:nvPr/>
          </p:nvGrpSpPr>
          <p:grpSpPr>
            <a:xfrm>
              <a:off x="11163103" y="3629880"/>
              <a:ext cx="1049495" cy="889569"/>
              <a:chOff x="3992623" y="3308643"/>
              <a:chExt cx="1054693" cy="893975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5041C00-D927-7F5B-9F17-6028068372FB}"/>
                  </a:ext>
                </a:extLst>
              </p:cNvPr>
              <p:cNvSpPr/>
              <p:nvPr/>
            </p:nvSpPr>
            <p:spPr>
              <a:xfrm>
                <a:off x="4433518" y="3405037"/>
                <a:ext cx="198601" cy="69439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accent6"/>
                    </a:solidFill>
                  </a:ln>
                  <a:solidFill>
                    <a:schemeClr val="accent6"/>
                  </a:solidFill>
                </a:endParaRP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62700F5A-45D4-50B2-09E5-652E9963A323}"/>
                  </a:ext>
                </a:extLst>
              </p:cNvPr>
              <p:cNvGrpSpPr/>
              <p:nvPr/>
            </p:nvGrpSpPr>
            <p:grpSpPr>
              <a:xfrm>
                <a:off x="4303152" y="3308643"/>
                <a:ext cx="459332" cy="103189"/>
                <a:chOff x="4303152" y="3308643"/>
                <a:chExt cx="459332" cy="103189"/>
              </a:xfrm>
            </p:grpSpPr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06D7CE78-E816-DC2D-B3C6-E4A109C401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3152" y="3411832"/>
                  <a:ext cx="459332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ADBF0610-CF83-8B7A-1FFD-3872A450FD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29518" y="3308643"/>
                  <a:ext cx="38817" cy="103189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3C300FE3-B27A-1E88-6F67-716533B645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94701" y="3308643"/>
                  <a:ext cx="38817" cy="103189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F477E438-58A9-55A8-E742-2050292692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59884" y="3308643"/>
                  <a:ext cx="38817" cy="103189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8A776AC4-6408-AE05-AC8C-7AFFD4F663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25067" y="3308643"/>
                  <a:ext cx="38817" cy="103189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4748936B-3598-9856-1D89-9A9AEF018D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90250" y="3308643"/>
                  <a:ext cx="38817" cy="103189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3A10F97A-8F3C-DAB8-1C60-022A125EB6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55433" y="3308643"/>
                  <a:ext cx="38817" cy="103189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21E004F6-6543-6822-25AD-C71D43275F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20616" y="3308643"/>
                  <a:ext cx="38817" cy="103189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27F1F2FE-FA0E-1145-5F36-80B037F3E023}"/>
                  </a:ext>
                </a:extLst>
              </p:cNvPr>
              <p:cNvGrpSpPr/>
              <p:nvPr/>
            </p:nvGrpSpPr>
            <p:grpSpPr>
              <a:xfrm flipH="1" flipV="1">
                <a:off x="4303152" y="4099429"/>
                <a:ext cx="459332" cy="103189"/>
                <a:chOff x="4303152" y="3308643"/>
                <a:chExt cx="459332" cy="103189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1976BD54-0CA2-B022-19EA-FCC57AA498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03152" y="3411832"/>
                  <a:ext cx="459332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EDCD3C75-B015-9AEF-98E9-DDA007477F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29518" y="3308643"/>
                  <a:ext cx="38817" cy="103189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8E8EB839-34EF-CCB4-AD8C-C0E4FA4AA1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94701" y="3308643"/>
                  <a:ext cx="38817" cy="103189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78B64BFB-C6B3-D917-F885-74B53D8F10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59884" y="3308643"/>
                  <a:ext cx="38817" cy="103189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111C3C40-AA6B-59C1-FBAC-BD8CB29140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25067" y="3308643"/>
                  <a:ext cx="38817" cy="103189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992EBFB7-EDD8-20D6-1B78-4718CBE739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90250" y="3308643"/>
                  <a:ext cx="38817" cy="103189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DF655EFA-0052-8005-3B37-10A998455B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55433" y="3308643"/>
                  <a:ext cx="38817" cy="103189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A573F112-7742-E7EB-28F2-A41CF73344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20616" y="3308643"/>
                  <a:ext cx="38817" cy="103189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641DBA8-9379-BAAE-F9D4-5EC7C553F821}"/>
                      </a:ext>
                    </a:extLst>
                  </p:cNvPr>
                  <p:cNvSpPr txBox="1"/>
                  <p:nvPr/>
                </p:nvSpPr>
                <p:spPr>
                  <a:xfrm>
                    <a:off x="4702413" y="3610073"/>
                    <a:ext cx="34490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641DBA8-9379-BAAE-F9D4-5EC7C553F8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02413" y="3610073"/>
                    <a:ext cx="344903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4286" r="-10714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2" name="Connector: Curved 83">
                <a:extLst>
                  <a:ext uri="{FF2B5EF4-FFF2-40B4-BE49-F238E27FC236}">
                    <a16:creationId xmlns:a16="http://schemas.microsoft.com/office/drawing/2014/main" id="{4B30F658-C753-D28B-B924-3F8138A6FBA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992623" y="3514669"/>
                <a:ext cx="261787" cy="92050"/>
              </a:xfrm>
              <a:prstGeom prst="curvedConnector3">
                <a:avLst>
                  <a:gd name="adj1" fmla="val 50001"/>
                </a:avLst>
              </a:prstGeom>
              <a:ln w="285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or: Curved 85">
                <a:extLst>
                  <a:ext uri="{FF2B5EF4-FFF2-40B4-BE49-F238E27FC236}">
                    <a16:creationId xmlns:a16="http://schemas.microsoft.com/office/drawing/2014/main" id="{386147FE-DC8F-07B2-5F5F-BA5DBEE5AD0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992623" y="3711175"/>
                <a:ext cx="261787" cy="92050"/>
              </a:xfrm>
              <a:prstGeom prst="curvedConnector3">
                <a:avLst>
                  <a:gd name="adj1" fmla="val 50001"/>
                </a:avLst>
              </a:prstGeom>
              <a:ln w="285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or: Curved 87">
                <a:extLst>
                  <a:ext uri="{FF2B5EF4-FFF2-40B4-BE49-F238E27FC236}">
                    <a16:creationId xmlns:a16="http://schemas.microsoft.com/office/drawing/2014/main" id="{399C7BBF-E98B-56C4-CB40-F8EEA49B381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992623" y="3907681"/>
                <a:ext cx="261787" cy="92050"/>
              </a:xfrm>
              <a:prstGeom prst="curvedConnector3">
                <a:avLst>
                  <a:gd name="adj1" fmla="val 50001"/>
                </a:avLst>
              </a:prstGeom>
              <a:ln w="28575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F8768D0-D1C6-7EC3-9495-366311A6BFA9}"/>
                </a:ext>
              </a:extLst>
            </p:cNvPr>
            <p:cNvSpPr txBox="1"/>
            <p:nvPr/>
          </p:nvSpPr>
          <p:spPr>
            <a:xfrm>
              <a:off x="11271254" y="3161455"/>
              <a:ext cx="910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Stress</a:t>
              </a:r>
            </a:p>
            <a:p>
              <a:pPr algn="ctr"/>
              <a:r>
                <a:rPr lang="en-US" sz="1200" b="1" dirty="0"/>
                <a:t>relaxation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357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63306-9148-6DC7-905C-A17EB3D5B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949A-8A04-5828-14F5-6D3BFBF0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stress relaxation (FY24)</a:t>
            </a:r>
          </a:p>
        </p:txBody>
      </p:sp>
      <p:pic>
        <p:nvPicPr>
          <p:cNvPr id="7" name="Picture 6" descr="Chart, histogram&#10;&#10;AI-generated content may be incorrect.">
            <a:extLst>
              <a:ext uri="{FF2B5EF4-FFF2-40B4-BE49-F238E27FC236}">
                <a16:creationId xmlns:a16="http://schemas.microsoft.com/office/drawing/2014/main" id="{62535B92-CC5F-CCD2-0DC7-19D43B88E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86634"/>
            <a:ext cx="5715000" cy="3333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31AA02-4928-40C7-31DC-9C63C8029756}"/>
              </a:ext>
            </a:extLst>
          </p:cNvPr>
          <p:cNvSpPr txBox="1"/>
          <p:nvPr/>
        </p:nvSpPr>
        <p:spPr>
          <a:xfrm>
            <a:off x="3543538" y="4792562"/>
            <a:ext cx="5104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Line style: different initial values of strain</a:t>
            </a:r>
          </a:p>
          <a:p>
            <a:pPr algn="ctr"/>
            <a:r>
              <a:rPr lang="en-US" dirty="0"/>
              <a:t>Colors: different temperatures (550°to 900°C)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C07A6D-938B-A25B-E678-86B335163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085" y="1351152"/>
            <a:ext cx="5722715" cy="33375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3AFC40-41B8-0A95-932B-C8A1B082CF7F}"/>
              </a:ext>
            </a:extLst>
          </p:cNvPr>
          <p:cNvSpPr txBox="1"/>
          <p:nvPr/>
        </p:nvSpPr>
        <p:spPr>
          <a:xfrm>
            <a:off x="8458200" y="4442825"/>
            <a:ext cx="21082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Simulated damage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2C8D54-90A8-5060-5FC0-B1D990849DDA}"/>
              </a:ext>
            </a:extLst>
          </p:cNvPr>
          <p:cNvSpPr txBox="1"/>
          <p:nvPr/>
        </p:nvSpPr>
        <p:spPr>
          <a:xfrm>
            <a:off x="2514600" y="4456519"/>
            <a:ext cx="14841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Time (hours)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FD27E5-0C9C-AFE2-E422-D0C82BA50290}"/>
              </a:ext>
            </a:extLst>
          </p:cNvPr>
          <p:cNvSpPr txBox="1"/>
          <p:nvPr/>
        </p:nvSpPr>
        <p:spPr>
          <a:xfrm rot="16200000">
            <a:off x="-562394" y="2715289"/>
            <a:ext cx="1531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Stress (MPa)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D4F2E-6608-FD96-ECB5-F026FF46F4D2}"/>
              </a:ext>
            </a:extLst>
          </p:cNvPr>
          <p:cNvSpPr txBox="1"/>
          <p:nvPr/>
        </p:nvSpPr>
        <p:spPr>
          <a:xfrm rot="16200000">
            <a:off x="5449046" y="2646366"/>
            <a:ext cx="17363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ASME damage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E1398E-CDD8-DF05-E914-7C3C39E76EB6}"/>
              </a:ext>
            </a:extLst>
          </p:cNvPr>
          <p:cNvSpPr txBox="1"/>
          <p:nvPr/>
        </p:nvSpPr>
        <p:spPr>
          <a:xfrm>
            <a:off x="387866" y="5562600"/>
            <a:ext cx="1142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 conclusions: </a:t>
            </a:r>
            <a:r>
              <a:rPr lang="en-US" dirty="0"/>
              <a:t>(1) there is no threshold stress and (2) ASME time fraction damage is conservative, but could be much more accurate for pure relaxation conditions</a:t>
            </a:r>
          </a:p>
        </p:txBody>
      </p:sp>
    </p:spTree>
    <p:extLst>
      <p:ext uri="{BB962C8B-B14F-4D97-AF65-F5344CB8AC3E}">
        <p14:creationId xmlns:p14="http://schemas.microsoft.com/office/powerpoint/2010/main" val="49656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C1592-943B-FB17-FC9D-80EBC2362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99E066-D908-4389-A790-ADBDC08E66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9040" y="1371600"/>
            <a:ext cx="7316396" cy="3684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B57B1-6991-6944-8FF1-5B705DEC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Multiaxial creep (FY25 carryover, completed)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2DC56F-F392-4694-5002-A0F7CFCAE64B}"/>
              </a:ext>
            </a:extLst>
          </p:cNvPr>
          <p:cNvSpPr txBox="1"/>
          <p:nvPr/>
        </p:nvSpPr>
        <p:spPr>
          <a:xfrm>
            <a:off x="8255182" y="1581778"/>
            <a:ext cx="383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Effective Stress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B96635-2F81-81DB-323B-7D3B2F364EA4}"/>
                  </a:ext>
                </a:extLst>
              </p:cNvPr>
              <p:cNvSpPr txBox="1"/>
              <p:nvPr/>
            </p:nvSpPr>
            <p:spPr>
              <a:xfrm>
                <a:off x="8716268" y="1949028"/>
                <a:ext cx="17444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𝑟𝑒𝑠𝑐𝑎</m:t>
                          </m:r>
                        </m:sub>
                      </m:sSub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𝐼𝐼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B96635-2F81-81DB-323B-7D3B2F364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268" y="1949028"/>
                <a:ext cx="1744489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0C876D-D368-A4C1-CAD8-6306FE24A83D}"/>
                  </a:ext>
                </a:extLst>
              </p:cNvPr>
              <p:cNvSpPr txBox="1"/>
              <p:nvPr/>
            </p:nvSpPr>
            <p:spPr>
              <a:xfrm>
                <a:off x="8716268" y="2136809"/>
                <a:ext cx="3370089" cy="637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𝑉𝑀</m:t>
                          </m:r>
                        </m:sub>
                      </m:sSub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</m:sSub>
                                      <m: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𝐼𝐼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</m:sSub>
                                      <m: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𝐼𝐼𝐼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𝐼𝐼</m:t>
                                          </m:r>
                                        </m:sub>
                                      </m:sSub>
                                      <m: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𝐼𝐼𝐼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0C876D-D368-A4C1-CAD8-6306FE24A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268" y="2136809"/>
                <a:ext cx="3370089" cy="637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EE82D7-5CD3-93D9-1DC0-D95CE6C888F7}"/>
                  </a:ext>
                </a:extLst>
              </p:cNvPr>
              <p:cNvSpPr txBox="1"/>
              <p:nvPr/>
            </p:nvSpPr>
            <p:spPr>
              <a:xfrm>
                <a:off x="8716268" y="2826787"/>
                <a:ext cx="29371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𝑆𝑑</m:t>
                          </m:r>
                        </m:sub>
                      </m:sSub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𝑉𝑀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EE82D7-5CD3-93D9-1DC0-D95CE6C88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268" y="2826787"/>
                <a:ext cx="2937196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F7FF0D-1A7A-2B79-FC6D-B3D43F0D4B79}"/>
                  </a:ext>
                </a:extLst>
              </p:cNvPr>
              <p:cNvSpPr txBox="1"/>
              <p:nvPr/>
            </p:nvSpPr>
            <p:spPr>
              <a:xfrm>
                <a:off x="8716268" y="3092567"/>
                <a:ext cx="3501202" cy="443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𝐻𝑢𝑑𝑑</m:t>
                          </m:r>
                        </m:sub>
                      </m:sSub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𝑉𝑀</m:t>
                          </m:r>
                        </m:sub>
                      </m:sSub>
                      <m:func>
                        <m:func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  <m:t>𝑆𝑆</m:t>
                                      </m:r>
                                    </m:den>
                                  </m:f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F7FF0D-1A7A-2B79-FC6D-B3D43F0D4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268" y="3092567"/>
                <a:ext cx="3501202" cy="4430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D8F8ED-98BB-D6BD-73E2-BA4EC48C9224}"/>
                  </a:ext>
                </a:extLst>
              </p:cNvPr>
              <p:cNvSpPr txBox="1"/>
              <p:nvPr/>
            </p:nvSpPr>
            <p:spPr>
              <a:xfrm>
                <a:off x="8716268" y="3796548"/>
                <a:ext cx="2856484" cy="293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𝑉𝑀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𝑉𝑀</m:t>
                          </m:r>
                        </m:sub>
                      </m:sSub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D8F8ED-98BB-D6BD-73E2-BA4EC48C9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268" y="3796548"/>
                <a:ext cx="2856484" cy="2939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7D7A5F-D04D-BC0A-9846-839B5CE14E5A}"/>
                  </a:ext>
                </a:extLst>
              </p:cNvPr>
              <p:cNvSpPr txBox="1"/>
              <p:nvPr/>
            </p:nvSpPr>
            <p:spPr>
              <a:xfrm>
                <a:off x="8716268" y="3481576"/>
                <a:ext cx="3031960" cy="33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200" i="0" smtClean="0">
                                  <a:latin typeface="Cambria Math" panose="02040503050406030204" pitchFamily="18" charset="0"/>
                                </a:rPr>
                                <m:t>Tresca</m:t>
                              </m:r>
                              <m:r>
                                <m:rPr>
                                  <m:nor/>
                                </m:rPr>
                                <a:rPr lang="en-US" sz="120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200" i="0" smtClean="0">
                              <a:latin typeface="Cambria Math" panose="02040503050406030204" pitchFamily="18" charset="0"/>
                            </a:rPr>
                            <m:t>Tresca</m:t>
                          </m:r>
                          <m:r>
                            <m:rPr>
                              <m:nor/>
                            </m:rPr>
                            <a:rPr lang="en-US" sz="120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7D7A5F-D04D-BC0A-9846-839B5CE14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268" y="3481576"/>
                <a:ext cx="3031960" cy="332207"/>
              </a:xfrm>
              <a:prstGeom prst="rect">
                <a:avLst/>
              </a:prstGeom>
              <a:blipFill>
                <a:blip r:embed="rId8"/>
                <a:stretch>
                  <a:fillRect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DDEBE8-2A6F-BECF-5951-EA6B2CCD0ECF}"/>
                  </a:ext>
                </a:extLst>
              </p:cNvPr>
              <p:cNvSpPr txBox="1"/>
              <p:nvPr/>
            </p:nvSpPr>
            <p:spPr>
              <a:xfrm>
                <a:off x="8716268" y="4041503"/>
                <a:ext cx="3031961" cy="443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𝑁𝐸</m:t>
                          </m:r>
                          <m:sSup>
                            <m:s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𝑆𝑑</m:t>
                          </m:r>
                        </m:sub>
                      </m:sSub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func>
                        <m:func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  <m:t>𝑆𝑆</m:t>
                                      </m:r>
                                    </m:den>
                                  </m:f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DDEBE8-2A6F-BECF-5951-EA6B2CCD0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268" y="4041503"/>
                <a:ext cx="3031961" cy="4430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D972BE2-218D-6ADF-F799-20AE7091932E}"/>
                  </a:ext>
                </a:extLst>
              </p:cNvPr>
              <p:cNvSpPr txBox="1"/>
              <p:nvPr/>
            </p:nvSpPr>
            <p:spPr>
              <a:xfrm>
                <a:off x="8716268" y="4413667"/>
                <a:ext cx="3031960" cy="46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𝑁𝐸</m:t>
                          </m:r>
                          <m:sSup>
                            <m:s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𝑆𝑑</m:t>
                          </m:r>
                        </m:sub>
                      </m:sSub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func>
                        <m:func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𝑆𝑑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den>
                                  </m:f>
                                  <m: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D972BE2-218D-6ADF-F799-20AE70919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268" y="4413667"/>
                <a:ext cx="3031960" cy="4694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80B02EAF-C79C-511B-7D7D-36874FAD36E8}"/>
              </a:ext>
            </a:extLst>
          </p:cNvPr>
          <p:cNvSpPr/>
          <p:nvPr/>
        </p:nvSpPr>
        <p:spPr>
          <a:xfrm>
            <a:off x="8616782" y="1581778"/>
            <a:ext cx="3469575" cy="3303178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E29E0B-907A-43C0-2B1F-FF326EA39250}"/>
              </a:ext>
            </a:extLst>
          </p:cNvPr>
          <p:cNvSpPr txBox="1"/>
          <p:nvPr/>
        </p:nvSpPr>
        <p:spPr>
          <a:xfrm>
            <a:off x="387866" y="5070655"/>
            <a:ext cx="11423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 conclusions: </a:t>
            </a:r>
            <a:r>
              <a:rPr lang="en-US" dirty="0"/>
              <a:t>(1) Huddleston model best fits the data, (2) Huddleston coefficient (0.22) </a:t>
            </a:r>
            <a:r>
              <a:rPr lang="en-US" b="1" i="1" dirty="0"/>
              <a:t>very</a:t>
            </a:r>
            <a:r>
              <a:rPr lang="en-US" dirty="0"/>
              <a:t> close to ASME value for 304/316 stainless steel (0.24)</a:t>
            </a:r>
          </a:p>
          <a:p>
            <a:endParaRPr lang="en-US" dirty="0"/>
          </a:p>
          <a:p>
            <a:r>
              <a:rPr lang="en-US" i="1" dirty="0"/>
              <a:t>ART/ASME will probably stop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7EB45-CD5E-CE8D-8079-D0BC72861E74}"/>
              </a:ext>
            </a:extLst>
          </p:cNvPr>
          <p:cNvSpPr txBox="1"/>
          <p:nvPr/>
        </p:nvSpPr>
        <p:spPr>
          <a:xfrm>
            <a:off x="2362200" y="4756666"/>
            <a:ext cx="26276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Simulated rupture time (</a:t>
            </a:r>
            <a:r>
              <a:rPr lang="en-US" sz="1600" dirty="0" err="1"/>
              <a:t>hr</a:t>
            </a:r>
            <a:r>
              <a:rPr lang="en-US" sz="16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D185F-CB8D-6C89-CCB5-613F996B5305}"/>
              </a:ext>
            </a:extLst>
          </p:cNvPr>
          <p:cNvSpPr txBox="1"/>
          <p:nvPr/>
        </p:nvSpPr>
        <p:spPr>
          <a:xfrm rot="16200000">
            <a:off x="-900772" y="2980624"/>
            <a:ext cx="32747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Predicted with effective stress (</a:t>
            </a:r>
            <a:r>
              <a:rPr lang="en-US" sz="1600" dirty="0" err="1"/>
              <a:t>hr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760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BBD35-B6A3-C49A-EEB5-E45DCC122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09B28-A01C-9428-1F42-74084815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regression for effective stress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53BB74-60B1-D38F-7402-35C92C1A6BFC}"/>
                  </a:ext>
                </a:extLst>
              </p:cNvPr>
              <p:cNvSpPr txBox="1"/>
              <p:nvPr/>
            </p:nvSpPr>
            <p:spPr>
              <a:xfrm>
                <a:off x="515006" y="1456869"/>
                <a:ext cx="7835464" cy="51366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 −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0.02881 − 2.4178 ×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𝑇𝑟𝑖𝑎𝑥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+ 1.89675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53BB74-60B1-D38F-7402-35C92C1A6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06" y="1456869"/>
                <a:ext cx="7835464" cy="513667"/>
              </a:xfrm>
              <a:prstGeom prst="rect">
                <a:avLst/>
              </a:prstGeom>
              <a:blipFill>
                <a:blip r:embed="rId2"/>
                <a:stretch>
                  <a:fillRect t="-161905" b="-24047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227449D-B4B2-AD7F-ED34-EF402D9A8D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61"/>
          <a:stretch/>
        </p:blipFill>
        <p:spPr>
          <a:xfrm>
            <a:off x="431800" y="1981200"/>
            <a:ext cx="4665106" cy="243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80A2B3-6E7E-D1EF-705B-1016786B7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00600"/>
            <a:ext cx="3904938" cy="1409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A30A9-D03A-A529-6375-CE5D65838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185" y="2145818"/>
            <a:ext cx="3373288" cy="15301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E83BC3-E5D3-46D7-37A1-4E972E4FA7AE}"/>
              </a:ext>
            </a:extLst>
          </p:cNvPr>
          <p:cNvSpPr txBox="1"/>
          <p:nvPr/>
        </p:nvSpPr>
        <p:spPr>
          <a:xfrm>
            <a:off x="9677400" y="1832036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Error comparison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C2E50-0263-73A9-B81B-5211F396FE29}"/>
              </a:ext>
            </a:extLst>
          </p:cNvPr>
          <p:cNvSpPr txBox="1"/>
          <p:nvPr/>
        </p:nvSpPr>
        <p:spPr>
          <a:xfrm>
            <a:off x="1219200" y="4511280"/>
            <a:ext cx="1925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Input features (invariants)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84FA4C-ABB6-B1A9-D137-3AF36FC501D8}"/>
                  </a:ext>
                </a:extLst>
              </p:cNvPr>
              <p:cNvSpPr txBox="1"/>
              <p:nvPr/>
            </p:nvSpPr>
            <p:spPr>
              <a:xfrm>
                <a:off x="5072461" y="5505517"/>
                <a:ext cx="6992982" cy="513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 −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0.02881 − 2.4178 ×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𝑇𝑟𝑖𝑎𝑥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+ 1.89675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84FA4C-ABB6-B1A9-D137-3AF36FC50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461" y="5505517"/>
                <a:ext cx="6992982" cy="513667"/>
              </a:xfrm>
              <a:prstGeom prst="rect">
                <a:avLst/>
              </a:prstGeom>
              <a:blipFill>
                <a:blip r:embed="rId6"/>
                <a:stretch>
                  <a:fillRect t="-168293" b="-248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F23B78F-70A6-8EE4-1E06-6C096591BBF8}"/>
              </a:ext>
            </a:extLst>
          </p:cNvPr>
          <p:cNvSpPr txBox="1"/>
          <p:nvPr/>
        </p:nvSpPr>
        <p:spPr>
          <a:xfrm>
            <a:off x="1175339" y="4238649"/>
            <a:ext cx="23118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Simulated rupture time (</a:t>
            </a:r>
            <a:r>
              <a:rPr lang="en-US" sz="1400" dirty="0" err="1"/>
              <a:t>hr</a:t>
            </a:r>
            <a:r>
              <a:rPr lang="en-US" sz="1400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F6667A-7D32-E698-8158-9B35A75AB8DA}"/>
              </a:ext>
            </a:extLst>
          </p:cNvPr>
          <p:cNvSpPr txBox="1"/>
          <p:nvPr/>
        </p:nvSpPr>
        <p:spPr>
          <a:xfrm rot="16200000">
            <a:off x="-1211968" y="2774425"/>
            <a:ext cx="28776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Predicted with effective stress (</a:t>
            </a:r>
            <a:r>
              <a:rPr lang="en-US" sz="1400" dirty="0" err="1"/>
              <a:t>hr</a:t>
            </a:r>
            <a:r>
              <a:rPr lang="en-US" sz="1400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FFE8CA-24BD-EECC-9BE0-025351E5822A}"/>
              </a:ext>
            </a:extLst>
          </p:cNvPr>
          <p:cNvSpPr txBox="1"/>
          <p:nvPr/>
        </p:nvSpPr>
        <p:spPr>
          <a:xfrm>
            <a:off x="5225880" y="500763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Most interesting part (to me):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778118-3C6B-3985-12EE-2575D4CD5298}"/>
              </a:ext>
            </a:extLst>
          </p:cNvPr>
          <p:cNvSpPr/>
          <p:nvPr/>
        </p:nvSpPr>
        <p:spPr>
          <a:xfrm>
            <a:off x="5096906" y="4911295"/>
            <a:ext cx="6891894" cy="126090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757E43-91EC-859E-173B-A6E185C9E928}"/>
              </a:ext>
            </a:extLst>
          </p:cNvPr>
          <p:cNvSpPr txBox="1"/>
          <p:nvPr/>
        </p:nvSpPr>
        <p:spPr>
          <a:xfrm>
            <a:off x="5199018" y="1994365"/>
            <a:ext cx="34904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Using Symbolic Regression with stress invariants as input features</a:t>
            </a:r>
          </a:p>
          <a:p>
            <a:endParaRPr lang="en-US" sz="1400" dirty="0"/>
          </a:p>
          <a:p>
            <a:r>
              <a:rPr lang="en-US" sz="1400" b="1" dirty="0"/>
              <a:t>The Symbolic Regression Effective Stress (SRES) model outperformed all other models, achieving: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79% reduction in absolute average error compared to Huddleston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77% reduction in RMSE compared to Huddleston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6–9× lower error metrics compared to classical models like von Mises and Tresca</a:t>
            </a:r>
          </a:p>
        </p:txBody>
      </p:sp>
    </p:spTree>
    <p:extLst>
      <p:ext uri="{BB962C8B-B14F-4D97-AF65-F5344CB8AC3E}">
        <p14:creationId xmlns:p14="http://schemas.microsoft.com/office/powerpoint/2010/main" val="277834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29E5F-46A4-835D-F842-563C80676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42A4-D974-B793-DC38-FE6040951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regression for effective stress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A2A4BB-EFB2-DB34-F1D9-73B4F76D29CD}"/>
                  </a:ext>
                </a:extLst>
              </p:cNvPr>
              <p:cNvSpPr txBox="1"/>
              <p:nvPr/>
            </p:nvSpPr>
            <p:spPr>
              <a:xfrm>
                <a:off x="515006" y="1456869"/>
                <a:ext cx="7835464" cy="51366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 −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0.02881 − 2.4178 ×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𝑇𝑟𝑖𝑎𝑥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+ 1.89675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A2A4BB-EFB2-DB34-F1D9-73B4F76D2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06" y="1456869"/>
                <a:ext cx="7835464" cy="513667"/>
              </a:xfrm>
              <a:prstGeom prst="rect">
                <a:avLst/>
              </a:prstGeom>
              <a:blipFill>
                <a:blip r:embed="rId2"/>
                <a:stretch>
                  <a:fillRect t="-161905" b="-24047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8F8B504-1469-3CEB-19D1-8B6AC405E9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61"/>
          <a:stretch/>
        </p:blipFill>
        <p:spPr>
          <a:xfrm>
            <a:off x="431800" y="1981200"/>
            <a:ext cx="4665106" cy="243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F1B14F-CB7E-E6F1-A0A6-71E93F390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00600"/>
            <a:ext cx="3904938" cy="1409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D78CC-154E-156C-83C6-2667A318C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185" y="2145818"/>
            <a:ext cx="3373288" cy="15301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3245DD-E55B-A9D1-E57A-B07C12ED5A1D}"/>
              </a:ext>
            </a:extLst>
          </p:cNvPr>
          <p:cNvSpPr txBox="1"/>
          <p:nvPr/>
        </p:nvSpPr>
        <p:spPr>
          <a:xfrm>
            <a:off x="9677400" y="1832036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Error comparison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0D5C2E-74D5-5EAC-F85F-7C15A175B86B}"/>
              </a:ext>
            </a:extLst>
          </p:cNvPr>
          <p:cNvSpPr txBox="1"/>
          <p:nvPr/>
        </p:nvSpPr>
        <p:spPr>
          <a:xfrm>
            <a:off x="1219200" y="4511280"/>
            <a:ext cx="1925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Input features (invariants)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B31300-6A91-17B3-B146-DD72442BC867}"/>
                  </a:ext>
                </a:extLst>
              </p:cNvPr>
              <p:cNvSpPr txBox="1"/>
              <p:nvPr/>
            </p:nvSpPr>
            <p:spPr>
              <a:xfrm>
                <a:off x="5072461" y="5505517"/>
                <a:ext cx="6992982" cy="513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 −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0.02881 </m:t>
                              </m:r>
                              <m:r>
                                <a:rPr lang="en-US" i="1" strike="sngStrike" smtClean="0">
                                  <a:latin typeface="Cambria Math" panose="02040503050406030204" pitchFamily="18" charset="0"/>
                                </a:rPr>
                                <m:t>− 2.4178 ×</m:t>
                              </m:r>
                              <m:sSup>
                                <m:sSupPr>
                                  <m:ctrlPr>
                                    <a:rPr lang="en-US" i="1" strike="sngStrike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trike="sngStrike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trike="sngStrike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 strike="sngStrike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trike="sngStrike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b="0" i="1" strike="sngStrike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𝑇𝑟𝑖𝑎𝑥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+ 1.89675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B31300-6A91-17B3-B146-DD72442BC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461" y="5505517"/>
                <a:ext cx="6992982" cy="513667"/>
              </a:xfrm>
              <a:prstGeom prst="rect">
                <a:avLst/>
              </a:prstGeom>
              <a:blipFill>
                <a:blip r:embed="rId6"/>
                <a:stretch>
                  <a:fillRect t="-168293" b="-248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FBB1612-EE80-C446-91F6-6D8CACB919A0}"/>
              </a:ext>
            </a:extLst>
          </p:cNvPr>
          <p:cNvSpPr txBox="1"/>
          <p:nvPr/>
        </p:nvSpPr>
        <p:spPr>
          <a:xfrm>
            <a:off x="1175339" y="4238649"/>
            <a:ext cx="23118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Simulated rupture time (</a:t>
            </a:r>
            <a:r>
              <a:rPr lang="en-US" sz="1400" dirty="0" err="1"/>
              <a:t>hr</a:t>
            </a:r>
            <a:r>
              <a:rPr lang="en-US" sz="1400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EDD7DC-C332-3182-1E03-C080EC1A02E7}"/>
              </a:ext>
            </a:extLst>
          </p:cNvPr>
          <p:cNvSpPr txBox="1"/>
          <p:nvPr/>
        </p:nvSpPr>
        <p:spPr>
          <a:xfrm rot="16200000">
            <a:off x="-1211968" y="2774425"/>
            <a:ext cx="28776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Predicted with effective stress (</a:t>
            </a:r>
            <a:r>
              <a:rPr lang="en-US" sz="1400" dirty="0" err="1"/>
              <a:t>hr</a:t>
            </a:r>
            <a:r>
              <a:rPr lang="en-US" sz="14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1618EE-843C-6AB3-3474-A9C544ECE496}"/>
              </a:ext>
            </a:extLst>
          </p:cNvPr>
          <p:cNvSpPr txBox="1"/>
          <p:nvPr/>
        </p:nvSpPr>
        <p:spPr>
          <a:xfrm>
            <a:off x="5225880" y="500763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Most interesting part (to me):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EF197E-5A42-BAE5-5B36-0A9E231C1BDC}"/>
              </a:ext>
            </a:extLst>
          </p:cNvPr>
          <p:cNvSpPr/>
          <p:nvPr/>
        </p:nvSpPr>
        <p:spPr>
          <a:xfrm>
            <a:off x="5096906" y="4911295"/>
            <a:ext cx="6891894" cy="126090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5CE0D7-1A1C-7244-0901-072E7BCFF9A9}"/>
              </a:ext>
            </a:extLst>
          </p:cNvPr>
          <p:cNvSpPr txBox="1"/>
          <p:nvPr/>
        </p:nvSpPr>
        <p:spPr>
          <a:xfrm>
            <a:off x="5199018" y="1994365"/>
            <a:ext cx="34904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Using Symbolic Regression with stress invariants as input features</a:t>
            </a:r>
          </a:p>
          <a:p>
            <a:endParaRPr lang="en-US" sz="1400" dirty="0"/>
          </a:p>
          <a:p>
            <a:r>
              <a:rPr lang="en-US" sz="1400" b="1" dirty="0"/>
              <a:t>The Symbolic Regression Effective Stress (SRES) model outperformed all other models, achieving: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79% reduction in absolute average error compared to Huddleston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77% reduction in RMSE compared to Huddleston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6–9× lower error metrics compared to classical models like von Mises and Tresca</a:t>
            </a:r>
          </a:p>
        </p:txBody>
      </p:sp>
    </p:spTree>
    <p:extLst>
      <p:ext uri="{BB962C8B-B14F-4D97-AF65-F5344CB8AC3E}">
        <p14:creationId xmlns:p14="http://schemas.microsoft.com/office/powerpoint/2010/main" val="378266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F793C-C694-11AC-D757-DC9D17CCB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1399-8427-6186-D759-C60D0228D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regression for effective stress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03A63B-A447-9A21-3E1A-09F428A9FA5D}"/>
                  </a:ext>
                </a:extLst>
              </p:cNvPr>
              <p:cNvSpPr txBox="1"/>
              <p:nvPr/>
            </p:nvSpPr>
            <p:spPr>
              <a:xfrm>
                <a:off x="515006" y="1456869"/>
                <a:ext cx="7835464" cy="51366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 −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0.02881 − 2.4178 ×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𝑇𝑟𝑖𝑎𝑥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+ 1.89675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03A63B-A447-9A21-3E1A-09F428A9F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06" y="1456869"/>
                <a:ext cx="7835464" cy="513667"/>
              </a:xfrm>
              <a:prstGeom prst="rect">
                <a:avLst/>
              </a:prstGeom>
              <a:blipFill>
                <a:blip r:embed="rId2"/>
                <a:stretch>
                  <a:fillRect t="-161905" b="-24047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B4CD99F-CD76-6101-67AD-5CA2E8C6D3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61"/>
          <a:stretch/>
        </p:blipFill>
        <p:spPr>
          <a:xfrm>
            <a:off x="431800" y="1981200"/>
            <a:ext cx="4665106" cy="243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1AD497-9A6D-9141-DC79-646C3071C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00600"/>
            <a:ext cx="3904938" cy="1409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E09B99-3CD2-88C2-58D3-9E71EFFBCD49}"/>
              </a:ext>
            </a:extLst>
          </p:cNvPr>
          <p:cNvSpPr txBox="1"/>
          <p:nvPr/>
        </p:nvSpPr>
        <p:spPr>
          <a:xfrm>
            <a:off x="5199018" y="1994365"/>
            <a:ext cx="34904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Using Symbolic Regression with stress invariants as input features</a:t>
            </a:r>
          </a:p>
          <a:p>
            <a:endParaRPr lang="en-US" sz="1400" dirty="0"/>
          </a:p>
          <a:p>
            <a:r>
              <a:rPr lang="en-US" sz="1400" b="1" dirty="0"/>
              <a:t>The Symbolic Regression Effective Stress (SRES) model outperformed all other models, achieving: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79% reduction in absolute average error compared to Huddleston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77% reduction in RMSE compared to Huddleston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6–9× lower error metrics compared to classical models like von Mises and Tresca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63FE97-0AB6-7882-D56C-8BA7318B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185" y="2145818"/>
            <a:ext cx="3373288" cy="15301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1DE06C-B4E4-B992-A6C1-A84B654EF7E8}"/>
              </a:ext>
            </a:extLst>
          </p:cNvPr>
          <p:cNvSpPr txBox="1"/>
          <p:nvPr/>
        </p:nvSpPr>
        <p:spPr>
          <a:xfrm>
            <a:off x="9677400" y="1832036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Error comparison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542C0-3F64-3AD1-8761-EFCC73CA2C92}"/>
              </a:ext>
            </a:extLst>
          </p:cNvPr>
          <p:cNvSpPr txBox="1"/>
          <p:nvPr/>
        </p:nvSpPr>
        <p:spPr>
          <a:xfrm>
            <a:off x="1219200" y="4511280"/>
            <a:ext cx="1925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Input features (invariants)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10BF01-EB2D-2496-022E-00A44A466157}"/>
              </a:ext>
            </a:extLst>
          </p:cNvPr>
          <p:cNvSpPr txBox="1"/>
          <p:nvPr/>
        </p:nvSpPr>
        <p:spPr>
          <a:xfrm>
            <a:off x="5225880" y="500763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Most interesting part (to me):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C80068-D741-03D9-8B53-C28CF8C80B82}"/>
                  </a:ext>
                </a:extLst>
              </p:cNvPr>
              <p:cNvSpPr txBox="1"/>
              <p:nvPr/>
            </p:nvSpPr>
            <p:spPr>
              <a:xfrm>
                <a:off x="5305468" y="5334000"/>
                <a:ext cx="2543132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C80068-D741-03D9-8B53-C28CF8C80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468" y="5334000"/>
                <a:ext cx="2543132" cy="818366"/>
              </a:xfrm>
              <a:prstGeom prst="rect">
                <a:avLst/>
              </a:prstGeom>
              <a:blipFill>
                <a:blip r:embed="rId6"/>
                <a:stretch>
                  <a:fillRect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2186A98-3BA7-BCDB-0DA0-11A1E3FC4995}"/>
              </a:ext>
            </a:extLst>
          </p:cNvPr>
          <p:cNvSpPr txBox="1"/>
          <p:nvPr/>
        </p:nvSpPr>
        <p:spPr>
          <a:xfrm>
            <a:off x="8364428" y="558991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4"/>
                </a:solidFill>
              </a:rPr>
              <a:t>Modified Drucker-Prager…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73F604-1402-A44F-B242-A38FD730362D}"/>
              </a:ext>
            </a:extLst>
          </p:cNvPr>
          <p:cNvSpPr txBox="1"/>
          <p:nvPr/>
        </p:nvSpPr>
        <p:spPr>
          <a:xfrm>
            <a:off x="1175339" y="4238649"/>
            <a:ext cx="23118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Simulated rupture time (</a:t>
            </a:r>
            <a:r>
              <a:rPr lang="en-US" sz="1400" dirty="0" err="1"/>
              <a:t>hr</a:t>
            </a:r>
            <a:r>
              <a:rPr lang="en-US" sz="1400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64E585-04F4-D523-5913-3DB36C727D95}"/>
              </a:ext>
            </a:extLst>
          </p:cNvPr>
          <p:cNvSpPr txBox="1"/>
          <p:nvPr/>
        </p:nvSpPr>
        <p:spPr>
          <a:xfrm rot="16200000">
            <a:off x="-1211968" y="2774425"/>
            <a:ext cx="28776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Predicted with effective stress (</a:t>
            </a:r>
            <a:r>
              <a:rPr lang="en-US" sz="1400" dirty="0" err="1"/>
              <a:t>hr</a:t>
            </a:r>
            <a:r>
              <a:rPr lang="en-US" sz="1400" dirty="0"/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4895C1-0AD5-9E42-A067-DE5478858D31}"/>
              </a:ext>
            </a:extLst>
          </p:cNvPr>
          <p:cNvSpPr/>
          <p:nvPr/>
        </p:nvSpPr>
        <p:spPr>
          <a:xfrm>
            <a:off x="5096906" y="4911295"/>
            <a:ext cx="6891894" cy="126090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57159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C2CB77-7411-4357-A95B-611498680710}"/>
</file>

<file path=customXml/itemProps2.xml><?xml version="1.0" encoding="utf-8"?>
<ds:datastoreItem xmlns:ds="http://schemas.openxmlformats.org/officeDocument/2006/customXml" ds:itemID="{9044BF56-C799-47DE-B097-42D0AC3F8454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eda238f6-4fe3-404e-a276-e07b17d386f3"/>
    <ds:schemaRef ds:uri="http://schemas.openxmlformats.org/package/2006/metadata/core-properties"/>
    <ds:schemaRef ds:uri="http://purl.org/dc/elements/1.1/"/>
    <ds:schemaRef ds:uri="8f44af2e-8a38-44cf-b457-90b087550117"/>
    <ds:schemaRef ds:uri="http://schemas.microsoft.com/office/infopath/2007/PartnerControls"/>
    <ds:schemaRef ds:uri="0a20205c-0631-4ff0-81c6-46eee12fe7e9"/>
    <ds:schemaRef ds:uri="55bb7a7b-ea7a-4bb0-b24a-d4297f0c0a93"/>
  </ds:schemaRefs>
</ds:datastoreItem>
</file>

<file path=customXml/itemProps3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33113</TotalTime>
  <Words>881</Words>
  <Application>Microsoft Macintosh PowerPoint</Application>
  <PresentationFormat>Widescreen</PresentationFormat>
  <Paragraphs>144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STIX Two Text</vt:lpstr>
      <vt:lpstr>DOE Theme Colors</vt:lpstr>
      <vt:lpstr>Longterm stress relaxation modeling of Alloy 709 for accelerated qualification </vt:lpstr>
      <vt:lpstr>Simulation can accelerate material qualification</vt:lpstr>
      <vt:lpstr>Quick overview of the model</vt:lpstr>
      <vt:lpstr>NEAMS simulation studies for Alloy 709</vt:lpstr>
      <vt:lpstr>Long-term stress relaxation (FY24)</vt:lpstr>
      <vt:lpstr>Multiaxial creep (FY25 carryover, completed)</vt:lpstr>
      <vt:lpstr>Symbolic regression for effective stress measures</vt:lpstr>
      <vt:lpstr>Symbolic regression for effective stress measures</vt:lpstr>
      <vt:lpstr>Symbolic regression for effective stress measures</vt:lpstr>
      <vt:lpstr>Conclusions/continuing work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Messner, Mark Christian</cp:lastModifiedBy>
  <cp:revision>1785</cp:revision>
  <cp:lastPrinted>2018-02-05T23:05:47Z</cp:lastPrinted>
  <dcterms:created xsi:type="dcterms:W3CDTF">2013-06-03T19:45:25Z</dcterms:created>
  <dcterms:modified xsi:type="dcterms:W3CDTF">2025-05-29T19:22:17Z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