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6" r:id="rId4"/>
  </p:sldMasterIdLst>
  <p:notesMasterIdLst>
    <p:notesMasterId r:id="rId14"/>
  </p:notesMasterIdLst>
  <p:handoutMasterIdLst>
    <p:handoutMasterId r:id="rId15"/>
  </p:handoutMasterIdLst>
  <p:sldIdLst>
    <p:sldId id="636" r:id="rId5"/>
    <p:sldId id="639" r:id="rId6"/>
    <p:sldId id="640" r:id="rId7"/>
    <p:sldId id="646" r:id="rId8"/>
    <p:sldId id="645" r:id="rId9"/>
    <p:sldId id="647" r:id="rId10"/>
    <p:sldId id="648" r:id="rId11"/>
    <p:sldId id="649" r:id="rId12"/>
    <p:sldId id="643" r:id="rId13"/>
  </p:sldIdLst>
  <p:sldSz cx="12192000" cy="6858000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brace" initials="k" lastIdx="7" clrIdx="0"/>
  <p:cmAuthor id="1" name="Fernandez, Ted [USA]" initials="FT[" lastIdx="1" clrIdx="1"/>
  <p:cmAuthor id="2" name="Penny.Mefford" initials="PLM" lastIdx="3" clrIdx="2"/>
  <p:cmAuthor id="3" name="johnsc" initials="csj" lastIdx="2" clrIdx="3"/>
  <p:cmAuthor id="4" name="Jenkins, Daniel (CONTR)" initials="JD(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A1A1"/>
    <a:srgbClr val="0E1130"/>
    <a:srgbClr val="293340"/>
    <a:srgbClr val="213E9A"/>
    <a:srgbClr val="19204C"/>
    <a:srgbClr val="FEF5E8"/>
    <a:srgbClr val="595959"/>
    <a:srgbClr val="77933C"/>
    <a:srgbClr val="4F81BD"/>
    <a:srgbClr val="4E61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36" autoAdjust="0"/>
    <p:restoredTop sz="84464" autoAdjust="0"/>
  </p:normalViewPr>
  <p:slideViewPr>
    <p:cSldViewPr snapToObjects="1">
      <p:cViewPr varScale="1">
        <p:scale>
          <a:sx n="135" d="100"/>
          <a:sy n="135" d="100"/>
        </p:scale>
        <p:origin x="440" y="176"/>
      </p:cViewPr>
      <p:guideLst>
        <p:guide orient="horz" pos="2160"/>
        <p:guide pos="256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-8418"/>
    </p:cViewPr>
  </p:sorterViewPr>
  <p:notesViewPr>
    <p:cSldViewPr snapToObjects="1">
      <p:cViewPr varScale="1">
        <p:scale>
          <a:sx n="118" d="100"/>
          <a:sy n="118" d="100"/>
        </p:scale>
        <p:origin x="4336" y="21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F602F7B-3C60-0340-8F65-5D706F0CD99D}" type="datetime1">
              <a:rPr lang="en-US"/>
              <a:pPr>
                <a:defRPr/>
              </a:pPr>
              <a:t>5/9/25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90FB65A-D16E-9F49-BD9B-8D220ECCC7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10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51A9E42-4B87-E94B-8E06-D88E87E2D8B6}" type="datetime1">
              <a:rPr lang="en-US"/>
              <a:pPr>
                <a:defRPr/>
              </a:pPr>
              <a:t>5/9/25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188366-2947-D844-B46D-D483AF8F98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158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188366-2947-D844-B46D-D483AF8F981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840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>
                <a:effectLst/>
                <a:latin typeface="Helvetica" pitchFamily="2" charset="0"/>
              </a:rPr>
              <a:t>This highlights the potential of using a high-resolution</a:t>
            </a:r>
            <a:endParaRPr lang="en-US" dirty="0">
              <a:effectLst/>
              <a:latin typeface="Helvetica" pitchFamily="2" charset="0"/>
            </a:endParaRPr>
          </a:p>
          <a:p>
            <a:pPr>
              <a:buNone/>
            </a:pPr>
            <a:r>
              <a:rPr lang="en-US" i="1" dirty="0">
                <a:effectLst/>
                <a:latin typeface="Helvetica" pitchFamily="2" charset="0"/>
              </a:rPr>
              <a:t>method, such as DFEM-SN in Griffin, which can capture local gradients that would be difficult or impossible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i="1" dirty="0">
                <a:effectLst/>
                <a:latin typeface="Helvetica" pitchFamily="2" charset="0"/>
              </a:rPr>
              <a:t>to capture with legacy nodal codes or Monte Carlo methods.</a:t>
            </a:r>
            <a:endParaRPr lang="en-US" dirty="0">
              <a:effectLst/>
              <a:latin typeface="Helvetica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188366-2947-D844-B46D-D483AF8F981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064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468430"/>
          </a:xfrm>
          <a:prstGeom prst="rect">
            <a:avLst/>
          </a:prstGeom>
        </p:spPr>
        <p:txBody>
          <a:bodyPr anchor="b"/>
          <a:lstStyle>
            <a:lvl1pPr algn="ctr">
              <a:defRPr sz="4500" b="1" i="0">
                <a:solidFill>
                  <a:srgbClr val="0E1130"/>
                </a:solidFill>
                <a:latin typeface="STIX Two Tex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24211"/>
            <a:ext cx="9144000" cy="21335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9334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EFCF92-EBE6-32A1-D990-38D7E6F22D4E}"/>
              </a:ext>
            </a:extLst>
          </p:cNvPr>
          <p:cNvSpPr/>
          <p:nvPr userDrawn="1"/>
        </p:nvSpPr>
        <p:spPr>
          <a:xfrm>
            <a:off x="-30480" y="5741239"/>
            <a:ext cx="12252960" cy="1192956"/>
          </a:xfrm>
          <a:prstGeom prst="rect">
            <a:avLst/>
          </a:prstGeom>
          <a:solidFill>
            <a:srgbClr val="0E113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ine 2">
            <a:extLst>
              <a:ext uri="{FF2B5EF4-FFF2-40B4-BE49-F238E27FC236}">
                <a16:creationId xmlns:a16="http://schemas.microsoft.com/office/drawing/2014/main" id="{05E38AC4-98C1-815B-7629-81B62C5926C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524000" y="2895600"/>
            <a:ext cx="9144000" cy="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3" name="Line 2">
            <a:extLst>
              <a:ext uri="{FF2B5EF4-FFF2-40B4-BE49-F238E27FC236}">
                <a16:creationId xmlns:a16="http://schemas.microsoft.com/office/drawing/2014/main" id="{AED6D91E-DE09-E4DD-FFE1-FE3558F5475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30480" y="5741239"/>
            <a:ext cx="12252960" cy="0"/>
          </a:xfrm>
          <a:prstGeom prst="line">
            <a:avLst/>
          </a:prstGeom>
          <a:noFill/>
          <a:ln w="85725">
            <a:solidFill>
              <a:srgbClr val="213E9A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D551BE-F105-63E5-4C06-8E1FB4F517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848600" y="6046047"/>
            <a:ext cx="3808115" cy="62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81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Bar and Heavy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09D2714-32F1-2C75-6C7B-6B85ACA64B95}"/>
              </a:ext>
            </a:extLst>
          </p:cNvPr>
          <p:cNvSpPr/>
          <p:nvPr userDrawn="1"/>
        </p:nvSpPr>
        <p:spPr>
          <a:xfrm>
            <a:off x="-30480" y="0"/>
            <a:ext cx="12252960" cy="1139952"/>
          </a:xfrm>
          <a:prstGeom prst="rect">
            <a:avLst/>
          </a:prstGeom>
          <a:solidFill>
            <a:srgbClr val="0E11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C416BF7B-F06A-A578-776E-3959D80B723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30480" y="1139952"/>
            <a:ext cx="12252960" cy="0"/>
          </a:xfrm>
          <a:prstGeom prst="line">
            <a:avLst/>
          </a:prstGeom>
          <a:noFill/>
          <a:ln w="85725">
            <a:solidFill>
              <a:srgbClr val="213E9A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5" name="Line 2">
            <a:extLst>
              <a:ext uri="{FF2B5EF4-FFF2-40B4-BE49-F238E27FC236}">
                <a16:creationId xmlns:a16="http://schemas.microsoft.com/office/drawing/2014/main" id="{A8E532BE-093B-B577-CA70-D67C8F555A80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0480" y="6248400"/>
            <a:ext cx="12252960" cy="1"/>
          </a:xfrm>
          <a:prstGeom prst="line">
            <a:avLst/>
          </a:prstGeom>
          <a:noFill/>
          <a:ln w="12700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11684000" cy="6858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 b="1" i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406400" y="1447800"/>
            <a:ext cx="11379200" cy="4876800"/>
          </a:xfrm>
          <a:prstGeom prst="rect">
            <a:avLst/>
          </a:prstGeom>
        </p:spPr>
        <p:txBody>
          <a:bodyPr vert="horz" lIns="0" tIns="0" rIns="0" bIns="0"/>
          <a:lstStyle>
            <a:lvl1pPr>
              <a:buClr>
                <a:srgbClr val="213E9A"/>
              </a:buClr>
              <a:defRPr sz="2400"/>
            </a:lvl1pPr>
            <a:lvl2pPr>
              <a:buClr>
                <a:srgbClr val="213E9A"/>
              </a:buClr>
              <a:defRPr sz="2000"/>
            </a:lvl2pPr>
            <a:lvl3pPr>
              <a:buClr>
                <a:srgbClr val="213E9A"/>
              </a:buClr>
              <a:defRPr sz="1800"/>
            </a:lvl3pPr>
            <a:lvl4pPr>
              <a:buClr>
                <a:srgbClr val="213E9A"/>
              </a:buClr>
              <a:defRPr sz="1600"/>
            </a:lvl4pPr>
            <a:lvl5pPr>
              <a:buClr>
                <a:srgbClr val="213E9A"/>
              </a:buCl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32A62A-B62C-F6AC-0BAA-67E044C98A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96400" y="6324600"/>
            <a:ext cx="2530122" cy="4178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7EADAE-8594-EC72-DE2A-4885274AA11B}"/>
              </a:ext>
            </a:extLst>
          </p:cNvPr>
          <p:cNvSpPr/>
          <p:nvPr userDrawn="1"/>
        </p:nvSpPr>
        <p:spPr>
          <a:xfrm>
            <a:off x="-30480" y="0"/>
            <a:ext cx="12252960" cy="1139952"/>
          </a:xfrm>
          <a:prstGeom prst="rect">
            <a:avLst/>
          </a:prstGeom>
          <a:solidFill>
            <a:srgbClr val="0E11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ine 2">
            <a:extLst>
              <a:ext uri="{FF2B5EF4-FFF2-40B4-BE49-F238E27FC236}">
                <a16:creationId xmlns:a16="http://schemas.microsoft.com/office/drawing/2014/main" id="{C7E97753-7AE7-61CD-C28E-CC4B727FC36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30480" y="1139952"/>
            <a:ext cx="12252960" cy="0"/>
          </a:xfrm>
          <a:prstGeom prst="line">
            <a:avLst/>
          </a:prstGeom>
          <a:noFill/>
          <a:ln w="85725">
            <a:solidFill>
              <a:srgbClr val="213E9A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371601"/>
            <a:ext cx="5181600" cy="4754563"/>
          </a:xfrm>
          <a:prstGeom prst="rect">
            <a:avLst/>
          </a:prstGeom>
        </p:spPr>
        <p:txBody>
          <a:bodyPr lIns="0" tIns="0" rIns="0" bIns="0"/>
          <a:lstStyle>
            <a:lvl1pPr marL="287338" marR="0" indent="-2873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600"/>
            </a:lvl1pPr>
            <a:lvl2pPr marL="576263" marR="0" indent="-2889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300"/>
            </a:lvl2pPr>
            <a:lvl3pPr marL="8048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000"/>
            </a:lvl3pPr>
            <a:lvl4pPr marL="10334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4pPr>
            <a:lvl5pPr marL="12620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6604000" y="1371601"/>
            <a:ext cx="5181600" cy="4754563"/>
          </a:xfrm>
          <a:prstGeom prst="rect">
            <a:avLst/>
          </a:prstGeom>
        </p:spPr>
        <p:txBody>
          <a:bodyPr lIns="0" tIns="0" rIns="0" bIns="0"/>
          <a:lstStyle>
            <a:lvl1pPr marL="287338" marR="0" indent="-2873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600"/>
            </a:lvl1pPr>
            <a:lvl2pPr marL="576263" marR="0" indent="-2889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300"/>
            </a:lvl2pPr>
            <a:lvl3pPr marL="8048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000"/>
            </a:lvl3pPr>
            <a:lvl4pPr marL="10334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4pPr>
            <a:lvl5pPr marL="12620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Line 2">
            <a:extLst>
              <a:ext uri="{FF2B5EF4-FFF2-40B4-BE49-F238E27FC236}">
                <a16:creationId xmlns:a16="http://schemas.microsoft.com/office/drawing/2014/main" id="{ADD3603B-CE0D-5A82-2851-F47C38B2B77D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0480" y="6248400"/>
            <a:ext cx="12252960" cy="1"/>
          </a:xfrm>
          <a:prstGeom prst="line">
            <a:avLst/>
          </a:prstGeom>
          <a:noFill/>
          <a:ln w="12700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99B006-F632-9E65-CB2A-F169604EB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78378"/>
            <a:ext cx="8705513" cy="6858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 b="1" i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3C81A2-CC44-32F6-F1D4-77B0A8847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96400" y="6324600"/>
            <a:ext cx="2530122" cy="4178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 b="1" i="1">
                <a:solidFill>
                  <a:srgbClr val="213E9A"/>
                </a:solidFill>
                <a:latin typeface="STIX Two Tex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9334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E5EC7BA6-D672-B8C9-9175-950211E07275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0480" y="6248400"/>
            <a:ext cx="12252960" cy="1"/>
          </a:xfrm>
          <a:prstGeom prst="line">
            <a:avLst/>
          </a:prstGeom>
          <a:noFill/>
          <a:ln w="12700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FB143E-FBDE-A66C-9ABC-EE4FFCA02C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20200" y="6338331"/>
            <a:ext cx="2666978" cy="44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7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931AE54-B5A4-3758-D0DB-69AFAAD6AB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11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ine 2">
            <a:extLst>
              <a:ext uri="{FF2B5EF4-FFF2-40B4-BE49-F238E27FC236}">
                <a16:creationId xmlns:a16="http://schemas.microsoft.com/office/drawing/2014/main" id="{AAB36105-C5D0-246E-1CE9-223BB52DAB62}"/>
              </a:ext>
            </a:extLst>
          </p:cNvPr>
          <p:cNvSpPr>
            <a:spLocks noChangeAspect="1" noChangeShapeType="1"/>
          </p:cNvSpPr>
          <p:nvPr userDrawn="1"/>
        </p:nvSpPr>
        <p:spPr bwMode="auto">
          <a:xfrm>
            <a:off x="-38100" y="5715001"/>
            <a:ext cx="12268200" cy="0"/>
          </a:xfrm>
          <a:prstGeom prst="line">
            <a:avLst/>
          </a:prstGeom>
          <a:noFill/>
          <a:ln w="12700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BBB60C-10C0-3540-4CD4-A2A1937DFB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39632" y="2362203"/>
            <a:ext cx="9312735" cy="152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56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77001"/>
            <a:ext cx="3048000" cy="244475"/>
          </a:xfrm>
          <a:prstGeom prst="rect">
            <a:avLst/>
          </a:prstGeom>
        </p:spPr>
        <p:txBody>
          <a:bodyPr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00230B3-7374-E847-8B17-66836C494C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05" r:id="rId2"/>
    <p:sldLayoutId id="2147483715" r:id="rId3"/>
    <p:sldLayoutId id="2147483731" r:id="rId4"/>
    <p:sldLayoutId id="2147483732" r:id="rId5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ヒラギノ角ゴ Pro W3" charset="-128"/>
          <a:cs typeface="ヒラギノ角ゴ Pro W3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87338" indent="-287338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charset="0"/>
        <a:buChar char="•"/>
        <a:defRPr sz="26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576263" indent="-288925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/>
        <a:buChar char="•"/>
        <a:defRPr sz="2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2pPr>
      <a:lvl3pPr marL="855663" indent="-279400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charset="0"/>
        <a:buChar char="•"/>
        <a:defRPr sz="23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3pPr>
      <a:lvl4pPr marL="1143000" indent="-287338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/>
        <a:buChar char="•"/>
        <a:defRPr sz="22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4pPr>
      <a:lvl5pPr marL="1430338" indent="-287338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charset="0"/>
        <a:buChar char="•"/>
        <a:defRPr sz="21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54D52-7FFD-32C9-F8D0-4EF04DE2DC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10439400" cy="1468430"/>
          </a:xfrm>
        </p:spPr>
        <p:txBody>
          <a:bodyPr/>
          <a:lstStyle/>
          <a:p>
            <a:r>
              <a:rPr lang="en-US" dirty="0"/>
              <a:t>Modeling the MARVEL Microreactor Using NEAMS Tools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E3D022-7417-B585-AABB-4EB27AA266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/>
              <a:t>NEAMS Annual Review: Micro-Reactors</a:t>
            </a:r>
          </a:p>
          <a:p>
            <a:r>
              <a:rPr lang="en-US" sz="2400" dirty="0"/>
              <a:t>May 12</a:t>
            </a:r>
            <a:r>
              <a:rPr lang="en-US" sz="2400" baseline="30000" dirty="0"/>
              <a:t>th</a:t>
            </a:r>
            <a:r>
              <a:rPr lang="en-US" sz="2400" dirty="0"/>
              <a:t>, 2025</a:t>
            </a:r>
          </a:p>
          <a:p>
            <a:endParaRPr lang="en-US" dirty="0"/>
          </a:p>
          <a:p>
            <a:r>
              <a:rPr lang="en-US" sz="2000" dirty="0"/>
              <a:t>Lise Charlot</a:t>
            </a:r>
            <a:r>
              <a:rPr lang="en-US" sz="2000" baseline="30000" dirty="0"/>
              <a:t>1</a:t>
            </a:r>
            <a:r>
              <a:rPr lang="en-US" sz="2000" dirty="0"/>
              <a:t>, Stefano Terlizzi</a:t>
            </a:r>
            <a:r>
              <a:rPr lang="en-US" sz="2000" baseline="30000" dirty="0"/>
              <a:t>1,2</a:t>
            </a:r>
            <a:r>
              <a:rPr lang="en-US" sz="2000" dirty="0"/>
              <a:t>, Vasileios Kyriakopoulos</a:t>
            </a:r>
            <a:r>
              <a:rPr lang="en-US" sz="2000" baseline="30000" dirty="0"/>
              <a:t>1</a:t>
            </a:r>
          </a:p>
          <a:p>
            <a:r>
              <a:rPr lang="en-US" i="1" baseline="30000" dirty="0"/>
              <a:t>1 </a:t>
            </a:r>
            <a:r>
              <a:rPr lang="en-US" i="1" dirty="0"/>
              <a:t>Idaho National Laboratory, </a:t>
            </a:r>
            <a:r>
              <a:rPr lang="en-US" i="1" baseline="30000" dirty="0"/>
              <a:t>2</a:t>
            </a:r>
            <a:r>
              <a:rPr lang="en-US" i="1" dirty="0"/>
              <a:t> Pennsylvania State University </a:t>
            </a:r>
          </a:p>
        </p:txBody>
      </p:sp>
    </p:spTree>
    <p:extLst>
      <p:ext uri="{BB962C8B-B14F-4D97-AF65-F5344CB8AC3E}">
        <p14:creationId xmlns:p14="http://schemas.microsoft.com/office/powerpoint/2010/main" val="2129461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444405-50D8-9D9D-F5E6-D3C3920379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010" r="22944" b="7761"/>
          <a:stretch/>
        </p:blipFill>
        <p:spPr>
          <a:xfrm>
            <a:off x="5737860" y="2009748"/>
            <a:ext cx="3535680" cy="3656106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67FAB7-A466-1A2B-A2D9-85E7287EC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MARVEL Microreactor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54A00-AAA7-5925-98B6-A82768BD137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06400" y="1447800"/>
            <a:ext cx="5590540" cy="4876800"/>
          </a:xfrm>
        </p:spPr>
        <p:txBody>
          <a:bodyPr/>
          <a:lstStyle/>
          <a:p>
            <a:r>
              <a:rPr lang="en-US" sz="2000" dirty="0"/>
              <a:t>85 </a:t>
            </a:r>
            <a:r>
              <a:rPr lang="en-US" sz="2000" dirty="0" err="1"/>
              <a:t>kWth</a:t>
            </a:r>
            <a:r>
              <a:rPr lang="en-US" sz="2000" dirty="0"/>
              <a:t> microreactor developed by the US DOE Microreactor Program </a:t>
            </a:r>
          </a:p>
          <a:p>
            <a:pPr lvl="1"/>
            <a:r>
              <a:rPr lang="en-US" sz="1800" dirty="0"/>
              <a:t>Uranium Zirconium Hydride (</a:t>
            </a:r>
            <a:r>
              <a:rPr lang="en-US" sz="1800" dirty="0" err="1"/>
              <a:t>UZrH</a:t>
            </a:r>
            <a:r>
              <a:rPr lang="en-US" sz="1800" dirty="0"/>
              <a:t>)  fuel</a:t>
            </a:r>
          </a:p>
          <a:p>
            <a:pPr lvl="1"/>
            <a:r>
              <a:rPr lang="en-US" sz="1800" dirty="0"/>
              <a:t>Four boron carbide (B4C) control drums for reactivity control</a:t>
            </a:r>
          </a:p>
          <a:p>
            <a:pPr lvl="1"/>
            <a:r>
              <a:rPr lang="en-US" sz="1800" dirty="0"/>
              <a:t>Cooled by </a:t>
            </a:r>
            <a:r>
              <a:rPr lang="en-US" sz="1800" dirty="0" err="1"/>
              <a:t>NaK</a:t>
            </a:r>
            <a:r>
              <a:rPr lang="en-US" sz="1800" dirty="0"/>
              <a:t> through natural circulation (no pump)</a:t>
            </a:r>
          </a:p>
          <a:p>
            <a:pPr lvl="1"/>
            <a:r>
              <a:rPr lang="en-US" sz="1800" dirty="0"/>
              <a:t>Beryllium and graphite reflected </a:t>
            </a:r>
          </a:p>
          <a:p>
            <a:r>
              <a:rPr lang="en-US" sz="1800" dirty="0"/>
              <a:t>Goal: </a:t>
            </a:r>
            <a:r>
              <a:rPr lang="en-US" sz="1800" b="1" i="1" dirty="0"/>
              <a:t>Build a high-fidelity </a:t>
            </a:r>
            <a:r>
              <a:rPr lang="en-US" sz="1800" b="1" i="1" dirty="0" err="1"/>
              <a:t>multiphysics</a:t>
            </a:r>
            <a:r>
              <a:rPr lang="en-US" sz="1800" b="1" i="1" dirty="0"/>
              <a:t> model of the MARVEL microreactor to validate the NEAMS tools with the experimental data generated by MARVEL when available</a:t>
            </a:r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764839-DFE0-5E31-0339-0CEA9C612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1364289"/>
            <a:ext cx="3461298" cy="25061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43383F-9F41-1977-386B-5B026696E1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5800" y="3668474"/>
            <a:ext cx="3818092" cy="23041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D4B3F0-A46A-B2A8-F3A9-735684F8E72E}"/>
              </a:ext>
            </a:extLst>
          </p:cNvPr>
          <p:cNvSpPr txBox="1"/>
          <p:nvPr/>
        </p:nvSpPr>
        <p:spPr>
          <a:xfrm>
            <a:off x="0" y="6227802"/>
            <a:ext cx="899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[1] D. Gerstner, Y. Arafat, J. Andrus, and J. Parry, (2022) “Safety design strategy for the microreactor applications research validation and evaluation (MARVEL) project,” in ANS Transactions, vol. 127, pp. 1078–1081, 11.</a:t>
            </a:r>
          </a:p>
          <a:p>
            <a:r>
              <a:rPr lang="en-US" sz="1000" dirty="0"/>
              <a:t>[2]Lange, T., Wagner, A., Parisi, C., &amp; Arafat, Y. (2022). MARVEL Core Design and Neutronic Characteristics.  In ANS Transactions, 127(1), 1078-1081.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C7EC51-31C6-C4A9-9487-BA6BB68449F8}"/>
              </a:ext>
            </a:extLst>
          </p:cNvPr>
          <p:cNvSpPr txBox="1"/>
          <p:nvPr/>
        </p:nvSpPr>
        <p:spPr>
          <a:xfrm>
            <a:off x="8915400" y="5851463"/>
            <a:ext cx="307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MARVEL core cross section [2]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40DDAF-6BE0-2252-A42D-7BF50BF8911D}"/>
              </a:ext>
            </a:extLst>
          </p:cNvPr>
          <p:cNvSpPr txBox="1"/>
          <p:nvPr/>
        </p:nvSpPr>
        <p:spPr>
          <a:xfrm>
            <a:off x="5855966" y="5498068"/>
            <a:ext cx="30594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MARVEL isometric view [1]</a:t>
            </a:r>
          </a:p>
        </p:txBody>
      </p:sp>
    </p:spTree>
    <p:extLst>
      <p:ext uri="{BB962C8B-B14F-4D97-AF65-F5344CB8AC3E}">
        <p14:creationId xmlns:p14="http://schemas.microsoft.com/office/powerpoint/2010/main" val="3529382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24D04E43-C2AB-8ACB-5511-D9269E5396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98" t="521" r="3382" b="18970"/>
          <a:stretch/>
        </p:blipFill>
        <p:spPr>
          <a:xfrm>
            <a:off x="0" y="3994629"/>
            <a:ext cx="6035383" cy="2406171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3D121F-C1FF-ACB0-B81C-8F2ABDFC2D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400" y="1371601"/>
            <a:ext cx="5623148" cy="4754563"/>
          </a:xfrm>
        </p:spPr>
        <p:txBody>
          <a:bodyPr/>
          <a:lstStyle/>
          <a:p>
            <a:r>
              <a:rPr lang="en-US" sz="2000" dirty="0"/>
              <a:t>Cross section generation using Serpent</a:t>
            </a:r>
          </a:p>
          <a:p>
            <a:r>
              <a:rPr lang="en-US" sz="2000" dirty="0"/>
              <a:t>Mesh generated with MOOSE reactor module</a:t>
            </a:r>
          </a:p>
          <a:p>
            <a:r>
              <a:rPr lang="en-US" sz="2000" dirty="0"/>
              <a:t>Neutronics solved using Griffin (DFEM-SN)</a:t>
            </a:r>
          </a:p>
          <a:p>
            <a:r>
              <a:rPr lang="en-US" sz="2000" dirty="0"/>
              <a:t>Heat transfer in the fuel pin, reflectors and ex-core structures using BISON</a:t>
            </a:r>
          </a:p>
          <a:p>
            <a:r>
              <a:rPr lang="en-US" sz="2000" dirty="0"/>
              <a:t>Thermal-hydraulics in the core, primary and secondary loops using SAM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A95CAFE-40D0-A930-909B-5B8EBA4A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Multiphysics model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49AE635-185F-F06D-C5F2-46AC900BABF8}"/>
              </a:ext>
            </a:extLst>
          </p:cNvPr>
          <p:cNvGrpSpPr/>
          <p:nvPr/>
        </p:nvGrpSpPr>
        <p:grpSpPr>
          <a:xfrm>
            <a:off x="6428979" y="2812481"/>
            <a:ext cx="6055244" cy="2911544"/>
            <a:chOff x="6593188" y="3414981"/>
            <a:chExt cx="5723004" cy="268265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BC3F75A-DB46-947D-8B71-F9CAB82F648E}"/>
                </a:ext>
              </a:extLst>
            </p:cNvPr>
            <p:cNvGrpSpPr/>
            <p:nvPr/>
          </p:nvGrpSpPr>
          <p:grpSpPr>
            <a:xfrm>
              <a:off x="7316642" y="3486809"/>
              <a:ext cx="4276099" cy="2610831"/>
              <a:chOff x="6644313" y="3759855"/>
              <a:chExt cx="4418812" cy="2478264"/>
            </a:xfrm>
          </p:grpSpPr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49DFC686-7D7A-2FE1-CB17-4008A59CE39E}"/>
                  </a:ext>
                </a:extLst>
              </p:cNvPr>
              <p:cNvSpPr/>
              <p:nvPr/>
            </p:nvSpPr>
            <p:spPr>
              <a:xfrm>
                <a:off x="6685259" y="5486058"/>
                <a:ext cx="1954353" cy="752061"/>
              </a:xfrm>
              <a:prstGeom prst="roundRect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Thermal fluids</a:t>
                </a:r>
              </a:p>
              <a:p>
                <a:pPr algn="ctr"/>
                <a:r>
                  <a:rPr lang="en-US" dirty="0"/>
                  <a:t>(SAM)</a:t>
                </a:r>
              </a:p>
            </p:txBody>
          </p:sp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752263D8-C7F7-F3DE-144D-ECB68AE998A3}"/>
                  </a:ext>
                </a:extLst>
              </p:cNvPr>
              <p:cNvSpPr/>
              <p:nvPr/>
            </p:nvSpPr>
            <p:spPr>
              <a:xfrm>
                <a:off x="9108772" y="5470420"/>
                <a:ext cx="1954353" cy="752062"/>
              </a:xfrm>
              <a:prstGeom prst="roundRect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Heat Transfer</a:t>
                </a:r>
              </a:p>
              <a:p>
                <a:pPr algn="ctr"/>
                <a:r>
                  <a:rPr lang="en-US" dirty="0"/>
                  <a:t>(BISON)</a:t>
                </a:r>
              </a:p>
            </p:txBody>
          </p:sp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80B6A1AD-C41D-73A6-B29E-8C6D0B2C5FC0}"/>
                  </a:ext>
                </a:extLst>
              </p:cNvPr>
              <p:cNvSpPr/>
              <p:nvPr/>
            </p:nvSpPr>
            <p:spPr>
              <a:xfrm>
                <a:off x="7809052" y="3759855"/>
                <a:ext cx="1954353" cy="752061"/>
              </a:xfrm>
              <a:prstGeom prst="roundRect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Neutronics</a:t>
                </a:r>
              </a:p>
              <a:p>
                <a:pPr algn="ctr"/>
                <a:r>
                  <a:rPr lang="en-US" dirty="0"/>
                  <a:t>(Griffin)</a:t>
                </a:r>
              </a:p>
            </p:txBody>
          </p:sp>
          <p:sp>
            <p:nvSpPr>
              <p:cNvPr id="9" name="Bent Arrow 8">
                <a:extLst>
                  <a:ext uri="{FF2B5EF4-FFF2-40B4-BE49-F238E27FC236}">
                    <a16:creationId xmlns:a16="http://schemas.microsoft.com/office/drawing/2014/main" id="{9A70BB42-2BB2-C84F-0C99-E0618DF7A4C1}"/>
                  </a:ext>
                </a:extLst>
              </p:cNvPr>
              <p:cNvSpPr/>
              <p:nvPr/>
            </p:nvSpPr>
            <p:spPr>
              <a:xfrm>
                <a:off x="6644313" y="4188774"/>
                <a:ext cx="1164738" cy="1196796"/>
              </a:xfrm>
              <a:prstGeom prst="bentArrow">
                <a:avLst>
                  <a:gd name="adj1" fmla="val 12658"/>
                  <a:gd name="adj2" fmla="val 15360"/>
                  <a:gd name="adj3" fmla="val 21598"/>
                  <a:gd name="adj4" fmla="val 43750"/>
                </a:avLst>
              </a:prstGeom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Bent Arrow 9">
                <a:extLst>
                  <a:ext uri="{FF2B5EF4-FFF2-40B4-BE49-F238E27FC236}">
                    <a16:creationId xmlns:a16="http://schemas.microsoft.com/office/drawing/2014/main" id="{2732BAD1-2450-B003-5C98-63245E92F279}"/>
                  </a:ext>
                </a:extLst>
              </p:cNvPr>
              <p:cNvSpPr/>
              <p:nvPr/>
            </p:nvSpPr>
            <p:spPr>
              <a:xfrm flipH="1">
                <a:off x="9763400" y="4163887"/>
                <a:ext cx="1299724" cy="1221684"/>
              </a:xfrm>
              <a:prstGeom prst="bentArrow">
                <a:avLst>
                  <a:gd name="adj1" fmla="val 11568"/>
                  <a:gd name="adj2" fmla="val 12940"/>
                  <a:gd name="adj3" fmla="val 15367"/>
                  <a:gd name="adj4" fmla="val 43750"/>
                </a:avLst>
              </a:prstGeom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Down Arrow 10">
                <a:extLst>
                  <a:ext uri="{FF2B5EF4-FFF2-40B4-BE49-F238E27FC236}">
                    <a16:creationId xmlns:a16="http://schemas.microsoft.com/office/drawing/2014/main" id="{B71C88ED-59A3-C657-2D30-717302F586D0}"/>
                  </a:ext>
                </a:extLst>
              </p:cNvPr>
              <p:cNvSpPr/>
              <p:nvPr/>
            </p:nvSpPr>
            <p:spPr>
              <a:xfrm>
                <a:off x="8219951" y="4594055"/>
                <a:ext cx="357981" cy="876365"/>
              </a:xfrm>
              <a:prstGeom prst="downArrow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wn Arrow 11">
                <a:extLst>
                  <a:ext uri="{FF2B5EF4-FFF2-40B4-BE49-F238E27FC236}">
                    <a16:creationId xmlns:a16="http://schemas.microsoft.com/office/drawing/2014/main" id="{92B6C1A2-0C24-C6AB-4752-35732F63D17A}"/>
                  </a:ext>
                </a:extLst>
              </p:cNvPr>
              <p:cNvSpPr/>
              <p:nvPr/>
            </p:nvSpPr>
            <p:spPr>
              <a:xfrm>
                <a:off x="9108772" y="4594054"/>
                <a:ext cx="357981" cy="876365"/>
              </a:xfrm>
              <a:prstGeom prst="downArrow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41351B4-3E7B-F47C-3FFB-9237D25C0397}"/>
                </a:ext>
              </a:extLst>
            </p:cNvPr>
            <p:cNvSpPr txBox="1"/>
            <p:nvPr/>
          </p:nvSpPr>
          <p:spPr>
            <a:xfrm>
              <a:off x="6593188" y="3414981"/>
              <a:ext cx="1753677" cy="5955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/>
                <a:t>Fluid temperature, density,</a:t>
              </a:r>
            </a:p>
            <a:p>
              <a:pPr algn="r"/>
              <a:r>
                <a:rPr lang="en-US" sz="1200" dirty="0"/>
                <a:t> heat transfer coefficient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0CA0C96-AED5-7F7B-D16A-BF3532039157}"/>
                </a:ext>
              </a:extLst>
            </p:cNvPr>
            <p:cNvSpPr txBox="1"/>
            <p:nvPr/>
          </p:nvSpPr>
          <p:spPr>
            <a:xfrm>
              <a:off x="8035831" y="4604615"/>
              <a:ext cx="81586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/>
                <a:t>Power density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582EC2B-2757-FE4C-6B08-E3984F8176EB}"/>
                </a:ext>
              </a:extLst>
            </p:cNvPr>
            <p:cNvSpPr txBox="1"/>
            <p:nvPr/>
          </p:nvSpPr>
          <p:spPr>
            <a:xfrm>
              <a:off x="9966688" y="4544408"/>
              <a:ext cx="1465908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Power density, fluid temperature, heat transfer coefficient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94E539A-C4AD-AE00-2296-00012B78CDCA}"/>
                </a:ext>
              </a:extLst>
            </p:cNvPr>
            <p:cNvSpPr txBox="1"/>
            <p:nvPr/>
          </p:nvSpPr>
          <p:spPr>
            <a:xfrm>
              <a:off x="10334992" y="3635454"/>
              <a:ext cx="19812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Solid temperature</a:t>
              </a:r>
            </a:p>
          </p:txBody>
        </p:sp>
      </p:grp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3AAC996C-B351-0002-823A-724F81A9F738}"/>
              </a:ext>
            </a:extLst>
          </p:cNvPr>
          <p:cNvSpPr/>
          <p:nvPr/>
        </p:nvSpPr>
        <p:spPr>
          <a:xfrm>
            <a:off x="6255290" y="2812481"/>
            <a:ext cx="5708110" cy="3131119"/>
          </a:xfrm>
          <a:prstGeom prst="roundRect">
            <a:avLst/>
          </a:prstGeom>
          <a:noFill/>
          <a:ln w="15875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BFD44D2-0B87-70B5-EB18-E8D6C390FED0}"/>
              </a:ext>
            </a:extLst>
          </p:cNvPr>
          <p:cNvSpPr/>
          <p:nvPr/>
        </p:nvSpPr>
        <p:spPr>
          <a:xfrm>
            <a:off x="6712728" y="1637218"/>
            <a:ext cx="2257821" cy="6096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Cross sections</a:t>
            </a:r>
          </a:p>
          <a:p>
            <a:pPr algn="ctr"/>
            <a:r>
              <a:rPr lang="en-US" dirty="0"/>
              <a:t>(Serpent)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E6266644-72F7-1EDE-1560-AED117E5C7FB}"/>
              </a:ext>
            </a:extLst>
          </p:cNvPr>
          <p:cNvSpPr/>
          <p:nvPr/>
        </p:nvSpPr>
        <p:spPr>
          <a:xfrm>
            <a:off x="9460951" y="1641682"/>
            <a:ext cx="2257821" cy="6096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Mesh</a:t>
            </a:r>
          </a:p>
          <a:p>
            <a:pPr algn="ctr"/>
            <a:r>
              <a:rPr lang="en-US" dirty="0"/>
              <a:t>(MOOSE)</a:t>
            </a:r>
          </a:p>
        </p:txBody>
      </p:sp>
      <p:sp>
        <p:nvSpPr>
          <p:cNvPr id="22" name="Down Arrow 21">
            <a:extLst>
              <a:ext uri="{FF2B5EF4-FFF2-40B4-BE49-F238E27FC236}">
                <a16:creationId xmlns:a16="http://schemas.microsoft.com/office/drawing/2014/main" id="{86340C24-03DE-EE21-6D6F-DE5A6EDC884C}"/>
              </a:ext>
            </a:extLst>
          </p:cNvPr>
          <p:cNvSpPr/>
          <p:nvPr/>
        </p:nvSpPr>
        <p:spPr>
          <a:xfrm flipH="1">
            <a:off x="8723303" y="2260600"/>
            <a:ext cx="168792" cy="526481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>
            <a:extLst>
              <a:ext uri="{FF2B5EF4-FFF2-40B4-BE49-F238E27FC236}">
                <a16:creationId xmlns:a16="http://schemas.microsoft.com/office/drawing/2014/main" id="{FB2B15D2-539F-6E45-DBD3-5B5A6B615F4B}"/>
              </a:ext>
            </a:extLst>
          </p:cNvPr>
          <p:cNvSpPr/>
          <p:nvPr/>
        </p:nvSpPr>
        <p:spPr>
          <a:xfrm flipH="1">
            <a:off x="9732220" y="2260600"/>
            <a:ext cx="168792" cy="526481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88BBA3F-72E6-BCA7-049B-B6882860F3A2}"/>
              </a:ext>
            </a:extLst>
          </p:cNvPr>
          <p:cNvSpPr txBox="1"/>
          <p:nvPr/>
        </p:nvSpPr>
        <p:spPr>
          <a:xfrm>
            <a:off x="419100" y="6248400"/>
            <a:ext cx="5263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View of the mesh at core mid-plane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CC8EEE-9F34-5E42-78A1-5001F6FCA0D0}"/>
              </a:ext>
            </a:extLst>
          </p:cNvPr>
          <p:cNvSpPr txBox="1"/>
          <p:nvPr/>
        </p:nvSpPr>
        <p:spPr>
          <a:xfrm>
            <a:off x="152399" y="6553200"/>
            <a:ext cx="8818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Terlizzi, Stefano and Charlot, Lise. (2024) "Towards a NEAMS-based high-fidelity model of the MARVEL reactor."</a:t>
            </a:r>
          </a:p>
        </p:txBody>
      </p:sp>
    </p:spTree>
    <p:extLst>
      <p:ext uri="{BB962C8B-B14F-4D97-AF65-F5344CB8AC3E}">
        <p14:creationId xmlns:p14="http://schemas.microsoft.com/office/powerpoint/2010/main" val="3272174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5B270A-B06A-F121-EED9-13BC86FAE8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400" y="1371601"/>
            <a:ext cx="6191302" cy="4754563"/>
          </a:xfrm>
        </p:spPr>
        <p:txBody>
          <a:bodyPr/>
          <a:lstStyle/>
          <a:p>
            <a:r>
              <a:rPr lang="en-US" sz="2200" dirty="0">
                <a:latin typeface="Helvetica" pitchFamily="2" charset="0"/>
              </a:rPr>
              <a:t>Serpent (v. 2.2)  used to compute the macroscopic cross sections on a 13-group energy structure</a:t>
            </a:r>
          </a:p>
          <a:p>
            <a:r>
              <a:rPr lang="en-US" sz="2200" dirty="0">
                <a:latin typeface="Helvetica" pitchFamily="2" charset="0"/>
              </a:rPr>
              <a:t>Energy structure based on previous work on hydride moderated microreactors.</a:t>
            </a:r>
          </a:p>
          <a:p>
            <a:r>
              <a:rPr lang="en-US" sz="2200" dirty="0">
                <a:latin typeface="Helvetica" pitchFamily="2" charset="0"/>
              </a:rPr>
              <a:t>Multigroup cross sections used in DFEM-SN solver in Griffin</a:t>
            </a:r>
          </a:p>
          <a:p>
            <a:r>
              <a:rPr lang="en-US" sz="2200" dirty="0">
                <a:latin typeface="Helvetica" pitchFamily="2" charset="0"/>
              </a:rPr>
              <a:t>Griffin neutronics model verified for unit cell, 2D core and full 3D core problems</a:t>
            </a:r>
          </a:p>
          <a:p>
            <a:endParaRPr lang="en-US" sz="22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A5EB46C-8163-7680-748B-05653F853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section generation and neutronics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F44E7B66-0531-FE64-CC59-F42A13077E95}"/>
              </a:ext>
            </a:extLst>
          </p:cNvPr>
          <p:cNvPicPr>
            <a:picLocks noGrp="1" noChangeAspect="1"/>
          </p:cNvPicPr>
          <p:nvPr>
            <p:ph sz="half" idx="12"/>
          </p:nvPr>
        </p:nvPicPr>
        <p:blipFill>
          <a:blip r:embed="rId2"/>
          <a:stretch>
            <a:fillRect/>
          </a:stretch>
        </p:blipFill>
        <p:spPr>
          <a:xfrm>
            <a:off x="6597702" y="1178899"/>
            <a:ext cx="5378502" cy="494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97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4C36D2-2EDF-54AB-4820-DAC4075C0883}"/>
              </a:ext>
            </a:extLst>
          </p:cNvPr>
          <p:cNvPicPr>
            <a:picLocks noGrp="1" noChangeAspect="1"/>
          </p:cNvPicPr>
          <p:nvPr>
            <p:ph sz="half" idx="12"/>
          </p:nvPr>
        </p:nvPicPr>
        <p:blipFill>
          <a:blip r:embed="rId2"/>
          <a:srcRect l="7475" r="5265"/>
          <a:stretch/>
        </p:blipFill>
        <p:spPr>
          <a:xfrm>
            <a:off x="197616" y="1239605"/>
            <a:ext cx="4070301" cy="43787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B47871C-28A0-8EAC-7236-74A0C9B04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coolant system model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EEF16B-86A0-7404-526E-B209B72A66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152" r="4152"/>
          <a:stretch/>
        </p:blipFill>
        <p:spPr>
          <a:xfrm>
            <a:off x="3352800" y="3447881"/>
            <a:ext cx="1828800" cy="24398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9E992F-88EA-7B47-B57F-19634B573B35}"/>
              </a:ext>
            </a:extLst>
          </p:cNvPr>
          <p:cNvSpPr txBox="1"/>
          <p:nvPr/>
        </p:nvSpPr>
        <p:spPr>
          <a:xfrm>
            <a:off x="228600" y="6416674"/>
            <a:ext cx="7738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[1] MARVEL 90% Final Design Report, Sept 2023, INL/RPT-23-74280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D2F7B4-BBAD-907D-D12F-53726430AC9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5217"/>
          <a:stretch/>
        </p:blipFill>
        <p:spPr>
          <a:xfrm>
            <a:off x="5207717" y="1654513"/>
            <a:ext cx="6984283" cy="3755687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0DA466C-6437-F601-2B1D-0B2261BC6B85}"/>
              </a:ext>
            </a:extLst>
          </p:cNvPr>
          <p:cNvCxnSpPr/>
          <p:nvPr/>
        </p:nvCxnSpPr>
        <p:spPr>
          <a:xfrm>
            <a:off x="3581400" y="2851320"/>
            <a:ext cx="152400" cy="533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2CDF8DC-A232-CFA1-C50C-3E664BB59151}"/>
              </a:ext>
            </a:extLst>
          </p:cNvPr>
          <p:cNvSpPr txBox="1"/>
          <p:nvPr/>
        </p:nvSpPr>
        <p:spPr>
          <a:xfrm>
            <a:off x="228600" y="5865191"/>
            <a:ext cx="4070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View of the primary coolant system [1]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03B83C-F971-9775-3176-C8004F8FB25B}"/>
              </a:ext>
            </a:extLst>
          </p:cNvPr>
          <p:cNvSpPr txBox="1"/>
          <p:nvPr/>
        </p:nvSpPr>
        <p:spPr>
          <a:xfrm>
            <a:off x="5207717" y="5352460"/>
            <a:ext cx="4070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3D rendering of the SAM model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3738FC-341F-9627-6931-98CBEC81AB6D}"/>
              </a:ext>
            </a:extLst>
          </p:cNvPr>
          <p:cNvSpPr txBox="1"/>
          <p:nvPr/>
        </p:nvSpPr>
        <p:spPr>
          <a:xfrm>
            <a:off x="8121700" y="5352460"/>
            <a:ext cx="4070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Diagram of the SAM model</a:t>
            </a:r>
          </a:p>
        </p:txBody>
      </p:sp>
    </p:spTree>
    <p:extLst>
      <p:ext uri="{BB962C8B-B14F-4D97-AF65-F5344CB8AC3E}">
        <p14:creationId xmlns:p14="http://schemas.microsoft.com/office/powerpoint/2010/main" val="1777329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AFEFFB-851D-A2DD-EEC6-D2817E657DB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353334" y="1873566"/>
            <a:ext cx="4800600" cy="4085228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33F2C43-9CDD-D7E9-1B12-671507C6131B}"/>
              </a:ext>
            </a:extLst>
          </p:cNvPr>
          <p:cNvPicPr>
            <a:picLocks noGrp="1" noChangeAspect="1"/>
          </p:cNvPicPr>
          <p:nvPr>
            <p:ph sz="half" idx="12"/>
          </p:nvPr>
        </p:nvPicPr>
        <p:blipFill>
          <a:blip r:embed="rId4"/>
          <a:stretch>
            <a:fillRect/>
          </a:stretch>
        </p:blipFill>
        <p:spPr>
          <a:xfrm>
            <a:off x="5080638" y="3636883"/>
            <a:ext cx="2171096" cy="229076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B6FD57D-8D83-EDBF-1B8E-232B3FBB5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Coupled results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275C2A-EDFB-8228-BC8C-125AA82F81F8}"/>
              </a:ext>
            </a:extLst>
          </p:cNvPr>
          <p:cNvSpPr txBox="1"/>
          <p:nvPr/>
        </p:nvSpPr>
        <p:spPr>
          <a:xfrm>
            <a:off x="4800916" y="5943600"/>
            <a:ext cx="2725934" cy="3048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ctr"/>
            <a:r>
              <a:rPr lang="en-US" sz="1400" dirty="0">
                <a:effectLst/>
                <a:latin typeface="+mn-lt"/>
              </a:rPr>
              <a:t>Power density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191324-D061-D07E-44BF-EEC7DF5C974C}"/>
              </a:ext>
            </a:extLst>
          </p:cNvPr>
          <p:cNvSpPr txBox="1"/>
          <p:nvPr/>
        </p:nvSpPr>
        <p:spPr>
          <a:xfrm>
            <a:off x="7226334" y="5957730"/>
            <a:ext cx="505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effectLst/>
                <a:latin typeface="+mn-lt"/>
              </a:rPr>
              <a:t>Power Density distribution in the fuel and coolant temperature</a:t>
            </a:r>
          </a:p>
          <a:p>
            <a:endParaRPr lang="en-US" sz="1400" dirty="0">
              <a:latin typeface="+mn-lt"/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E7156EB9-5855-F6C9-CEBE-C7AE376B55FA}"/>
              </a:ext>
            </a:extLst>
          </p:cNvPr>
          <p:cNvSpPr txBox="1">
            <a:spLocks/>
          </p:cNvSpPr>
          <p:nvPr/>
        </p:nvSpPr>
        <p:spPr>
          <a:xfrm>
            <a:off x="406399" y="1371601"/>
            <a:ext cx="6799859" cy="4754563"/>
          </a:xfrm>
          <a:prstGeom prst="rect">
            <a:avLst/>
          </a:prstGeom>
        </p:spPr>
        <p:txBody>
          <a:bodyPr lIns="0" tIns="0" rIns="0" bIns="0"/>
          <a:lstStyle>
            <a:lvl1pPr marL="287338" marR="0" indent="-2873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6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576263" marR="0" indent="-2889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3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2pPr>
            <a:lvl3pPr marL="8048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0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3pPr>
            <a:lvl4pPr marL="10334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4pPr>
            <a:lvl5pPr marL="12620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Fluid temperature and mass flow rate similar to those obtained with RELAP5-3D</a:t>
            </a:r>
          </a:p>
          <a:p>
            <a:r>
              <a:rPr lang="en-US" sz="2000" dirty="0"/>
              <a:t>Griffin high resolution method capture local gradients in fuel pins (see external ring)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6E5E42-12FA-67A1-8242-D3C2E99161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9573" y="3408125"/>
            <a:ext cx="2264865" cy="25447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7E312DE-A468-3061-85C8-B60A09EFF39C}"/>
              </a:ext>
            </a:extLst>
          </p:cNvPr>
          <p:cNvSpPr txBox="1"/>
          <p:nvPr/>
        </p:nvSpPr>
        <p:spPr>
          <a:xfrm>
            <a:off x="2720378" y="5943600"/>
            <a:ext cx="2323818" cy="344172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ctr"/>
            <a:r>
              <a:rPr lang="en-US" sz="1400" dirty="0">
                <a:effectLst/>
                <a:latin typeface="+mn-lt"/>
              </a:rPr>
              <a:t>Outer reflector temperature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A1A0896-1973-35C1-4615-AA4FA6BBFD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6" y="2962833"/>
            <a:ext cx="2542612" cy="299005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F5AA83E-81CB-FDA2-8E84-4457FED0A0DE}"/>
              </a:ext>
            </a:extLst>
          </p:cNvPr>
          <p:cNvSpPr txBox="1"/>
          <p:nvPr/>
        </p:nvSpPr>
        <p:spPr>
          <a:xfrm>
            <a:off x="119521" y="5982972"/>
            <a:ext cx="2725934" cy="3048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r>
              <a:rPr lang="en-US" sz="1400" dirty="0">
                <a:effectLst/>
                <a:latin typeface="+mn-lt"/>
              </a:rPr>
              <a:t>Fuel pin temperature</a:t>
            </a:r>
          </a:p>
        </p:txBody>
      </p:sp>
    </p:spTree>
    <p:extLst>
      <p:ext uri="{BB962C8B-B14F-4D97-AF65-F5344CB8AC3E}">
        <p14:creationId xmlns:p14="http://schemas.microsoft.com/office/powerpoint/2010/main" val="901408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&#10;&#10;AI-generated content may be incorrect.">
            <a:extLst>
              <a:ext uri="{FF2B5EF4-FFF2-40B4-BE49-F238E27FC236}">
                <a16:creationId xmlns:a16="http://schemas.microsoft.com/office/drawing/2014/main" id="{2AD0DFD4-EF33-C3A4-A295-44BEE5566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346" y="3962400"/>
            <a:ext cx="3019611" cy="2253042"/>
          </a:xfrm>
          <a:prstGeom prst="rect">
            <a:avLst/>
          </a:prstGeom>
        </p:spPr>
      </p:pic>
      <p:pic>
        <p:nvPicPr>
          <p:cNvPr id="6" name="Picture 5" descr="A picture containing graphical user interface&#10;&#10;AI-generated content may be incorrect.">
            <a:extLst>
              <a:ext uri="{FF2B5EF4-FFF2-40B4-BE49-F238E27FC236}">
                <a16:creationId xmlns:a16="http://schemas.microsoft.com/office/drawing/2014/main" id="{4F3FFD63-EA20-7CD3-863D-591163405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1836" y="1319986"/>
            <a:ext cx="2808443" cy="3060699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3575E6-1C57-5998-81BD-99275B9C5C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400" y="1295401"/>
            <a:ext cx="5689600" cy="449579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000" dirty="0"/>
              <a:t>Coupled MOOSE Subchannel module (SCM) with SAM :</a:t>
            </a:r>
          </a:p>
          <a:p>
            <a:pPr lvl="1">
              <a:spcAft>
                <a:spcPts val="300"/>
              </a:spcAft>
            </a:pPr>
            <a:r>
              <a:rPr lang="en-US" sz="2000" dirty="0"/>
              <a:t>SCM used for the core</a:t>
            </a:r>
          </a:p>
          <a:p>
            <a:pPr lvl="1">
              <a:spcAft>
                <a:spcPts val="300"/>
              </a:spcAft>
            </a:pPr>
            <a:r>
              <a:rPr lang="en-US" sz="2000" dirty="0"/>
              <a:t>SAM used for loop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Coupling using domain overlapping strategy: SAM provides BCs for SCM, and SCM provides friction factors to SAM</a:t>
            </a:r>
          </a:p>
          <a:p>
            <a:r>
              <a:rPr lang="en-US" sz="2000" dirty="0"/>
              <a:t>Performed startup transient with and without flow blockage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ED2098-5C2C-DC66-B594-576B293F4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the thermal hydraulic model</a:t>
            </a:r>
          </a:p>
        </p:txBody>
      </p:sp>
      <p:pic>
        <p:nvPicPr>
          <p:cNvPr id="5" name="Content Placeholder 4" descr="Diagram&#10;&#10;AI-generated content may be incorrect.">
            <a:extLst>
              <a:ext uri="{FF2B5EF4-FFF2-40B4-BE49-F238E27FC236}">
                <a16:creationId xmlns:a16="http://schemas.microsoft.com/office/drawing/2014/main" id="{D4F9A523-E0E3-75C9-A7DE-06C28187B2F5}"/>
              </a:ext>
            </a:extLst>
          </p:cNvPr>
          <p:cNvPicPr>
            <a:picLocks noGrp="1" noChangeAspect="1"/>
          </p:cNvPicPr>
          <p:nvPr>
            <p:ph sz="half" idx="12"/>
          </p:nvPr>
        </p:nvPicPr>
        <p:blipFill>
          <a:blip r:embed="rId4"/>
          <a:srcRect r="2877"/>
          <a:stretch/>
        </p:blipFill>
        <p:spPr>
          <a:xfrm>
            <a:off x="6170523" y="1189036"/>
            <a:ext cx="2966790" cy="46021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3FE333-F58F-700F-8805-2CFC8D193BD3}"/>
              </a:ext>
            </a:extLst>
          </p:cNvPr>
          <p:cNvSpPr txBox="1"/>
          <p:nvPr/>
        </p:nvSpPr>
        <p:spPr>
          <a:xfrm>
            <a:off x="6072278" y="5572519"/>
            <a:ext cx="3019611" cy="379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aseline="-25000" dirty="0">
                <a:latin typeface="+mn-lt"/>
                <a:cs typeface="Times New Roman" panose="02020603050405020304" pitchFamily="18" charset="0"/>
              </a:rPr>
              <a:t>MARVEL SAM/SCM coupled simulation.</a:t>
            </a:r>
          </a:p>
          <a:p>
            <a:r>
              <a:rPr lang="en-US" sz="1400" baseline="-25000" dirty="0">
                <a:latin typeface="+mn-lt"/>
                <a:cs typeface="Times New Roman" panose="02020603050405020304" pitchFamily="18" charset="0"/>
              </a:rPr>
              <a:t>Unblocked core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388C8B-92B2-6A05-470E-EFC7AEBB1E9B}"/>
              </a:ext>
            </a:extLst>
          </p:cNvPr>
          <p:cNvSpPr txBox="1"/>
          <p:nvPr/>
        </p:nvSpPr>
        <p:spPr>
          <a:xfrm>
            <a:off x="9211836" y="4380685"/>
            <a:ext cx="33870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aseline="-25000" dirty="0">
                <a:latin typeface="+mn-lt"/>
                <a:cs typeface="Times New Roman" panose="02020603050405020304" pitchFamily="18" charset="0"/>
              </a:rPr>
              <a:t>MARVEL SAM/SCM blocked core simulation</a:t>
            </a:r>
          </a:p>
          <a:p>
            <a:r>
              <a:rPr lang="en-US" sz="1400" baseline="-25000" dirty="0">
                <a:latin typeface="+mn-lt"/>
                <a:cs typeface="Times New Roman" panose="02020603050405020304" pitchFamily="18" charset="0"/>
              </a:rPr>
              <a:t>(80% area reduction and a form loss of 2</a:t>
            </a:r>
          </a:p>
          <a:p>
            <a:r>
              <a:rPr lang="en-US" sz="1400" baseline="-25000" dirty="0">
                <a:latin typeface="+mn-lt"/>
                <a:cs typeface="Times New Roman" panose="02020603050405020304" pitchFamily="18" charset="0"/>
              </a:rPr>
              <a:t>around center pin)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B514FC-EAAB-2D15-7C41-87D26E41F4E6}"/>
              </a:ext>
            </a:extLst>
          </p:cNvPr>
          <p:cNvSpPr txBox="1"/>
          <p:nvPr/>
        </p:nvSpPr>
        <p:spPr>
          <a:xfrm>
            <a:off x="152401" y="5642831"/>
            <a:ext cx="2419946" cy="379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aseline="-25000" dirty="0">
                <a:latin typeface="+mn-lt"/>
                <a:cs typeface="Times New Roman" panose="02020603050405020304" pitchFamily="18" charset="0"/>
              </a:rPr>
              <a:t>Comparison of the mass flow rate in the primary loop</a:t>
            </a:r>
          </a:p>
        </p:txBody>
      </p:sp>
    </p:spTree>
    <p:extLst>
      <p:ext uri="{BB962C8B-B14F-4D97-AF65-F5344CB8AC3E}">
        <p14:creationId xmlns:p14="http://schemas.microsoft.com/office/powerpoint/2010/main" val="2498520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08C486-23DF-8469-A729-DB2F6C237C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400" y="1371601"/>
            <a:ext cx="8585200" cy="4754563"/>
          </a:xfrm>
        </p:spPr>
        <p:txBody>
          <a:bodyPr/>
          <a:lstStyle/>
          <a:p>
            <a:endParaRPr lang="en-US" sz="2000" dirty="0"/>
          </a:p>
          <a:p>
            <a:r>
              <a:rPr lang="en-US" sz="2000" dirty="0"/>
              <a:t>Developed a cutting-edge </a:t>
            </a:r>
            <a:r>
              <a:rPr lang="en-US" sz="2000" dirty="0" err="1"/>
              <a:t>multiphysics</a:t>
            </a:r>
            <a:r>
              <a:rPr lang="en-US" sz="2000" dirty="0"/>
              <a:t> model of the MARVEL microreactor</a:t>
            </a:r>
          </a:p>
          <a:p>
            <a:r>
              <a:rPr lang="en-US" sz="2000" dirty="0"/>
              <a:t>Future work: </a:t>
            </a:r>
          </a:p>
          <a:p>
            <a:pPr lvl="1"/>
            <a:r>
              <a:rPr lang="en-US" sz="1700" dirty="0"/>
              <a:t>Integrate the SAM/Subchannel thermal hydraulics model into the </a:t>
            </a:r>
            <a:r>
              <a:rPr lang="en-US" sz="1700" dirty="0" err="1"/>
              <a:t>multiphysics</a:t>
            </a:r>
            <a:r>
              <a:rPr lang="en-US" sz="1700" dirty="0"/>
              <a:t> model</a:t>
            </a:r>
          </a:p>
          <a:p>
            <a:pPr lvl="1"/>
            <a:r>
              <a:rPr lang="en-US" sz="1700" dirty="0"/>
              <a:t>Perform code-to-code comparisons with models developed by the Microreactor program</a:t>
            </a:r>
          </a:p>
          <a:p>
            <a:pPr lvl="1"/>
            <a:r>
              <a:rPr lang="en-US" sz="1700" dirty="0"/>
              <a:t>Implement friction factors and heat transfer coefficients in SCM derived from high fidelity simulations (</a:t>
            </a:r>
            <a:r>
              <a:rPr lang="en-US" sz="1700" dirty="0" err="1"/>
              <a:t>NekRS</a:t>
            </a:r>
            <a:r>
              <a:rPr lang="en-US" sz="1700" dirty="0"/>
              <a:t>/Nek5000)</a:t>
            </a:r>
          </a:p>
          <a:p>
            <a:pPr lvl="1"/>
            <a:r>
              <a:rPr lang="en-US" sz="1700" dirty="0"/>
              <a:t>Validate the T/H model with PCAT data when available</a:t>
            </a:r>
          </a:p>
          <a:p>
            <a:pPr lvl="1"/>
            <a:r>
              <a:rPr lang="en-US" sz="1700" dirty="0"/>
              <a:t>Validate the </a:t>
            </a:r>
            <a:r>
              <a:rPr lang="en-US" sz="1700" dirty="0" err="1"/>
              <a:t>multiphysics</a:t>
            </a:r>
            <a:r>
              <a:rPr lang="en-US" sz="1700" dirty="0"/>
              <a:t> model with MARVEL data when available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FD377C1-5F5F-5D9C-3091-FD317A6C5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and Future work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A26C15-C2B2-E928-32EE-FDC1B0CFC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006" y="1732239"/>
            <a:ext cx="2349500" cy="2933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BAE2CA-7565-4169-F2BE-E4275093249E}"/>
              </a:ext>
            </a:extLst>
          </p:cNvPr>
          <p:cNvSpPr txBox="1"/>
          <p:nvPr/>
        </p:nvSpPr>
        <p:spPr>
          <a:xfrm>
            <a:off x="9237220" y="4876800"/>
            <a:ext cx="2673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LES simulation of MARVEL core using </a:t>
            </a:r>
            <a:r>
              <a:rPr lang="en-US" sz="1400" dirty="0" err="1"/>
              <a:t>NekRS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2955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458704"/>
      </p:ext>
    </p:extLst>
  </p:cSld>
  <p:clrMapOvr>
    <a:masterClrMapping/>
  </p:clrMapOvr>
</p:sld>
</file>

<file path=ppt/theme/theme1.xml><?xml version="1.0" encoding="utf-8"?>
<a:theme xmlns:a="http://schemas.openxmlformats.org/drawingml/2006/main" name="DOE Theme Colors">
  <a:themeElements>
    <a:clrScheme name="EITS Color Scheme">
      <a:dk1>
        <a:sysClr val="windowText" lastClr="000000"/>
      </a:dk1>
      <a:lt1>
        <a:sysClr val="window" lastClr="FFFFFF"/>
      </a:lt1>
      <a:dk2>
        <a:srgbClr val="121A1D"/>
      </a:dk2>
      <a:lt2>
        <a:srgbClr val="D2DBE0"/>
      </a:lt2>
      <a:accent1>
        <a:srgbClr val="003066"/>
      </a:accent1>
      <a:accent2>
        <a:srgbClr val="FFC416"/>
      </a:accent2>
      <a:accent3>
        <a:srgbClr val="004424"/>
      </a:accent3>
      <a:accent4>
        <a:srgbClr val="005496"/>
      </a:accent4>
      <a:accent5>
        <a:srgbClr val="90C853"/>
      </a:accent5>
      <a:accent6>
        <a:srgbClr val="466373"/>
      </a:accent6>
      <a:hlink>
        <a:srgbClr val="003279"/>
      </a:hlink>
      <a:folHlink>
        <a:srgbClr val="004BB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A37E96EC989942900B54ACB2A29844" ma:contentTypeVersion="4" ma:contentTypeDescription="Create a new document." ma:contentTypeScope="" ma:versionID="cb8f55f89174a9f1761ff8fca4f75e74">
  <xsd:schema xmlns:xsd="http://www.w3.org/2001/XMLSchema" xmlns:xs="http://www.w3.org/2001/XMLSchema" xmlns:p="http://schemas.microsoft.com/office/2006/metadata/properties" xmlns:ns2="617f3ddb-f9e0-43cb-bd74-cf55aa24f2e1" targetNamespace="http://schemas.microsoft.com/office/2006/metadata/properties" ma:root="true" ma:fieldsID="4c47a9a4a89c2571f4b901b84c60da16" ns2:_="">
    <xsd:import namespace="617f3ddb-f9e0-43cb-bd74-cf55aa24f2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f3ddb-f9e0-43cb-bd74-cf55aa24f2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44BF56-C799-47DE-B097-42D0AC3F8454}">
  <ds:schemaRefs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eda238f6-4fe3-404e-a276-e07b17d386f3"/>
    <ds:schemaRef ds:uri="http://schemas.openxmlformats.org/package/2006/metadata/core-properties"/>
    <ds:schemaRef ds:uri="http://purl.org/dc/elements/1.1/"/>
    <ds:schemaRef ds:uri="8f44af2e-8a38-44cf-b457-90b087550117"/>
    <ds:schemaRef ds:uri="http://schemas.microsoft.com/office/infopath/2007/PartnerControls"/>
    <ds:schemaRef ds:uri="0a20205c-0631-4ff0-81c6-46eee12fe7e9"/>
    <ds:schemaRef ds:uri="55bb7a7b-ea7a-4bb0-b24a-d4297f0c0a93"/>
    <ds:schemaRef ds:uri="1125d9ea-f2ee-44c6-a0d1-ceeacc1b79fb"/>
    <ds:schemaRef ds:uri="4802a3d6-df42-41e2-8a31-8b9e78729ff6"/>
  </ds:schemaRefs>
</ds:datastoreItem>
</file>

<file path=customXml/itemProps2.xml><?xml version="1.0" encoding="utf-8"?>
<ds:datastoreItem xmlns:ds="http://schemas.openxmlformats.org/officeDocument/2006/customXml" ds:itemID="{234DC236-E05B-4765-B448-1E669F9B26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F80978-7080-4AE2-9223-9A96F5AA9BB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43100</TotalTime>
  <Words>685</Words>
  <Application>Microsoft Macintosh PowerPoint</Application>
  <PresentationFormat>Widescreen</PresentationFormat>
  <Paragraphs>84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Helvetica</vt:lpstr>
      <vt:lpstr>STIX Two Text</vt:lpstr>
      <vt:lpstr>DOE Theme Colors</vt:lpstr>
      <vt:lpstr>Modeling the MARVEL Microreactor Using NEAMS Tools</vt:lpstr>
      <vt:lpstr>MARVEL Microreactor </vt:lpstr>
      <vt:lpstr>Multiphysics model</vt:lpstr>
      <vt:lpstr>Cross section generation and neutronics</vt:lpstr>
      <vt:lpstr>Primary coolant system model</vt:lpstr>
      <vt:lpstr>Coupled results</vt:lpstr>
      <vt:lpstr>Improving the thermal hydraulic model</vt:lpstr>
      <vt:lpstr>Conclusion and Future work</vt:lpstr>
      <vt:lpstr>PowerPoint Presentation</vt:lpstr>
    </vt:vector>
  </TitlesOfParts>
  <Company>Booz Allen Hamilton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Tai, Jenny [USA]</dc:creator>
  <cp:lastModifiedBy>Lise Charlot</cp:lastModifiedBy>
  <cp:revision>1780</cp:revision>
  <cp:lastPrinted>2018-02-05T23:05:47Z</cp:lastPrinted>
  <dcterms:created xsi:type="dcterms:W3CDTF">2013-06-03T19:45:25Z</dcterms:created>
  <dcterms:modified xsi:type="dcterms:W3CDTF">2025-05-12T13:37:59Z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0x01010086A37E96EC989942900B54ACB2A29844</vt:lpwstr>
  </property>
  <property fmtid="{D5CDD505-2E9C-101B-9397-08002B2CF9AE}" pid="3" name="MediaServiceImageTags">
    <vt:lpwstr/>
  </property>
</Properties>
</file>