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6" r:id="rId4"/>
  </p:sldMasterIdLst>
  <p:notesMasterIdLst>
    <p:notesMasterId r:id="rId18"/>
  </p:notesMasterIdLst>
  <p:handoutMasterIdLst>
    <p:handoutMasterId r:id="rId19"/>
  </p:handoutMasterIdLst>
  <p:sldIdLst>
    <p:sldId id="636" r:id="rId5"/>
    <p:sldId id="639" r:id="rId6"/>
    <p:sldId id="652" r:id="rId7"/>
    <p:sldId id="644" r:id="rId8"/>
    <p:sldId id="649" r:id="rId9"/>
    <p:sldId id="646" r:id="rId10"/>
    <p:sldId id="648" r:id="rId11"/>
    <p:sldId id="647" r:id="rId12"/>
    <p:sldId id="651" r:id="rId13"/>
    <p:sldId id="653" r:id="rId14"/>
    <p:sldId id="650" r:id="rId15"/>
    <p:sldId id="654" r:id="rId16"/>
    <p:sldId id="643" r:id="rId17"/>
  </p:sldIdLst>
  <p:sldSz cx="12192000" cy="6858000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brace" initials="k" lastIdx="7" clrIdx="0"/>
  <p:cmAuthor id="1" name="Fernandez, Ted [USA]" initials="FT[" lastIdx="1" clrIdx="1"/>
  <p:cmAuthor id="2" name="Penny.Mefford" initials="PLM" lastIdx="3" clrIdx="2"/>
  <p:cmAuthor id="3" name="johnsc" initials="csj" lastIdx="2" clrIdx="3"/>
  <p:cmAuthor id="4" name="Jenkins, Daniel (CONTR)" initials="JD(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300"/>
    <a:srgbClr val="A1A1A1"/>
    <a:srgbClr val="0E1130"/>
    <a:srgbClr val="293340"/>
    <a:srgbClr val="213E9A"/>
    <a:srgbClr val="19204C"/>
    <a:srgbClr val="FEF5E8"/>
    <a:srgbClr val="595959"/>
    <a:srgbClr val="77933C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0268C2-5913-E360-453A-D628D9FF7243}" v="1" dt="2025-03-10T18:06:13.542"/>
  </p1510:revLst>
</p1510:revInfo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44" autoAdjust="0"/>
    <p:restoredTop sz="94692" autoAdjust="0"/>
  </p:normalViewPr>
  <p:slideViewPr>
    <p:cSldViewPr snapToObjects="1">
      <p:cViewPr varScale="1">
        <p:scale>
          <a:sx n="249" d="100"/>
          <a:sy n="249" d="100"/>
        </p:scale>
        <p:origin x="176" y="616"/>
      </p:cViewPr>
      <p:guideLst>
        <p:guide orient="horz" pos="2160"/>
        <p:guide pos="256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-8418"/>
    </p:cViewPr>
  </p:sorterViewPr>
  <p:notesViewPr>
    <p:cSldViewPr snapToObjects="1">
      <p:cViewPr varScale="1">
        <p:scale>
          <a:sx n="118" d="100"/>
          <a:sy n="118" d="100"/>
        </p:scale>
        <p:origin x="4336" y="21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, Diana" userId="S::diana.li@nuclear.energy.gov::b3a1f5c3-5a86-4a9e-af1a-1d884c5eec63" providerId="AD" clId="Web-{440268C2-5913-E360-453A-D628D9FF7243}"/>
    <pc:docChg chg="addSld">
      <pc:chgData name="Li, Diana" userId="S::diana.li@nuclear.energy.gov::b3a1f5c3-5a86-4a9e-af1a-1d884c5eec63" providerId="AD" clId="Web-{440268C2-5913-E360-453A-D628D9FF7243}" dt="2025-03-10T18:06:13.542" v="0"/>
      <pc:docMkLst>
        <pc:docMk/>
      </pc:docMkLst>
      <pc:sldChg chg="new">
        <pc:chgData name="Li, Diana" userId="S::diana.li@nuclear.energy.gov::b3a1f5c3-5a86-4a9e-af1a-1d884c5eec63" providerId="AD" clId="Web-{440268C2-5913-E360-453A-D628D9FF7243}" dt="2025-03-10T18:06:13.542" v="0"/>
        <pc:sldMkLst>
          <pc:docMk/>
          <pc:sldMk cId="2087587094" sldId="64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F602F7B-3C60-0340-8F65-5D706F0CD99D}" type="datetime1">
              <a:rPr lang="en-US"/>
              <a:pPr>
                <a:defRPr/>
              </a:pPr>
              <a:t>5/6/25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90FB65A-D16E-9F49-BD9B-8D220ECCC7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1071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51A9E42-4B87-E94B-8E06-D88E87E2D8B6}" type="datetime1">
              <a:rPr lang="en-US"/>
              <a:pPr>
                <a:defRPr/>
              </a:pPr>
              <a:t>5/5/25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188366-2947-D844-B46D-D483AF8F98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8158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468430"/>
          </a:xfrm>
          <a:prstGeom prst="rect">
            <a:avLst/>
          </a:prstGeom>
        </p:spPr>
        <p:txBody>
          <a:bodyPr anchor="b"/>
          <a:lstStyle>
            <a:lvl1pPr algn="ctr">
              <a:defRPr sz="4500" b="1" i="0">
                <a:solidFill>
                  <a:srgbClr val="0E1130"/>
                </a:solidFill>
                <a:latin typeface="STIX Two Text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124211"/>
            <a:ext cx="9144000" cy="21335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29334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EFCF92-EBE6-32A1-D990-38D7E6F22D4E}"/>
              </a:ext>
            </a:extLst>
          </p:cNvPr>
          <p:cNvSpPr/>
          <p:nvPr userDrawn="1"/>
        </p:nvSpPr>
        <p:spPr>
          <a:xfrm>
            <a:off x="-30480" y="5741239"/>
            <a:ext cx="12252960" cy="1192956"/>
          </a:xfrm>
          <a:prstGeom prst="rect">
            <a:avLst/>
          </a:prstGeom>
          <a:solidFill>
            <a:srgbClr val="0E113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ine 2">
            <a:extLst>
              <a:ext uri="{FF2B5EF4-FFF2-40B4-BE49-F238E27FC236}">
                <a16:creationId xmlns:a16="http://schemas.microsoft.com/office/drawing/2014/main" id="{05E38AC4-98C1-815B-7629-81B62C5926C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524000" y="2895600"/>
            <a:ext cx="9144000" cy="0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3" name="Line 2">
            <a:extLst>
              <a:ext uri="{FF2B5EF4-FFF2-40B4-BE49-F238E27FC236}">
                <a16:creationId xmlns:a16="http://schemas.microsoft.com/office/drawing/2014/main" id="{AED6D91E-DE09-E4DD-FFE1-FE3558F5475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30480" y="5741239"/>
            <a:ext cx="12252960" cy="0"/>
          </a:xfrm>
          <a:prstGeom prst="line">
            <a:avLst/>
          </a:prstGeom>
          <a:noFill/>
          <a:ln w="85725">
            <a:solidFill>
              <a:srgbClr val="213E9A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D551BE-F105-63E5-4C06-8E1FB4F517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848600" y="6046047"/>
            <a:ext cx="3808115" cy="62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481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Bar and Heavy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09D2714-32F1-2C75-6C7B-6B85ACA64B95}"/>
              </a:ext>
            </a:extLst>
          </p:cNvPr>
          <p:cNvSpPr/>
          <p:nvPr userDrawn="1"/>
        </p:nvSpPr>
        <p:spPr>
          <a:xfrm>
            <a:off x="-30480" y="0"/>
            <a:ext cx="12252960" cy="1139952"/>
          </a:xfrm>
          <a:prstGeom prst="rect">
            <a:avLst/>
          </a:prstGeom>
          <a:solidFill>
            <a:srgbClr val="0E11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Line 2">
            <a:extLst>
              <a:ext uri="{FF2B5EF4-FFF2-40B4-BE49-F238E27FC236}">
                <a16:creationId xmlns:a16="http://schemas.microsoft.com/office/drawing/2014/main" id="{C416BF7B-F06A-A578-776E-3959D80B723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30480" y="1139952"/>
            <a:ext cx="12252960" cy="0"/>
          </a:xfrm>
          <a:prstGeom prst="line">
            <a:avLst/>
          </a:prstGeom>
          <a:noFill/>
          <a:ln w="85725">
            <a:solidFill>
              <a:srgbClr val="213E9A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5" name="Line 2">
            <a:extLst>
              <a:ext uri="{FF2B5EF4-FFF2-40B4-BE49-F238E27FC236}">
                <a16:creationId xmlns:a16="http://schemas.microsoft.com/office/drawing/2014/main" id="{A8E532BE-093B-B577-CA70-D67C8F555A80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-30480" y="6248400"/>
            <a:ext cx="12252960" cy="1"/>
          </a:xfrm>
          <a:prstGeom prst="line">
            <a:avLst/>
          </a:prstGeom>
          <a:noFill/>
          <a:ln w="12700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11684000" cy="6858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200" b="1" i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/>
          </p:nvPr>
        </p:nvSpPr>
        <p:spPr>
          <a:xfrm>
            <a:off x="406400" y="1447800"/>
            <a:ext cx="11379200" cy="4876800"/>
          </a:xfrm>
          <a:prstGeom prst="rect">
            <a:avLst/>
          </a:prstGeom>
        </p:spPr>
        <p:txBody>
          <a:bodyPr vert="horz" lIns="0" tIns="0" rIns="0" bIns="0"/>
          <a:lstStyle>
            <a:lvl1pPr>
              <a:buClr>
                <a:srgbClr val="213E9A"/>
              </a:buClr>
              <a:defRPr sz="2400"/>
            </a:lvl1pPr>
            <a:lvl2pPr>
              <a:buClr>
                <a:srgbClr val="213E9A"/>
              </a:buClr>
              <a:defRPr sz="2000"/>
            </a:lvl2pPr>
            <a:lvl3pPr>
              <a:buClr>
                <a:srgbClr val="213E9A"/>
              </a:buClr>
              <a:defRPr sz="1800"/>
            </a:lvl3pPr>
            <a:lvl4pPr>
              <a:buClr>
                <a:srgbClr val="213E9A"/>
              </a:buClr>
              <a:defRPr sz="1600"/>
            </a:lvl4pPr>
            <a:lvl5pPr>
              <a:buClr>
                <a:srgbClr val="213E9A"/>
              </a:buCl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32A62A-B62C-F6AC-0BAA-67E044C98A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96400" y="6324600"/>
            <a:ext cx="2530122" cy="41781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7EADAE-8594-EC72-DE2A-4885274AA11B}"/>
              </a:ext>
            </a:extLst>
          </p:cNvPr>
          <p:cNvSpPr/>
          <p:nvPr userDrawn="1"/>
        </p:nvSpPr>
        <p:spPr>
          <a:xfrm>
            <a:off x="-30480" y="0"/>
            <a:ext cx="12252960" cy="1139952"/>
          </a:xfrm>
          <a:prstGeom prst="rect">
            <a:avLst/>
          </a:prstGeom>
          <a:solidFill>
            <a:srgbClr val="0E11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Line 2">
            <a:extLst>
              <a:ext uri="{FF2B5EF4-FFF2-40B4-BE49-F238E27FC236}">
                <a16:creationId xmlns:a16="http://schemas.microsoft.com/office/drawing/2014/main" id="{C7E97753-7AE7-61CD-C28E-CC4B727FC36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30480" y="1139952"/>
            <a:ext cx="12252960" cy="0"/>
          </a:xfrm>
          <a:prstGeom prst="line">
            <a:avLst/>
          </a:prstGeom>
          <a:noFill/>
          <a:ln w="85725">
            <a:solidFill>
              <a:srgbClr val="213E9A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371601"/>
            <a:ext cx="5181600" cy="4754563"/>
          </a:xfrm>
          <a:prstGeom prst="rect">
            <a:avLst/>
          </a:prstGeom>
        </p:spPr>
        <p:txBody>
          <a:bodyPr lIns="0" tIns="0" rIns="0" bIns="0"/>
          <a:lstStyle>
            <a:lvl1pPr marL="287338" marR="0" indent="-2873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600"/>
            </a:lvl1pPr>
            <a:lvl2pPr marL="576263" marR="0" indent="-28892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300"/>
            </a:lvl2pPr>
            <a:lvl3pPr marL="8048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000"/>
            </a:lvl3pPr>
            <a:lvl4pPr marL="10334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/>
            </a:lvl4pPr>
            <a:lvl5pPr marL="12620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6604000" y="1371601"/>
            <a:ext cx="5181600" cy="4754563"/>
          </a:xfrm>
          <a:prstGeom prst="rect">
            <a:avLst/>
          </a:prstGeom>
        </p:spPr>
        <p:txBody>
          <a:bodyPr lIns="0" tIns="0" rIns="0" bIns="0"/>
          <a:lstStyle>
            <a:lvl1pPr marL="287338" marR="0" indent="-2873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600"/>
            </a:lvl1pPr>
            <a:lvl2pPr marL="576263" marR="0" indent="-28892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300"/>
            </a:lvl2pPr>
            <a:lvl3pPr marL="8048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000"/>
            </a:lvl3pPr>
            <a:lvl4pPr marL="10334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/>
            </a:lvl4pPr>
            <a:lvl5pPr marL="12620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Line 2">
            <a:extLst>
              <a:ext uri="{FF2B5EF4-FFF2-40B4-BE49-F238E27FC236}">
                <a16:creationId xmlns:a16="http://schemas.microsoft.com/office/drawing/2014/main" id="{ADD3603B-CE0D-5A82-2851-F47C38B2B77D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-30480" y="6248400"/>
            <a:ext cx="12252960" cy="1"/>
          </a:xfrm>
          <a:prstGeom prst="line">
            <a:avLst/>
          </a:prstGeom>
          <a:noFill/>
          <a:ln w="12700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C99B006-F632-9E65-CB2A-F169604EB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378378"/>
            <a:ext cx="8705513" cy="6858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200" b="1" i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3C81A2-CC44-32F6-F1D4-77B0A88478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96400" y="6324600"/>
            <a:ext cx="2530122" cy="41781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 b="1" i="1">
                <a:solidFill>
                  <a:srgbClr val="213E9A"/>
                </a:solidFill>
                <a:latin typeface="STIX Two Text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29334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Line 2">
            <a:extLst>
              <a:ext uri="{FF2B5EF4-FFF2-40B4-BE49-F238E27FC236}">
                <a16:creationId xmlns:a16="http://schemas.microsoft.com/office/drawing/2014/main" id="{E5EC7BA6-D672-B8C9-9175-950211E07275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-30480" y="6248400"/>
            <a:ext cx="12252960" cy="1"/>
          </a:xfrm>
          <a:prstGeom prst="line">
            <a:avLst/>
          </a:prstGeom>
          <a:noFill/>
          <a:ln w="12700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FB143E-FBDE-A66C-9ABC-EE4FFCA02C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20200" y="6338331"/>
            <a:ext cx="2666978" cy="44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176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931AE54-B5A4-3758-D0DB-69AFAAD6AB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E11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Line 2">
            <a:extLst>
              <a:ext uri="{FF2B5EF4-FFF2-40B4-BE49-F238E27FC236}">
                <a16:creationId xmlns:a16="http://schemas.microsoft.com/office/drawing/2014/main" id="{AAB36105-C5D0-246E-1CE9-223BB52DAB62}"/>
              </a:ext>
            </a:extLst>
          </p:cNvPr>
          <p:cNvSpPr>
            <a:spLocks noChangeAspect="1" noChangeShapeType="1"/>
          </p:cNvSpPr>
          <p:nvPr userDrawn="1"/>
        </p:nvSpPr>
        <p:spPr bwMode="auto">
          <a:xfrm>
            <a:off x="-38100" y="5715001"/>
            <a:ext cx="12268200" cy="0"/>
          </a:xfrm>
          <a:prstGeom prst="line">
            <a:avLst/>
          </a:prstGeom>
          <a:noFill/>
          <a:ln w="12700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BBB60C-10C0-3540-4CD4-A2A1937DFB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439632" y="2362203"/>
            <a:ext cx="9312735" cy="152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356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477001"/>
            <a:ext cx="3048000" cy="244475"/>
          </a:xfrm>
          <a:prstGeom prst="rect">
            <a:avLst/>
          </a:prstGeom>
        </p:spPr>
        <p:txBody>
          <a:bodyPr lIns="0" tIns="0" rIns="0" bIns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00230B3-7374-E847-8B17-66836C494C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05" r:id="rId2"/>
    <p:sldLayoutId id="2147483715" r:id="rId3"/>
    <p:sldLayoutId id="2147483731" r:id="rId4"/>
    <p:sldLayoutId id="2147483732" r:id="rId5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ヒラギノ角ゴ Pro W3" charset="-128"/>
          <a:cs typeface="ヒラギノ角ゴ Pro W3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87338" indent="-287338" algn="l" defTabSz="457200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charset="0"/>
        <a:buChar char="•"/>
        <a:defRPr sz="26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576263" indent="-288925" algn="l" defTabSz="457200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/>
        <a:buChar char="•"/>
        <a:defRPr sz="24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2pPr>
      <a:lvl3pPr marL="855663" indent="-279400" algn="l" defTabSz="457200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charset="0"/>
        <a:buChar char="•"/>
        <a:defRPr sz="23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3pPr>
      <a:lvl4pPr marL="1143000" indent="-287338" algn="l" defTabSz="457200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/>
        <a:buChar char="•"/>
        <a:defRPr sz="22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4pPr>
      <a:lvl5pPr marL="1430338" indent="-287338" algn="l" defTabSz="457200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charset="0"/>
        <a:buChar char="•"/>
        <a:defRPr sz="21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54D52-7FFD-32C9-F8D0-4EF04DE2DC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Heat Pipe Modeling Capabilities in Sockeye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E3D022-7417-B585-AABB-4EB27AA266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Joshua Hansel</a:t>
            </a:r>
            <a:br>
              <a:rPr lang="en-US" dirty="0"/>
            </a:br>
            <a:r>
              <a:rPr lang="en-US" sz="1200" i="1" dirty="0"/>
              <a:t>Idaho National Laboratory</a:t>
            </a:r>
            <a:endParaRPr lang="en-US" sz="1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54A41E-280D-3FD3-7480-B0179E862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3962400"/>
            <a:ext cx="3086100" cy="126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461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1312D-58DC-0FFE-F64B-2A051A6A9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Other Validation</a:t>
            </a:r>
          </a:p>
        </p:txBody>
      </p:sp>
      <p:pic>
        <p:nvPicPr>
          <p:cNvPr id="6" name="Picture 5" descr="Chart&#10;&#10;AI-generated content may be incorrect.">
            <a:extLst>
              <a:ext uri="{FF2B5EF4-FFF2-40B4-BE49-F238E27FC236}">
                <a16:creationId xmlns:a16="http://schemas.microsoft.com/office/drawing/2014/main" id="{D70B67C8-C71D-CF48-55D6-455CE4396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784082"/>
            <a:ext cx="5705764" cy="42793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EAB5AC7-1840-1F07-7071-312CEE89B295}"/>
              </a:ext>
            </a:extLst>
          </p:cNvPr>
          <p:cNvSpPr txBox="1"/>
          <p:nvPr/>
        </p:nvSpPr>
        <p:spPr>
          <a:xfrm>
            <a:off x="8614972" y="141475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Faghri</a:t>
            </a:r>
            <a:endParaRPr lang="en-US" dirty="0"/>
          </a:p>
        </p:txBody>
      </p:sp>
      <p:pic>
        <p:nvPicPr>
          <p:cNvPr id="9" name="Picture 8" descr="Chart, histogram&#10;&#10;AI-generated content may be incorrect.">
            <a:extLst>
              <a:ext uri="{FF2B5EF4-FFF2-40B4-BE49-F238E27FC236}">
                <a16:creationId xmlns:a16="http://schemas.microsoft.com/office/drawing/2014/main" id="{C0D85FAC-4E71-AFA7-C560-7FB7C39265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1436" y="1784082"/>
            <a:ext cx="5705764" cy="42793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3130EC-E902-1232-FF58-F5B8BF80F5CB}"/>
              </a:ext>
            </a:extLst>
          </p:cNvPr>
          <p:cNvSpPr txBox="1"/>
          <p:nvPr/>
        </p:nvSpPr>
        <p:spPr>
          <a:xfrm>
            <a:off x="2558800" y="141475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Ivanovskii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411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hart&#10;&#10;AI-generated content may be incorrect.">
            <a:extLst>
              <a:ext uri="{FF2B5EF4-FFF2-40B4-BE49-F238E27FC236}">
                <a16:creationId xmlns:a16="http://schemas.microsoft.com/office/drawing/2014/main" id="{A203369B-3469-4EAE-AA98-EEED4AA3C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3002586"/>
            <a:ext cx="3530600" cy="29342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71D0D2-78CC-7E25-5150-8A1001EF5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Multiphysics Demonstration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227A1-D8AA-C69B-0045-E2437A2AF9E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06400" y="1447800"/>
            <a:ext cx="11379200" cy="1396320"/>
          </a:xfrm>
        </p:spPr>
        <p:txBody>
          <a:bodyPr/>
          <a:lstStyle/>
          <a:p>
            <a:r>
              <a:rPr lang="en-US" dirty="0"/>
              <a:t>Demonstrated coupling of heat pipe models to microreactor block monolith</a:t>
            </a:r>
          </a:p>
          <a:p>
            <a:r>
              <a:rPr lang="en-US" dirty="0"/>
              <a:t>General-purpose heat pipe microreactor: 20 </a:t>
            </a:r>
            <a:r>
              <a:rPr lang="en-US" dirty="0" err="1"/>
              <a:t>MWth</a:t>
            </a:r>
            <a:r>
              <a:rPr lang="en-US" dirty="0"/>
              <a:t> with 876 heat pipes</a:t>
            </a:r>
          </a:p>
        </p:txBody>
      </p:sp>
      <p:pic>
        <p:nvPicPr>
          <p:cNvPr id="5" name="Picture 4" descr="Chart, line chart&#10;&#10;AI-generated content may be incorrect.">
            <a:extLst>
              <a:ext uri="{FF2B5EF4-FFF2-40B4-BE49-F238E27FC236}">
                <a16:creationId xmlns:a16="http://schemas.microsoft.com/office/drawing/2014/main" id="{84E6BE56-C2D2-4C92-37F1-32AE783B5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2606" y="3090454"/>
            <a:ext cx="3905794" cy="29293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73D89F8-EF2D-CA94-AEAD-C0F867ABE4CB}"/>
              </a:ext>
            </a:extLst>
          </p:cNvPr>
          <p:cNvSpPr txBox="1"/>
          <p:nvPr/>
        </p:nvSpPr>
        <p:spPr>
          <a:xfrm>
            <a:off x="6774768" y="2636519"/>
            <a:ext cx="2864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Loss of heat sink transient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AFCD2F-A903-FB20-4D5D-7717DB8661A6}"/>
              </a:ext>
            </a:extLst>
          </p:cNvPr>
          <p:cNvSpPr txBox="1"/>
          <p:nvPr/>
        </p:nvSpPr>
        <p:spPr>
          <a:xfrm>
            <a:off x="1905000" y="2633254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Steady core temperature</a:t>
            </a:r>
          </a:p>
        </p:txBody>
      </p:sp>
    </p:spTree>
    <p:extLst>
      <p:ext uri="{BB962C8B-B14F-4D97-AF65-F5344CB8AC3E}">
        <p14:creationId xmlns:p14="http://schemas.microsoft.com/office/powerpoint/2010/main" val="534121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06F16-17EA-5C62-AD3F-DC6CCB3CE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and Possible 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40622-FCD6-CD42-CD2A-6099D1AED86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Conclusions:</a:t>
            </a:r>
          </a:p>
          <a:p>
            <a:pPr lvl="1"/>
            <a:r>
              <a:rPr lang="en-US" dirty="0"/>
              <a:t>Sockeye is a flexible, engineering-scale tool for the design and analysis of heat pipes, used in</a:t>
            </a:r>
          </a:p>
          <a:p>
            <a:pPr lvl="2"/>
            <a:r>
              <a:rPr lang="en-US" dirty="0"/>
              <a:t>Single heat pipe studies</a:t>
            </a:r>
          </a:p>
          <a:p>
            <a:pPr lvl="2"/>
            <a:r>
              <a:rPr lang="en-US" dirty="0"/>
              <a:t>Multiphysics simulations of heat-pipe-cooled microreactors</a:t>
            </a:r>
          </a:p>
          <a:p>
            <a:pPr lvl="1"/>
            <a:r>
              <a:rPr lang="en-US" dirty="0"/>
              <a:t>The LCVF model is recommended for most applications due to its robustness and accuracy</a:t>
            </a:r>
          </a:p>
          <a:p>
            <a:r>
              <a:rPr lang="en-US" dirty="0"/>
              <a:t>Possible future work:</a:t>
            </a:r>
          </a:p>
          <a:p>
            <a:pPr lvl="1"/>
            <a:r>
              <a:rPr lang="en-US" dirty="0"/>
              <a:t>Addressing phase disappearance in two-phase heat pipe model</a:t>
            </a:r>
          </a:p>
          <a:p>
            <a:pPr lvl="1"/>
            <a:r>
              <a:rPr lang="en-US" dirty="0"/>
              <a:t>Supporting additional heat pipe types, e.g., thermosyphons</a:t>
            </a:r>
          </a:p>
          <a:p>
            <a:pPr lvl="1"/>
            <a:r>
              <a:rPr lang="en-US" dirty="0"/>
              <a:t>Support for entrainment and boiling limits in flow models</a:t>
            </a:r>
          </a:p>
          <a:p>
            <a:pPr lvl="1"/>
            <a:r>
              <a:rPr lang="en-US" dirty="0"/>
              <a:t>Continued validation, including additional experiments by the Microreactor Program</a:t>
            </a:r>
          </a:p>
        </p:txBody>
      </p:sp>
    </p:spTree>
    <p:extLst>
      <p:ext uri="{BB962C8B-B14F-4D97-AF65-F5344CB8AC3E}">
        <p14:creationId xmlns:p14="http://schemas.microsoft.com/office/powerpoint/2010/main" val="599578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458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7FAB7-A466-1A2B-A2D9-85E7287EC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Sockeye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54A00-AAA7-5925-98B6-A82768BD137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06400" y="1447800"/>
            <a:ext cx="7594600" cy="4876800"/>
          </a:xfrm>
        </p:spPr>
        <p:txBody>
          <a:bodyPr/>
          <a:lstStyle/>
          <a:p>
            <a:r>
              <a:rPr lang="en-US" dirty="0"/>
              <a:t>Engineering-scale heat pipe application based on MOOSE framework</a:t>
            </a:r>
          </a:p>
          <a:p>
            <a:r>
              <a:rPr lang="en-US" dirty="0"/>
              <a:t>Use cases:</a:t>
            </a:r>
          </a:p>
          <a:p>
            <a:pPr lvl="1"/>
            <a:r>
              <a:rPr lang="en-US" dirty="0"/>
              <a:t>Heat pipe design studies</a:t>
            </a:r>
          </a:p>
          <a:p>
            <a:pPr lvl="1"/>
            <a:r>
              <a:rPr lang="en-US" dirty="0"/>
              <a:t>Prediction of heat pipe performance limits</a:t>
            </a:r>
          </a:p>
          <a:p>
            <a:pPr lvl="1"/>
            <a:r>
              <a:rPr lang="en-US" dirty="0"/>
              <a:t>Prediction of heat pipe transient response</a:t>
            </a:r>
          </a:p>
          <a:p>
            <a:pPr lvl="1"/>
            <a:r>
              <a:rPr lang="en-US" dirty="0"/>
              <a:t>Prediction of heat pipe thermal resistance</a:t>
            </a:r>
          </a:p>
          <a:p>
            <a:r>
              <a:rPr lang="en-US" dirty="0"/>
              <a:t>Simulations may be </a:t>
            </a:r>
            <a:r>
              <a:rPr lang="en-US" i="1" dirty="0"/>
              <a:t>standalone</a:t>
            </a:r>
            <a:r>
              <a:rPr lang="en-US" dirty="0"/>
              <a:t> or </a:t>
            </a:r>
            <a:r>
              <a:rPr lang="en-US" i="1" dirty="0" err="1"/>
              <a:t>multiphysics</a:t>
            </a:r>
            <a:r>
              <a:rPr lang="en-US" dirty="0"/>
              <a:t>:</a:t>
            </a:r>
          </a:p>
          <a:p>
            <a:pPr lvl="1"/>
            <a:r>
              <a:rPr lang="en-US" b="1" dirty="0"/>
              <a:t>Heat pipe microreactors</a:t>
            </a:r>
          </a:p>
        </p:txBody>
      </p:sp>
      <p:pic>
        <p:nvPicPr>
          <p:cNvPr id="8" name="Picture 7" descr="Chart, bar chart&#10;&#10;AI-generated content may be incorrect.">
            <a:extLst>
              <a:ext uri="{FF2B5EF4-FFF2-40B4-BE49-F238E27FC236}">
                <a16:creationId xmlns:a16="http://schemas.microsoft.com/office/drawing/2014/main" id="{9D94A55B-604D-BCBA-CC9F-963FB18EB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0" y="5257800"/>
            <a:ext cx="3350237" cy="593470"/>
          </a:xfrm>
          <a:prstGeom prst="rect">
            <a:avLst/>
          </a:prstGeom>
        </p:spPr>
      </p:pic>
      <p:pic>
        <p:nvPicPr>
          <p:cNvPr id="12" name="Picture 11" descr="Shape, arrow&#10;&#10;AI-generated content may be incorrect.">
            <a:extLst>
              <a:ext uri="{FF2B5EF4-FFF2-40B4-BE49-F238E27FC236}">
                <a16:creationId xmlns:a16="http://schemas.microsoft.com/office/drawing/2014/main" id="{C57E5386-1411-59B3-4091-0C99EDDE40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4936343"/>
            <a:ext cx="1036449" cy="1083435"/>
          </a:xfrm>
          <a:prstGeom prst="rect">
            <a:avLst/>
          </a:prstGeom>
        </p:spPr>
      </p:pic>
      <p:pic>
        <p:nvPicPr>
          <p:cNvPr id="14" name="Picture 13" descr="Chart, line chart&#10;&#10;AI-generated content may be incorrect.">
            <a:extLst>
              <a:ext uri="{FF2B5EF4-FFF2-40B4-BE49-F238E27FC236}">
                <a16:creationId xmlns:a16="http://schemas.microsoft.com/office/drawing/2014/main" id="{6E231911-8E35-6B69-5647-37E1135CC8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4675" y="1431121"/>
            <a:ext cx="4267199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382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6B82D5-BD6F-DB95-9CE1-27E5F68707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25D64-EF3E-56EE-CF23-4DAB2D85F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Supported Heat Pipes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0DE81-A554-ECE5-3D76-8D8E8343161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06400" y="1447800"/>
            <a:ext cx="5689600" cy="4876800"/>
          </a:xfrm>
        </p:spPr>
        <p:txBody>
          <a:bodyPr/>
          <a:lstStyle/>
          <a:p>
            <a:r>
              <a:rPr lang="en-US" dirty="0"/>
              <a:t>Supported wick designs:</a:t>
            </a:r>
          </a:p>
          <a:p>
            <a:pPr lvl="1"/>
            <a:r>
              <a:rPr lang="en-US" dirty="0"/>
              <a:t>Conventional heat pipes with mesh screen wicks, with or without gap</a:t>
            </a:r>
          </a:p>
          <a:p>
            <a:pPr lvl="1"/>
            <a:r>
              <a:rPr lang="en-US" dirty="0"/>
              <a:t>Not yet supported: wickless heat pipes, i.e., thermosyphons</a:t>
            </a:r>
          </a:p>
          <a:p>
            <a:r>
              <a:rPr lang="en-US" dirty="0"/>
              <a:t>Supported working fluids:</a:t>
            </a:r>
          </a:p>
          <a:p>
            <a:pPr lvl="1"/>
            <a:r>
              <a:rPr lang="en-US" dirty="0"/>
              <a:t>Sodium</a:t>
            </a:r>
          </a:p>
          <a:p>
            <a:pPr lvl="1"/>
            <a:r>
              <a:rPr lang="en-US" dirty="0"/>
              <a:t>Potassium</a:t>
            </a:r>
          </a:p>
          <a:p>
            <a:pPr lvl="1"/>
            <a:r>
              <a:rPr lang="en-US" dirty="0"/>
              <a:t>Water</a:t>
            </a:r>
          </a:p>
        </p:txBody>
      </p:sp>
      <p:pic>
        <p:nvPicPr>
          <p:cNvPr id="5" name="Picture 4" descr="Circle&#10;&#10;AI-generated content may be incorrect.">
            <a:extLst>
              <a:ext uri="{FF2B5EF4-FFF2-40B4-BE49-F238E27FC236}">
                <a16:creationId xmlns:a16="http://schemas.microsoft.com/office/drawing/2014/main" id="{EF4E2CCC-23A1-7A24-5562-4536FC69E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2590800"/>
            <a:ext cx="2254876" cy="2254876"/>
          </a:xfrm>
          <a:prstGeom prst="rect">
            <a:avLst/>
          </a:prstGeom>
        </p:spPr>
      </p:pic>
      <p:pic>
        <p:nvPicPr>
          <p:cNvPr id="7" name="Picture 6" descr="A picture containing circle&#10;&#10;AI-generated content may be incorrect.">
            <a:extLst>
              <a:ext uri="{FF2B5EF4-FFF2-40B4-BE49-F238E27FC236}">
                <a16:creationId xmlns:a16="http://schemas.microsoft.com/office/drawing/2014/main" id="{616B9940-0024-A8FA-8B9F-7E89DB0603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0" y="2590800"/>
            <a:ext cx="2254876" cy="22548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BCA011-3631-161B-7FD5-94C0450C3B1A}"/>
              </a:ext>
            </a:extLst>
          </p:cNvPr>
          <p:cNvSpPr txBox="1"/>
          <p:nvPr/>
        </p:nvSpPr>
        <p:spPr>
          <a:xfrm>
            <a:off x="6426675" y="2133600"/>
            <a:ext cx="2507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Screen wick </a:t>
            </a:r>
            <a:r>
              <a:rPr lang="en-US" i="1" dirty="0"/>
              <a:t>with</a:t>
            </a:r>
            <a:r>
              <a:rPr lang="en-US" dirty="0"/>
              <a:t> gap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672B26-A3C4-A6FF-33EA-0EABFEC47C40}"/>
              </a:ext>
            </a:extLst>
          </p:cNvPr>
          <p:cNvSpPr txBox="1"/>
          <p:nvPr/>
        </p:nvSpPr>
        <p:spPr>
          <a:xfrm>
            <a:off x="9293775" y="2133600"/>
            <a:ext cx="2717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Screen wick </a:t>
            </a:r>
            <a:r>
              <a:rPr lang="en-US" i="1" dirty="0"/>
              <a:t>without</a:t>
            </a:r>
            <a:r>
              <a:rPr lang="en-US" dirty="0"/>
              <a:t> gap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2B7F73A-A283-B3CC-BFC5-0369DBEFA4D2}"/>
              </a:ext>
            </a:extLst>
          </p:cNvPr>
          <p:cNvCxnSpPr>
            <a:cxnSpLocks/>
          </p:cNvCxnSpPr>
          <p:nvPr/>
        </p:nvCxnSpPr>
        <p:spPr>
          <a:xfrm flipH="1" flipV="1">
            <a:off x="7924800" y="3886200"/>
            <a:ext cx="693673" cy="829588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E8D0E3A-105E-98F2-58EB-FB376858324C}"/>
              </a:ext>
            </a:extLst>
          </p:cNvPr>
          <p:cNvSpPr txBox="1"/>
          <p:nvPr/>
        </p:nvSpPr>
        <p:spPr>
          <a:xfrm>
            <a:off x="8562197" y="4572279"/>
            <a:ext cx="58201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Vapor</a:t>
            </a:r>
            <a:br>
              <a:rPr lang="en-US" sz="1200" dirty="0"/>
            </a:br>
            <a:br>
              <a:rPr lang="en-US" sz="1200" dirty="0"/>
            </a:br>
            <a:r>
              <a:rPr lang="en-US" sz="1200" dirty="0"/>
              <a:t>Wick</a:t>
            </a:r>
            <a:br>
              <a:rPr lang="en-US" sz="1200" dirty="0"/>
            </a:br>
            <a:br>
              <a:rPr lang="en-US" sz="1200" dirty="0"/>
            </a:br>
            <a:r>
              <a:rPr lang="en-US" sz="1200" dirty="0"/>
              <a:t>Gap</a:t>
            </a:r>
            <a:br>
              <a:rPr lang="en-US" sz="1200" dirty="0"/>
            </a:br>
            <a:br>
              <a:rPr lang="en-US" sz="1200" dirty="0"/>
            </a:br>
            <a:r>
              <a:rPr lang="en-US" sz="1200" dirty="0"/>
              <a:t>Wall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5708BA2-2671-C249-EF21-74417F34291C}"/>
              </a:ext>
            </a:extLst>
          </p:cNvPr>
          <p:cNvCxnSpPr>
            <a:cxnSpLocks/>
          </p:cNvCxnSpPr>
          <p:nvPr/>
        </p:nvCxnSpPr>
        <p:spPr>
          <a:xfrm flipH="1" flipV="1">
            <a:off x="7964677" y="4267200"/>
            <a:ext cx="632263" cy="775900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D2262BE-AB5F-6012-BE50-2F3CAB1FC90B}"/>
              </a:ext>
            </a:extLst>
          </p:cNvPr>
          <p:cNvCxnSpPr>
            <a:cxnSpLocks/>
          </p:cNvCxnSpPr>
          <p:nvPr/>
        </p:nvCxnSpPr>
        <p:spPr>
          <a:xfrm flipH="1" flipV="1">
            <a:off x="7952773" y="4572279"/>
            <a:ext cx="671491" cy="841508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7DADDC6-F93C-EC2F-0ECE-0B504B12A256}"/>
              </a:ext>
            </a:extLst>
          </p:cNvPr>
          <p:cNvCxnSpPr>
            <a:cxnSpLocks/>
          </p:cNvCxnSpPr>
          <p:nvPr/>
        </p:nvCxnSpPr>
        <p:spPr>
          <a:xfrm flipH="1" flipV="1">
            <a:off x="7845273" y="4769476"/>
            <a:ext cx="763571" cy="973324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0257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10882-7632-A18D-C22A-E54519261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Available Models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397F9A-9656-1750-B225-C342A59BD227}"/>
              </a:ext>
            </a:extLst>
          </p:cNvPr>
          <p:cNvSpPr txBox="1"/>
          <p:nvPr/>
        </p:nvSpPr>
        <p:spPr>
          <a:xfrm>
            <a:off x="287419" y="1313274"/>
            <a:ext cx="3373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Two-phase flow model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D84D10-C0B3-B118-A9E3-7FAC98986D1A}"/>
              </a:ext>
            </a:extLst>
          </p:cNvPr>
          <p:cNvSpPr txBox="1"/>
          <p:nvPr/>
        </p:nvSpPr>
        <p:spPr>
          <a:xfrm>
            <a:off x="4106247" y="4191000"/>
            <a:ext cx="396238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1D, single-phase, compressible flow for vapor phase: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Euler equations of gas dynamics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Rarefied gas flow treatment during startup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2D heat conduction used for liquid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Supports non-condensable gases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Thermally expanding condenser pool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Fairly robust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849A1B-4845-EE5E-A38D-1351F772DCF0}"/>
              </a:ext>
            </a:extLst>
          </p:cNvPr>
          <p:cNvSpPr txBox="1"/>
          <p:nvPr/>
        </p:nvSpPr>
        <p:spPr>
          <a:xfrm>
            <a:off x="757575" y="1953436"/>
            <a:ext cx="24288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Vapor:		1D flow</a:t>
            </a:r>
            <a:br>
              <a:rPr lang="en-US" sz="1200" dirty="0"/>
            </a:br>
            <a:r>
              <a:rPr lang="en-US" sz="1200" dirty="0"/>
              <a:t>Liquid/wick:	1D flow</a:t>
            </a:r>
          </a:p>
          <a:p>
            <a:r>
              <a:rPr lang="en-US" sz="1200" dirty="0"/>
              <a:t>Wall:		2D heat conduction</a:t>
            </a:r>
          </a:p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4361DE-6E0B-867B-479F-8807791B4A91}"/>
              </a:ext>
            </a:extLst>
          </p:cNvPr>
          <p:cNvSpPr txBox="1"/>
          <p:nvPr/>
        </p:nvSpPr>
        <p:spPr>
          <a:xfrm>
            <a:off x="4406574" y="1313274"/>
            <a:ext cx="3373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Liquid-conduction, Vapor-flow (LCVF) model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1FF4D9-F235-7E98-8436-24E5DD43855A}"/>
              </a:ext>
            </a:extLst>
          </p:cNvPr>
          <p:cNvSpPr txBox="1"/>
          <p:nvPr/>
        </p:nvSpPr>
        <p:spPr>
          <a:xfrm>
            <a:off x="8513930" y="1316603"/>
            <a:ext cx="3373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Conduction model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5381A14-1796-2C87-9596-9115B62CDA0A}"/>
              </a:ext>
            </a:extLst>
          </p:cNvPr>
          <p:cNvCxnSpPr/>
          <p:nvPr/>
        </p:nvCxnSpPr>
        <p:spPr>
          <a:xfrm>
            <a:off x="4033835" y="1534990"/>
            <a:ext cx="0" cy="44848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DA00B84-A735-51D7-BEDD-E0CB729E790E}"/>
              </a:ext>
            </a:extLst>
          </p:cNvPr>
          <p:cNvCxnSpPr/>
          <p:nvPr/>
        </p:nvCxnSpPr>
        <p:spPr>
          <a:xfrm>
            <a:off x="8153400" y="1534990"/>
            <a:ext cx="0" cy="44848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8AA63170-8365-CA29-D467-0BE7267B4D7B}"/>
              </a:ext>
            </a:extLst>
          </p:cNvPr>
          <p:cNvSpPr txBox="1"/>
          <p:nvPr/>
        </p:nvSpPr>
        <p:spPr>
          <a:xfrm>
            <a:off x="4926461" y="1976734"/>
            <a:ext cx="24288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Vapor:		1D flow</a:t>
            </a:r>
            <a:br>
              <a:rPr lang="en-US" sz="1200" dirty="0"/>
            </a:br>
            <a:r>
              <a:rPr lang="en-US" sz="1200" dirty="0"/>
              <a:t>Liquid/wick:	2D heat conduction</a:t>
            </a:r>
          </a:p>
          <a:p>
            <a:r>
              <a:rPr lang="en-US" sz="1200" dirty="0"/>
              <a:t>Wall:		2D heat conduction</a:t>
            </a:r>
          </a:p>
          <a:p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59D8893-C331-6E91-D5F0-88B5D59A2E1A}"/>
              </a:ext>
            </a:extLst>
          </p:cNvPr>
          <p:cNvSpPr txBox="1"/>
          <p:nvPr/>
        </p:nvSpPr>
        <p:spPr>
          <a:xfrm>
            <a:off x="8986129" y="1953436"/>
            <a:ext cx="24288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Vapor:		2D heat conduction</a:t>
            </a:r>
            <a:br>
              <a:rPr lang="en-US" sz="1200" dirty="0"/>
            </a:br>
            <a:r>
              <a:rPr lang="en-US" sz="1200" dirty="0"/>
              <a:t>Liquid/wick:	2D heat conduction</a:t>
            </a:r>
          </a:p>
          <a:p>
            <a:r>
              <a:rPr lang="en-US" sz="1200" dirty="0"/>
              <a:t>Wall:		2D heat conduction</a:t>
            </a:r>
          </a:p>
          <a:p>
            <a:endParaRPr lang="en-US" dirty="0"/>
          </a:p>
        </p:txBody>
      </p:sp>
      <p:pic>
        <p:nvPicPr>
          <p:cNvPr id="24" name="Picture 23" descr="A picture containing text, measuring stick&#10;&#10;Description automatically generated">
            <a:extLst>
              <a:ext uri="{FF2B5EF4-FFF2-40B4-BE49-F238E27FC236}">
                <a16:creationId xmlns:a16="http://schemas.microsoft.com/office/drawing/2014/main" id="{F436193F-24E2-3DFD-9600-D1B21FE0EA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70" y="2651955"/>
            <a:ext cx="2753988" cy="864568"/>
          </a:xfrm>
          <a:prstGeom prst="rect">
            <a:avLst/>
          </a:prstGeom>
        </p:spPr>
      </p:pic>
      <p:pic>
        <p:nvPicPr>
          <p:cNvPr id="25" name="Picture 24" descr="A picture containing text, measuring stick&#10;&#10;Description automatically generated">
            <a:extLst>
              <a:ext uri="{FF2B5EF4-FFF2-40B4-BE49-F238E27FC236}">
                <a16:creationId xmlns:a16="http://schemas.microsoft.com/office/drawing/2014/main" id="{E0991E0C-8D10-DD9E-F523-DE6B55936C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903" y="2651955"/>
            <a:ext cx="2753986" cy="1142636"/>
          </a:xfrm>
          <a:prstGeom prst="rect">
            <a:avLst/>
          </a:prstGeom>
        </p:spPr>
      </p:pic>
      <p:pic>
        <p:nvPicPr>
          <p:cNvPr id="26" name="Picture 25" descr="A picture containing text, athletic game, sport&#10;&#10;Description automatically generated">
            <a:extLst>
              <a:ext uri="{FF2B5EF4-FFF2-40B4-BE49-F238E27FC236}">
                <a16:creationId xmlns:a16="http://schemas.microsoft.com/office/drawing/2014/main" id="{32702088-030B-FC4C-394A-CED992FC15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570" y="2651955"/>
            <a:ext cx="2753988" cy="102971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F97D827-FA58-A396-C8CF-4E0542517A40}"/>
              </a:ext>
            </a:extLst>
          </p:cNvPr>
          <p:cNvSpPr txBox="1"/>
          <p:nvPr/>
        </p:nvSpPr>
        <p:spPr>
          <a:xfrm>
            <a:off x="28071" y="4196878"/>
            <a:ext cx="39623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1D, two-phase, compressible flow: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Baer-Nunziato equations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Not robust in single-phase regimes: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Condenser pool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Dryout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07E9CF5-9970-B71B-5A79-469BFBD01642}"/>
              </a:ext>
            </a:extLst>
          </p:cNvPr>
          <p:cNvSpPr txBox="1"/>
          <p:nvPr/>
        </p:nvSpPr>
        <p:spPr>
          <a:xfrm>
            <a:off x="8211080" y="4191000"/>
            <a:ext cx="39623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2D heat conduction in all regions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Uses analytic heat pipe limits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Controls vapor core thermal conductivity to enforce limits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Extremely robust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398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60A27-8A73-28B1-154A-7F44E76BC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Limits Support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5E8D44F-A21B-4BCC-3198-B3DB43FB09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8052861"/>
              </p:ext>
            </p:extLst>
          </p:nvPr>
        </p:nvGraphicFramePr>
        <p:xfrm>
          <a:off x="700155" y="1567399"/>
          <a:ext cx="10553695" cy="35785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2">
                  <a:extLst>
                    <a:ext uri="{9D8B030D-6E8A-4147-A177-3AD203B41FA5}">
                      <a16:colId xmlns:a16="http://schemas.microsoft.com/office/drawing/2014/main" val="3206988023"/>
                    </a:ext>
                  </a:extLst>
                </a:gridCol>
                <a:gridCol w="2170043">
                  <a:extLst>
                    <a:ext uri="{9D8B030D-6E8A-4147-A177-3AD203B41FA5}">
                      <a16:colId xmlns:a16="http://schemas.microsoft.com/office/drawing/2014/main" val="371129719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3142852980"/>
                    </a:ext>
                  </a:extLst>
                </a:gridCol>
                <a:gridCol w="2361311">
                  <a:extLst>
                    <a:ext uri="{9D8B030D-6E8A-4147-A177-3AD203B41FA5}">
                      <a16:colId xmlns:a16="http://schemas.microsoft.com/office/drawing/2014/main" val="1947999211"/>
                    </a:ext>
                  </a:extLst>
                </a:gridCol>
                <a:gridCol w="2110739">
                  <a:extLst>
                    <a:ext uri="{9D8B030D-6E8A-4147-A177-3AD203B41FA5}">
                      <a16:colId xmlns:a16="http://schemas.microsoft.com/office/drawing/2014/main" val="2181906523"/>
                    </a:ext>
                  </a:extLst>
                </a:gridCol>
              </a:tblGrid>
              <a:tr h="369902">
                <a:tc>
                  <a:txBody>
                    <a:bodyPr/>
                    <a:lstStyle/>
                    <a:p>
                      <a:r>
                        <a:rPr lang="en-US" dirty="0"/>
                        <a:t>Limit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Two-Phase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LCVF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Conduction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7314160"/>
                  </a:ext>
                </a:extLst>
              </a:tr>
              <a:tr h="369902">
                <a:tc>
                  <a:txBody>
                    <a:bodyPr/>
                    <a:lstStyle/>
                    <a:p>
                      <a:r>
                        <a:rPr lang="en-US" dirty="0"/>
                        <a:t>Capillary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Mechanistic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Mechanistic vapor, analytic liquid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Analytic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4535521"/>
                  </a:ext>
                </a:extLst>
              </a:tr>
              <a:tr h="369902">
                <a:tc>
                  <a:txBody>
                    <a:bodyPr/>
                    <a:lstStyle/>
                    <a:p>
                      <a:r>
                        <a:rPr lang="en-US" dirty="0"/>
                        <a:t>Sonic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Mechanistic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Mechanistic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Analytic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7225585"/>
                  </a:ext>
                </a:extLst>
              </a:tr>
              <a:tr h="369902">
                <a:tc>
                  <a:txBody>
                    <a:bodyPr/>
                    <a:lstStyle/>
                    <a:p>
                      <a:r>
                        <a:rPr lang="en-US" dirty="0"/>
                        <a:t>Viscous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Mechanistic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Mechanistic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Analytic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732644"/>
                  </a:ext>
                </a:extLst>
              </a:tr>
              <a:tr h="369902">
                <a:tc>
                  <a:txBody>
                    <a:bodyPr/>
                    <a:lstStyle/>
                    <a:p>
                      <a:r>
                        <a:rPr lang="en-US" dirty="0"/>
                        <a:t>Entrainment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Not considered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Not considered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Analytic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Believed not to be a concern for high-temperature HPs.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1295694"/>
                  </a:ext>
                </a:extLst>
              </a:tr>
              <a:tr h="369902">
                <a:tc>
                  <a:txBody>
                    <a:bodyPr/>
                    <a:lstStyle/>
                    <a:p>
                      <a:r>
                        <a:rPr lang="en-US" dirty="0"/>
                        <a:t>Boiling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considered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considered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Analytic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Requires very high radial heat flux; not highest priority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086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9195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84FA2-D206-82A0-A7D1-822BBB4EE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Verification</a:t>
            </a:r>
          </a:p>
        </p:txBody>
      </p:sp>
      <p:pic>
        <p:nvPicPr>
          <p:cNvPr id="4" name="Picture 3" descr="Diagram&#10;&#10;AI-generated content may be incorrect.">
            <a:extLst>
              <a:ext uri="{FF2B5EF4-FFF2-40B4-BE49-F238E27FC236}">
                <a16:creationId xmlns:a16="http://schemas.microsoft.com/office/drawing/2014/main" id="{792A6EEB-02AD-0D73-3E7A-8D7BC3144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95400"/>
            <a:ext cx="6449721" cy="4837291"/>
          </a:xfrm>
          <a:prstGeom prst="rect">
            <a:avLst/>
          </a:prstGeom>
        </p:spPr>
      </p:pic>
      <p:pic>
        <p:nvPicPr>
          <p:cNvPr id="7" name="Picture 6" descr="Chart&#10;&#10;AI-generated content may be incorrect.">
            <a:extLst>
              <a:ext uri="{FF2B5EF4-FFF2-40B4-BE49-F238E27FC236}">
                <a16:creationId xmlns:a16="http://schemas.microsoft.com/office/drawing/2014/main" id="{B0E21716-B09A-B456-ED1D-F008DC38C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1269" y="1358012"/>
            <a:ext cx="3878917" cy="2909188"/>
          </a:xfrm>
          <a:prstGeom prst="rect">
            <a:avLst/>
          </a:prstGeom>
        </p:spPr>
      </p:pic>
      <p:pic>
        <p:nvPicPr>
          <p:cNvPr id="8" name="Picture 7" descr="Chart, line chart&#10;&#10;AI-generated content may be incorrect.">
            <a:extLst>
              <a:ext uri="{FF2B5EF4-FFF2-40B4-BE49-F238E27FC236}">
                <a16:creationId xmlns:a16="http://schemas.microsoft.com/office/drawing/2014/main" id="{786F8596-C04C-8642-A2C8-C5D7EB322F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6456" y="3312036"/>
            <a:ext cx="3878917" cy="29091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8DC34D-35CB-28C0-3E5D-D848659CFFCC}"/>
              </a:ext>
            </a:extLst>
          </p:cNvPr>
          <p:cNvSpPr txBox="1"/>
          <p:nvPr/>
        </p:nvSpPr>
        <p:spPr>
          <a:xfrm>
            <a:off x="2209800" y="3276600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Sonic Limit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DC1EC2-5AA7-C5A6-6344-20D25C789421}"/>
              </a:ext>
            </a:extLst>
          </p:cNvPr>
          <p:cNvSpPr txBox="1"/>
          <p:nvPr/>
        </p:nvSpPr>
        <p:spPr>
          <a:xfrm>
            <a:off x="7267646" y="1559345"/>
            <a:ext cx="163378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Capillary Limit</a:t>
            </a:r>
            <a:b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12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Without</a:t>
            </a:r>
            <a:r>
              <a:rPr lang="en-US" sz="1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Wick Gap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94DBA6-FD98-E7BE-2C23-7CB879F04894}"/>
              </a:ext>
            </a:extLst>
          </p:cNvPr>
          <p:cNvSpPr txBox="1"/>
          <p:nvPr/>
        </p:nvSpPr>
        <p:spPr>
          <a:xfrm>
            <a:off x="8901427" y="3978834"/>
            <a:ext cx="163378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Capillary Limit</a:t>
            </a:r>
            <a:b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12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With</a:t>
            </a:r>
            <a:r>
              <a:rPr lang="en-US" sz="1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Wick Gap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576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A26DD-0126-B2D9-3E8D-460E1D907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 Summary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1181F52-C1C8-6506-DB09-5528C50E32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376287"/>
              </p:ext>
            </p:extLst>
          </p:nvPr>
        </p:nvGraphicFramePr>
        <p:xfrm>
          <a:off x="304800" y="1447800"/>
          <a:ext cx="11506197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12694109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18146097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425020504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29603937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400957020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1393601982"/>
                    </a:ext>
                  </a:extLst>
                </a:gridCol>
                <a:gridCol w="914397">
                  <a:extLst>
                    <a:ext uri="{9D8B030D-6E8A-4147-A177-3AD203B41FA5}">
                      <a16:colId xmlns:a16="http://schemas.microsoft.com/office/drawing/2014/main" val="3257221206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r>
                        <a:rPr lang="en-US" dirty="0"/>
                        <a:t>Experiment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Fluid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Wick(s)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Cooling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Angle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Measurements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878824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r>
                        <a:rPr lang="en-US" dirty="0"/>
                        <a:t>RPI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</a:t>
                      </a:r>
                      <a:r>
                        <a:rPr lang="en-US" baseline="-25000" dirty="0"/>
                        <a:t>2</a:t>
                      </a:r>
                      <a:r>
                        <a:rPr lang="en-US" baseline="0" dirty="0"/>
                        <a:t>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Thermosyphon, Screen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Water HX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Fiber optics, TCs, Pressure, film thickness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9300"/>
                          </a:solidFill>
                        </a:rPr>
                        <a:t>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9882196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r>
                        <a:rPr lang="en-US" dirty="0"/>
                        <a:t>SAFE-30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Screen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Radiation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3">
                              <a:lumMod val="75000"/>
                              <a:lumOff val="25000"/>
                            </a:schemeClr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2736779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r>
                        <a:rPr lang="en-US" dirty="0"/>
                        <a:t>SPHERE (2021)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Screen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Radiation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Thermowell TCs, cooling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3">
                              <a:lumMod val="75000"/>
                              <a:lumOff val="25000"/>
                            </a:schemeClr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2097973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r>
                        <a:rPr lang="en-US" dirty="0"/>
                        <a:t>SPHERE (2023)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Screen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Water HX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TCs, cooling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3">
                              <a:lumMod val="75000"/>
                              <a:lumOff val="25000"/>
                            </a:schemeClr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3312151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r>
                        <a:rPr lang="en-US" dirty="0"/>
                        <a:t>SPHERE (2024)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Screen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Radiation to water HX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TCs, cooling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3">
                              <a:lumMod val="75000"/>
                              <a:lumOff val="25000"/>
                            </a:schemeClr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9575168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r>
                        <a:rPr lang="en-US" dirty="0"/>
                        <a:t>Texas A&amp;M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</a:t>
                      </a:r>
                      <a:r>
                        <a:rPr lang="en-US" baseline="-25000" dirty="0"/>
                        <a:t>2</a:t>
                      </a:r>
                      <a:r>
                        <a:rPr lang="en-US" baseline="0" dirty="0"/>
                        <a:t>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Screen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Water HX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Fiber optics, TCs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9300"/>
                          </a:solidFill>
                        </a:rPr>
                        <a:t>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832335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r>
                        <a:rPr lang="en-US" dirty="0"/>
                        <a:t>U. Michigan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Screen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Water+air</a:t>
                      </a:r>
                      <a:r>
                        <a:rPr lang="en-US" dirty="0"/>
                        <a:t> HX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TCs, cooling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3">
                              <a:lumMod val="75000"/>
                              <a:lumOff val="25000"/>
                            </a:schemeClr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1318973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r>
                        <a:rPr lang="en-US" dirty="0"/>
                        <a:t>U. W-Madison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Screen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Gas HX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Fiber optics, TCs, x-ray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99825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B940217-9BBB-C6D5-F29C-E6388B9796E2}"/>
              </a:ext>
            </a:extLst>
          </p:cNvPr>
          <p:cNvSpPr txBox="1"/>
          <p:nvPr/>
        </p:nvSpPr>
        <p:spPr>
          <a:xfrm>
            <a:off x="3348342" y="5807222"/>
            <a:ext cx="5213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Status: </a:t>
            </a:r>
            <a:r>
              <a:rPr lang="en-US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C</a:t>
            </a:r>
            <a:r>
              <a:rPr lang="en-US" dirty="0"/>
              <a:t> = Complete, </a:t>
            </a:r>
            <a:r>
              <a:rPr lang="en-US" dirty="0">
                <a:solidFill>
                  <a:srgbClr val="FF9300"/>
                </a:solidFill>
              </a:rPr>
              <a:t>O</a:t>
            </a:r>
            <a:r>
              <a:rPr lang="en-US" dirty="0"/>
              <a:t> = Ongoing, </a:t>
            </a: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/>
              <a:t> = Planned</a:t>
            </a:r>
          </a:p>
        </p:txBody>
      </p:sp>
    </p:spTree>
    <p:extLst>
      <p:ext uri="{BB962C8B-B14F-4D97-AF65-F5344CB8AC3E}">
        <p14:creationId xmlns:p14="http://schemas.microsoft.com/office/powerpoint/2010/main" val="3254716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71352-74A0-251A-05F2-694167975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 Case: SAFE-30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5C8863-30E7-3AB1-0AA1-7D6AD0CB49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" y="2133600"/>
            <a:ext cx="4062480" cy="3046860"/>
          </a:xfrm>
          <a:prstGeom prst="rect">
            <a:avLst/>
          </a:prstGeom>
        </p:spPr>
      </p:pic>
      <p:pic>
        <p:nvPicPr>
          <p:cNvPr id="5" name="Picture 4" descr="Chart, histogram&#10;&#10;AI-generated content may be incorrect.">
            <a:extLst>
              <a:ext uri="{FF2B5EF4-FFF2-40B4-BE49-F238E27FC236}">
                <a16:creationId xmlns:a16="http://schemas.microsoft.com/office/drawing/2014/main" id="{D0DEE4D2-BE2B-F67D-8541-D57A9E960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2583" y="2133600"/>
            <a:ext cx="4062480" cy="30468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77D379-57CC-CE16-ABCC-0AC39F1A94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063" y="2133600"/>
            <a:ext cx="4062480" cy="30468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CA7C035-8652-45FC-7F5E-C2E8CEFD4689}"/>
              </a:ext>
            </a:extLst>
          </p:cNvPr>
          <p:cNvSpPr txBox="1"/>
          <p:nvPr/>
        </p:nvSpPr>
        <p:spPr>
          <a:xfrm>
            <a:off x="992811" y="1764268"/>
            <a:ext cx="2005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Two-phase model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AD0974-1A25-DD2C-CFD8-D043A4FC404B}"/>
              </a:ext>
            </a:extLst>
          </p:cNvPr>
          <p:cNvSpPr txBox="1"/>
          <p:nvPr/>
        </p:nvSpPr>
        <p:spPr>
          <a:xfrm>
            <a:off x="5358009" y="1764268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LCVF model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914B27-8420-9BEC-C7C5-8830C3716074}"/>
              </a:ext>
            </a:extLst>
          </p:cNvPr>
          <p:cNvSpPr txBox="1"/>
          <p:nvPr/>
        </p:nvSpPr>
        <p:spPr>
          <a:xfrm>
            <a:off x="9134228" y="1764268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Conduction model</a:t>
            </a:r>
          </a:p>
        </p:txBody>
      </p:sp>
      <p:pic>
        <p:nvPicPr>
          <p:cNvPr id="6" name="Picture 5" descr="A picture containing diagram&#10;&#10;AI-generated content may be incorrect.">
            <a:extLst>
              <a:ext uri="{FF2B5EF4-FFF2-40B4-BE49-F238E27FC236}">
                <a16:creationId xmlns:a16="http://schemas.microsoft.com/office/drawing/2014/main" id="{3D30AFC9-7E02-4AA1-8CD8-366EF5C120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8009" y="5334000"/>
            <a:ext cx="4858094" cy="616724"/>
          </a:xfrm>
          <a:prstGeom prst="rect">
            <a:avLst/>
          </a:prstGeom>
        </p:spPr>
      </p:pic>
      <p:pic>
        <p:nvPicPr>
          <p:cNvPr id="12" name="Picture 11" descr="Shape, circle&#10;&#10;AI-generated content may be incorrect.">
            <a:extLst>
              <a:ext uri="{FF2B5EF4-FFF2-40B4-BE49-F238E27FC236}">
                <a16:creationId xmlns:a16="http://schemas.microsoft.com/office/drawing/2014/main" id="{3EB93624-7CA6-2201-7557-2ED98716E3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8770" y="5334000"/>
            <a:ext cx="1828800" cy="71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482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 descr="Chart, histogram&#10;&#10;AI-generated content may be incorrect.">
            <a:extLst>
              <a:ext uri="{FF2B5EF4-FFF2-40B4-BE49-F238E27FC236}">
                <a16:creationId xmlns:a16="http://schemas.microsoft.com/office/drawing/2014/main" id="{61452624-390E-7ABE-D519-1C8531230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48214" y="1524000"/>
            <a:ext cx="67056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C52C3E-6BB9-3EC5-911E-9BD6FC9DB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 Case: University of Michigan </a:t>
            </a:r>
          </a:p>
        </p:txBody>
      </p:sp>
      <p:pic>
        <p:nvPicPr>
          <p:cNvPr id="5" name="Picture 4" descr="A picture containing diagram&#10;&#10;AI-generated content may be incorrect.">
            <a:extLst>
              <a:ext uri="{FF2B5EF4-FFF2-40B4-BE49-F238E27FC236}">
                <a16:creationId xmlns:a16="http://schemas.microsoft.com/office/drawing/2014/main" id="{F96C4379-C50C-6C9E-4995-917CAC93B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9384" y="1298256"/>
            <a:ext cx="4629416" cy="3390400"/>
          </a:xfrm>
          <a:prstGeom prst="rect">
            <a:avLst/>
          </a:prstGeom>
        </p:spPr>
      </p:pic>
      <p:pic>
        <p:nvPicPr>
          <p:cNvPr id="6" name="Picture 5" descr="Chart&#10;&#10;AI-generated content may be incorrect.">
            <a:extLst>
              <a:ext uri="{FF2B5EF4-FFF2-40B4-BE49-F238E27FC236}">
                <a16:creationId xmlns:a16="http://schemas.microsoft.com/office/drawing/2014/main" id="{1930C5E3-9583-D8D4-1077-8527BBB5B5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6032" y="4723292"/>
            <a:ext cx="4925841" cy="134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696727"/>
      </p:ext>
    </p:extLst>
  </p:cSld>
  <p:clrMapOvr>
    <a:masterClrMapping/>
  </p:clrMapOvr>
</p:sld>
</file>

<file path=ppt/theme/theme1.xml><?xml version="1.0" encoding="utf-8"?>
<a:theme xmlns:a="http://schemas.openxmlformats.org/drawingml/2006/main" name="DOE Theme Colors">
  <a:themeElements>
    <a:clrScheme name="EITS Color Scheme">
      <a:dk1>
        <a:sysClr val="windowText" lastClr="000000"/>
      </a:dk1>
      <a:lt1>
        <a:sysClr val="window" lastClr="FFFFFF"/>
      </a:lt1>
      <a:dk2>
        <a:srgbClr val="121A1D"/>
      </a:dk2>
      <a:lt2>
        <a:srgbClr val="D2DBE0"/>
      </a:lt2>
      <a:accent1>
        <a:srgbClr val="003066"/>
      </a:accent1>
      <a:accent2>
        <a:srgbClr val="FFC416"/>
      </a:accent2>
      <a:accent3>
        <a:srgbClr val="004424"/>
      </a:accent3>
      <a:accent4>
        <a:srgbClr val="005496"/>
      </a:accent4>
      <a:accent5>
        <a:srgbClr val="90C853"/>
      </a:accent5>
      <a:accent6>
        <a:srgbClr val="466373"/>
      </a:accent6>
      <a:hlink>
        <a:srgbClr val="003279"/>
      </a:hlink>
      <a:folHlink>
        <a:srgbClr val="004BB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A37E96EC989942900B54ACB2A29844" ma:contentTypeVersion="4" ma:contentTypeDescription="Create a new document." ma:contentTypeScope="" ma:versionID="cb8f55f89174a9f1761ff8fca4f75e74">
  <xsd:schema xmlns:xsd="http://www.w3.org/2001/XMLSchema" xmlns:xs="http://www.w3.org/2001/XMLSchema" xmlns:p="http://schemas.microsoft.com/office/2006/metadata/properties" xmlns:ns2="617f3ddb-f9e0-43cb-bd74-cf55aa24f2e1" targetNamespace="http://schemas.microsoft.com/office/2006/metadata/properties" ma:root="true" ma:fieldsID="4c47a9a4a89c2571f4b901b84c60da16" ns2:_="">
    <xsd:import namespace="617f3ddb-f9e0-43cb-bd74-cf55aa24f2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7f3ddb-f9e0-43cb-bd74-cf55aa24f2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671D3358-15A7-4F03-AE20-63A7AC780FC5}"/>
</file>

<file path=customXml/itemProps2.xml><?xml version="1.0" encoding="utf-8"?>
<ds:datastoreItem xmlns:ds="http://schemas.openxmlformats.org/officeDocument/2006/customXml" ds:itemID="{234DC236-E05B-4765-B448-1E669F9B26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044BF56-C799-47DE-B097-42D0AC3F8454}">
  <ds:schemaRefs>
    <ds:schemaRef ds:uri="http://www.w3.org/XML/1998/namespace"/>
    <ds:schemaRef ds:uri="http://purl.org/dc/dcmitype/"/>
    <ds:schemaRef ds:uri="http://purl.org/dc/terms/"/>
    <ds:schemaRef ds:uri="http://schemas.microsoft.com/office/2006/documentManagement/types"/>
    <ds:schemaRef ds:uri="http://schemas.microsoft.com/office/2006/metadata/properties"/>
    <ds:schemaRef ds:uri="eda238f6-4fe3-404e-a276-e07b17d386f3"/>
    <ds:schemaRef ds:uri="http://schemas.openxmlformats.org/package/2006/metadata/core-properties"/>
    <ds:schemaRef ds:uri="http://purl.org/dc/elements/1.1/"/>
    <ds:schemaRef ds:uri="8f44af2e-8a38-44cf-b457-90b087550117"/>
    <ds:schemaRef ds:uri="http://schemas.microsoft.com/office/infopath/2007/PartnerControls"/>
    <ds:schemaRef ds:uri="0a20205c-0631-4ff0-81c6-46eee12fe7e9"/>
    <ds:schemaRef ds:uri="55bb7a7b-ea7a-4bb0-b24a-d4297f0c0a9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34083</TotalTime>
  <Words>622</Words>
  <Application>Microsoft Macintosh PowerPoint</Application>
  <PresentationFormat>Widescreen</PresentationFormat>
  <Paragraphs>169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STIX Two Text</vt:lpstr>
      <vt:lpstr>DOE Theme Colors</vt:lpstr>
      <vt:lpstr>Heat Pipe Modeling Capabilities in Sockeye</vt:lpstr>
      <vt:lpstr>Sockeye Overview</vt:lpstr>
      <vt:lpstr>Supported Heat Pipes</vt:lpstr>
      <vt:lpstr>Available Models</vt:lpstr>
      <vt:lpstr>Limits Support</vt:lpstr>
      <vt:lpstr>Verification</vt:lpstr>
      <vt:lpstr>Validation Summary</vt:lpstr>
      <vt:lpstr>Validation Case: SAFE-30</vt:lpstr>
      <vt:lpstr>Validation Case: University of Michigan </vt:lpstr>
      <vt:lpstr>Some Other Validation</vt:lpstr>
      <vt:lpstr>Multiphysics Demonstration</vt:lpstr>
      <vt:lpstr>Conclusions and Possible Future Work</vt:lpstr>
      <vt:lpstr>PowerPoint Presentation</vt:lpstr>
    </vt:vector>
  </TitlesOfParts>
  <Company>Booz Allen Hamilton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Tai, Jenny [USA]</dc:creator>
  <cp:lastModifiedBy>Joshua E. Hansel</cp:lastModifiedBy>
  <cp:revision>1770</cp:revision>
  <cp:lastPrinted>2018-02-05T23:05:47Z</cp:lastPrinted>
  <dcterms:created xsi:type="dcterms:W3CDTF">2013-06-03T19:45:25Z</dcterms:created>
  <dcterms:modified xsi:type="dcterms:W3CDTF">2025-05-06T17:03:10Z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0x01010086A37E96EC989942900B54ACB2A29844</vt:lpwstr>
  </property>
  <property fmtid="{D5CDD505-2E9C-101B-9397-08002B2CF9AE}" pid="3" name="MediaServiceImageTags">
    <vt:lpwstr/>
  </property>
</Properties>
</file>