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19"/>
  </p:notesMasterIdLst>
  <p:handoutMasterIdLst>
    <p:handoutMasterId r:id="rId20"/>
  </p:handoutMasterIdLst>
  <p:sldIdLst>
    <p:sldId id="636" r:id="rId5"/>
    <p:sldId id="663" r:id="rId6"/>
    <p:sldId id="647" r:id="rId7"/>
    <p:sldId id="644" r:id="rId8"/>
    <p:sldId id="648" r:id="rId9"/>
    <p:sldId id="649" r:id="rId10"/>
    <p:sldId id="651" r:id="rId11"/>
    <p:sldId id="653" r:id="rId12"/>
    <p:sldId id="656" r:id="rId13"/>
    <p:sldId id="659" r:id="rId14"/>
    <p:sldId id="660" r:id="rId15"/>
    <p:sldId id="662" r:id="rId16"/>
    <p:sldId id="664" r:id="rId17"/>
    <p:sldId id="643" r:id="rId18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917B5B-9F18-89AB-386E-D9C50B552FF6}" name="Herring, Nicholas" initials="NH" userId="S::3nh@ornl.gov::3a74df08-d575-48b7-8a1b-cd4a30e05b92" providerId="AD"/>
  <p188:author id="{32CCFD9B-BC11-A535-8137-6E7C98C791F6}" name="Salko Jr, Robert" initials="" userId="S::rsk@ornl.gov::6c5f6ee3-7664-4678-af3c-d9998ceed7a4" providerId="AD"/>
  <p188:author id="{3E410DB5-6A47-40EC-1BFA-C60AFD7648CB}" name="Ghaddar, Tarek" initials="TG" userId="S::79g@ornl.gov::8ebcd7b2-947b-4e29-b3b6-0d29285f6c3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0E1130"/>
    <a:srgbClr val="293340"/>
    <a:srgbClr val="213E9A"/>
    <a:srgbClr val="19204C"/>
    <a:srgbClr val="FEF5E8"/>
    <a:srgbClr val="595959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78900-39AB-46D7-9261-66B7988E1394}" v="9" dt="2025-04-21T18:11:10.685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92" autoAdjust="0"/>
  </p:normalViewPr>
  <p:slideViewPr>
    <p:cSldViewPr snapToObjects="1">
      <p:cViewPr varScale="1">
        <p:scale>
          <a:sx n="111" d="100"/>
          <a:sy n="111" d="100"/>
        </p:scale>
        <p:origin x="648" y="78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5/8/2025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5/8/2025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5" r:id="rId2"/>
    <p:sldLayoutId id="2147483715" r:id="rId3"/>
    <p:sldLayoutId id="2147483731" r:id="rId4"/>
    <p:sldLayoutId id="2147483732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72/6561294" TargetMode="External"/><Relationship Id="rId2" Type="http://schemas.openxmlformats.org/officeDocument/2006/relationships/hyperlink" Target="https://doi.org/10.13182/PHYSOR22-3769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Simulation of the Peach Bottom 2 Turbine Trip Benchmark with VERA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Nick Herring &amp; Bob Salko &amp; Mehdi Asgari</a:t>
            </a:r>
          </a:p>
          <a:p>
            <a:r>
              <a:rPr lang="en-US" dirty="0"/>
              <a:t>Oak Ridge National Laboratory</a:t>
            </a:r>
          </a:p>
          <a:p>
            <a:r>
              <a:rPr lang="en-US" dirty="0"/>
              <a:t>Oak Ridge, Tennessee</a:t>
            </a:r>
          </a:p>
        </p:txBody>
      </p:sp>
    </p:spTree>
    <p:extLst>
      <p:ext uri="{BB962C8B-B14F-4D97-AF65-F5344CB8AC3E}">
        <p14:creationId xmlns:p14="http://schemas.microsoft.com/office/powerpoint/2010/main" val="212946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A094-79F9-3908-B435-60D123D9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Peach Bottom 2 Turbine Trip Transient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4FB70-A8AC-EF19-0A3F-DF2B34DE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09" y="2209800"/>
            <a:ext cx="5562600" cy="333954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A7DA46-1EA3-A8D8-712F-5AE6F71F190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93192" y="2209799"/>
            <a:ext cx="5562600" cy="3339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0C585-AFBC-4D54-89C0-EE3BC0ED9CF9}"/>
              </a:ext>
            </a:extLst>
          </p:cNvPr>
          <p:cNvSpPr txBox="1"/>
          <p:nvPr/>
        </p:nvSpPr>
        <p:spPr>
          <a:xfrm>
            <a:off x="1096606" y="4114800"/>
            <a:ext cx="19778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Core Averaged Void Collapse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C50CF-296C-86CF-1CC3-D0DF331B2431}"/>
              </a:ext>
            </a:extLst>
          </p:cNvPr>
          <p:cNvSpPr txBox="1"/>
          <p:nvPr/>
        </p:nvSpPr>
        <p:spPr>
          <a:xfrm>
            <a:off x="8229600" y="4108784"/>
            <a:ext cx="197788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Maximum Fuel and Clad Surface Temperatures</a:t>
            </a:r>
          </a:p>
        </p:txBody>
      </p:sp>
    </p:spTree>
    <p:extLst>
      <p:ext uri="{BB962C8B-B14F-4D97-AF65-F5344CB8AC3E}">
        <p14:creationId xmlns:p14="http://schemas.microsoft.com/office/powerpoint/2010/main" val="309366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1D5A-353B-8794-BDF2-7C7BC0B5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Peach Bottom 2 Turbine Trip Transient</a:t>
            </a:r>
          </a:p>
        </p:txBody>
      </p:sp>
      <p:pic>
        <p:nvPicPr>
          <p:cNvPr id="4" name="Picture 3" descr="Chart, treemap chart&#10;&#10;AI-generated content may be incorrect.">
            <a:extLst>
              <a:ext uri="{FF2B5EF4-FFF2-40B4-BE49-F238E27FC236}">
                <a16:creationId xmlns:a16="http://schemas.microsoft.com/office/drawing/2014/main" id="{7FC1717A-49EE-BC3F-3954-D628959C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127286"/>
            <a:ext cx="3809999" cy="3427377"/>
          </a:xfrm>
          <a:prstGeom prst="rect">
            <a:avLst/>
          </a:prstGeom>
        </p:spPr>
      </p:pic>
      <p:pic>
        <p:nvPicPr>
          <p:cNvPr id="5" name="Picture 4" descr="Chart, treemap chart&#10;&#10;AI-generated content may be incorrect.">
            <a:extLst>
              <a:ext uri="{FF2B5EF4-FFF2-40B4-BE49-F238E27FC236}">
                <a16:creationId xmlns:a16="http://schemas.microsoft.com/office/drawing/2014/main" id="{5F3F61D0-37F2-C261-4E68-502F1096A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4" y="2198687"/>
            <a:ext cx="3810000" cy="3355976"/>
          </a:xfrm>
          <a:prstGeom prst="rect">
            <a:avLst/>
          </a:prstGeom>
        </p:spPr>
      </p:pic>
      <p:pic>
        <p:nvPicPr>
          <p:cNvPr id="6" name="Content Placeholder 5" descr="Chart, surface chart&#10;&#10;AI-generated content may be incorrect.">
            <a:extLst>
              <a:ext uri="{FF2B5EF4-FFF2-40B4-BE49-F238E27FC236}">
                <a16:creationId xmlns:a16="http://schemas.microsoft.com/office/drawing/2014/main" id="{C90F3BFC-D5FC-2B93-72A2-670EDD92BAF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8204537" y="2133600"/>
            <a:ext cx="3809999" cy="3422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63D460-B71A-F3A8-AF14-DC660C3A48F1}"/>
              </a:ext>
            </a:extLst>
          </p:cNvPr>
          <p:cNvSpPr txBox="1"/>
          <p:nvPr/>
        </p:nvSpPr>
        <p:spPr>
          <a:xfrm>
            <a:off x="2413133" y="4745725"/>
            <a:ext cx="15462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Pinwise</a:t>
            </a:r>
            <a:r>
              <a:rPr lang="en-US" dirty="0"/>
              <a:t> Fuel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61FDB-0DAA-9CA8-925F-C415C2A65423}"/>
              </a:ext>
            </a:extLst>
          </p:cNvPr>
          <p:cNvSpPr txBox="1"/>
          <p:nvPr/>
        </p:nvSpPr>
        <p:spPr>
          <a:xfrm>
            <a:off x="6585284" y="4884224"/>
            <a:ext cx="13938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Pin Powers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FAB8D-5D03-D3A8-B1D0-D23FA42F3214}"/>
              </a:ext>
            </a:extLst>
          </p:cNvPr>
          <p:cNvSpPr txBox="1"/>
          <p:nvPr/>
        </p:nvSpPr>
        <p:spPr>
          <a:xfrm>
            <a:off x="10515600" y="4745724"/>
            <a:ext cx="1549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Channelwise</a:t>
            </a:r>
            <a:r>
              <a:rPr lang="en-US" dirty="0"/>
              <a:t> Void Fraction</a:t>
            </a:r>
          </a:p>
        </p:txBody>
      </p:sp>
    </p:spTree>
    <p:extLst>
      <p:ext uri="{BB962C8B-B14F-4D97-AF65-F5344CB8AC3E}">
        <p14:creationId xmlns:p14="http://schemas.microsoft.com/office/powerpoint/2010/main" val="65166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9F01-B9DD-A759-AA51-7B9D4CFE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35E79-BED7-D4BD-19A5-AA71444DBA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VERA was used to simulate a high-fidelity model of Peach Bottom 2 leading up to and including the turbine trip transient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Depletion models kept within 400 </a:t>
            </a:r>
            <a:r>
              <a:rPr lang="en-US" dirty="0" err="1"/>
              <a:t>pcm</a:t>
            </a:r>
            <a:r>
              <a:rPr lang="en-US" dirty="0"/>
              <a:t> of criticality for cycle 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Steady state calculations prior to the turbine trip matched well with reported results from participant simulations in the benchmark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Turbine trip transient power excursion and total reactivity matched well with average participant simulation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16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6C07C-85E8-14DE-49E8-172103E9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3731F-8B99-8DB2-D477-D5924EB8713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FY25 Objectives</a:t>
            </a:r>
          </a:p>
          <a:p>
            <a:pPr lvl="1"/>
            <a:r>
              <a:rPr lang="en-US" dirty="0"/>
              <a:t>Modify Peach Bottom 2 turbine trip to create </a:t>
            </a:r>
            <a:r>
              <a:rPr lang="en-US" dirty="0" err="1"/>
              <a:t>dryout</a:t>
            </a:r>
            <a:r>
              <a:rPr lang="en-US" dirty="0"/>
              <a:t> and rewet conditions </a:t>
            </a:r>
          </a:p>
          <a:p>
            <a:pPr lvl="1"/>
            <a:r>
              <a:rPr lang="en-US" dirty="0"/>
              <a:t>Model similar turbine trip on Limerick Cycle 18 to achieve </a:t>
            </a:r>
            <a:r>
              <a:rPr lang="en-US" dirty="0" err="1"/>
              <a:t>dryout</a:t>
            </a:r>
            <a:endParaRPr lang="en-US" dirty="0"/>
          </a:p>
          <a:p>
            <a:pPr lvl="1"/>
            <a:r>
              <a:rPr lang="en-US" dirty="0"/>
              <a:t>Analyze fuel performance using BISON</a:t>
            </a:r>
          </a:p>
          <a:p>
            <a:pPr marL="287338" lvl="1" indent="0">
              <a:buNone/>
            </a:pPr>
            <a:endParaRPr lang="en-US" dirty="0"/>
          </a:p>
          <a:p>
            <a:r>
              <a:rPr lang="en-US" dirty="0"/>
              <a:t>FY26 Objectives</a:t>
            </a:r>
          </a:p>
          <a:p>
            <a:pPr lvl="1"/>
            <a:r>
              <a:rPr lang="en-US" dirty="0"/>
              <a:t>Perform sensitivity and uncertainty analysis on fuel performance for time at temperature due to </a:t>
            </a:r>
            <a:r>
              <a:rPr lang="en-US" dirty="0" err="1"/>
              <a:t>dryout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5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45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987-475A-ECE2-C1B0-5C6ED140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37B3A-BC94-1542-0037-7AF404C50B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924549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The US nuclear industry is investigating a clad-performance-based safety (time-at-temperature) that would allow for power uprates of the current fleet</a:t>
            </a:r>
          </a:p>
          <a:p>
            <a:pPr lvl="1"/>
            <a:r>
              <a:rPr lang="en-US" dirty="0"/>
              <a:t>Modeling &amp; simulation techniques must be developed and qualified for this application</a:t>
            </a:r>
          </a:p>
          <a:p>
            <a:pPr lvl="1"/>
            <a:r>
              <a:rPr lang="en-US" dirty="0"/>
              <a:t>Identification of important phenomena and qualification of model accuracy/uncertainty will be needed</a:t>
            </a:r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Application of high-fidelity, </a:t>
            </a:r>
            <a:r>
              <a:rPr lang="en-US" dirty="0" err="1"/>
              <a:t>multiphysics</a:t>
            </a:r>
            <a:r>
              <a:rPr lang="en-US" dirty="0"/>
              <a:t> modeling &amp; simulation for limiting LWR transients</a:t>
            </a:r>
          </a:p>
          <a:p>
            <a:pPr lvl="1"/>
            <a:r>
              <a:rPr lang="en-US" dirty="0"/>
              <a:t>Perform validation and uncertainty quantification of modeling approach</a:t>
            </a:r>
          </a:p>
          <a:p>
            <a:pPr lvl="1"/>
            <a:r>
              <a:rPr lang="en-US" dirty="0"/>
              <a:t>Begin with BWR conditions and then move to PWR</a:t>
            </a:r>
          </a:p>
          <a:p>
            <a:pPr lvl="1"/>
            <a:r>
              <a:rPr lang="en-US" dirty="0"/>
              <a:t>FY25: Utilize Peach Bottom Turbine Trip Benchmark for VERA assessment and demonstration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731FE-06EA-3E23-6E25-CF4AAC769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9" b="17010"/>
          <a:stretch/>
        </p:blipFill>
        <p:spPr>
          <a:xfrm>
            <a:off x="6330950" y="1236629"/>
            <a:ext cx="5861050" cy="4384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93338D-3C51-89E9-B21E-A5D1E01B9BA4}"/>
              </a:ext>
            </a:extLst>
          </p:cNvPr>
          <p:cNvSpPr txBox="1"/>
          <p:nvPr/>
        </p:nvSpPr>
        <p:spPr>
          <a:xfrm>
            <a:off x="7028193" y="5621370"/>
            <a:ext cx="446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Overview of NEAMS/AFC activities for time-at-temperature</a:t>
            </a:r>
          </a:p>
        </p:txBody>
      </p:sp>
    </p:spTree>
    <p:extLst>
      <p:ext uri="{BB962C8B-B14F-4D97-AF65-F5344CB8AC3E}">
        <p14:creationId xmlns:p14="http://schemas.microsoft.com/office/powerpoint/2010/main" val="335675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BC85-6B3C-9C87-FFAC-F1ED9E0C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Peach Bottom Unit 2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2D28E-0264-F4E9-6102-5E47B8CE73A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 4 BWR Reactor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764 Fuel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102.5 </a:t>
            </a:r>
            <a:r>
              <a:rPr lang="en-US" dirty="0" err="1"/>
              <a:t>Mlb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 rated flow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3293 </a:t>
            </a:r>
            <a:r>
              <a:rPr lang="en-US" dirty="0" err="1"/>
              <a:t>MWt</a:t>
            </a:r>
            <a:r>
              <a:rPr lang="en-US" dirty="0"/>
              <a:t> rated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Operated intermittently from January 1974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Turbine trip transient of interest occurred on April 28, 1977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VERA model</a:t>
            </a:r>
            <a:r>
              <a:rPr lang="en-US" baseline="30000" dirty="0"/>
              <a:t>1</a:t>
            </a:r>
            <a:r>
              <a:rPr lang="en-US" dirty="0"/>
              <a:t> based on </a:t>
            </a:r>
            <a:r>
              <a:rPr lang="en-US" i="1" dirty="0"/>
              <a:t>Core Design and Operating Data for Cycles 1 and 2 of Peach Bottom 2</a:t>
            </a:r>
            <a:r>
              <a:rPr lang="en-US" i="1" baseline="30000" dirty="0"/>
              <a:t>2 </a:t>
            </a:r>
            <a:r>
              <a:rPr lang="en-US" dirty="0"/>
              <a:t>and </a:t>
            </a:r>
            <a:r>
              <a:rPr lang="en-US" i="1" dirty="0"/>
              <a:t>Boiling Water Reactor Turbine Trip (TT) Benchmark</a:t>
            </a:r>
            <a:r>
              <a:rPr lang="en-US" i="1" baseline="300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3CFF9-AB79-5B5C-9584-5A751A2DD84F}"/>
              </a:ext>
            </a:extLst>
          </p:cNvPr>
          <p:cNvSpPr txBox="1"/>
          <p:nvPr/>
        </p:nvSpPr>
        <p:spPr>
          <a:xfrm>
            <a:off x="152400" y="6280820"/>
            <a:ext cx="91274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en-US" sz="900" dirty="0"/>
              <a:t>S. Choi, et al., “Preliminary Simulation Results of Peach Bottom Unit 2 Cycles 1 and 2 with MPACT”, PHYSOR, 2022, </a:t>
            </a:r>
            <a:r>
              <a:rPr lang="en-US" sz="900" b="0" i="0" u="none" strike="noStrike" dirty="0">
                <a:solidFill>
                  <a:srgbClr val="3277B3"/>
                </a:solidFill>
                <a:effectLst/>
                <a:latin typeface="system-ui"/>
                <a:hlinkClick r:id="rId2" tooltip="Document DOI URL"/>
              </a:rPr>
              <a:t>https://doi.org/10.13182/PHYSOR22-37699</a:t>
            </a:r>
            <a:endParaRPr lang="en-US" sz="900" dirty="0"/>
          </a:p>
          <a:p>
            <a:pPr marL="228600" indent="-228600">
              <a:buAutoNum type="arabicPeriod"/>
            </a:pPr>
            <a:r>
              <a:rPr lang="en-US" sz="900" dirty="0"/>
              <a:t>N. Larsen, “Core Design and Operating Data for Cycles 1 and 2 of Peach Bottom 2”, EPRI, 1978, </a:t>
            </a:r>
            <a:r>
              <a:rPr lang="en-US" sz="900" dirty="0">
                <a:hlinkClick r:id="rId3"/>
              </a:rPr>
              <a:t>https://doi.org/10.2172/6561294</a:t>
            </a:r>
            <a:endParaRPr lang="en-US" sz="900" dirty="0"/>
          </a:p>
          <a:p>
            <a:pPr marL="228600" indent="-228600">
              <a:buAutoNum type="arabicPeriod"/>
            </a:pPr>
            <a:r>
              <a:rPr lang="en-US" sz="900" dirty="0"/>
              <a:t>J. Solis, et al., “Boiling Water Reactor Turbine Trip (TT) Benchmark Volume 1: Final Specifications”, Nuclear Energy Agency, NEA/NSC/DOC(2001)1, 2001 </a:t>
            </a:r>
          </a:p>
        </p:txBody>
      </p:sp>
    </p:spTree>
    <p:extLst>
      <p:ext uri="{BB962C8B-B14F-4D97-AF65-F5344CB8AC3E}">
        <p14:creationId xmlns:p14="http://schemas.microsoft.com/office/powerpoint/2010/main" val="289717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6AFC-4639-0E31-A764-0829F23B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VERA Model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DA8DF-BBAF-8EA4-5926-D7EE03F1BE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689600" cy="4876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Whole-core 3D neutron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51 energy groups using subgroup method and P2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Explicit pin-by-pin powers with intra-pin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Explicit 3D reflector geometry​​</a:t>
            </a:r>
          </a:p>
        </p:txBody>
      </p:sp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258400E8-5C7D-93D6-76EA-1D7E4CFB7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9" y="3426477"/>
            <a:ext cx="3048000" cy="274190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06911-E31A-F982-E8A1-4892765A0B60}"/>
              </a:ext>
            </a:extLst>
          </p:cNvPr>
          <p:cNvSpPr txBox="1">
            <a:spLocks/>
          </p:cNvSpPr>
          <p:nvPr/>
        </p:nvSpPr>
        <p:spPr>
          <a:xfrm>
            <a:off x="6096000" y="1447800"/>
            <a:ext cx="5689600" cy="4876800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Explicit pin-by-pin depletion at local conditions​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Explicit isotopic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 moderator and fuel temperature feedback​ using VERA’s Simplified TH model for depletion and CTF for transient</a:t>
            </a:r>
          </a:p>
        </p:txBody>
      </p:sp>
      <p:pic>
        <p:nvPicPr>
          <p:cNvPr id="7" name="Picture 6" descr="Chart, treemap chart&#10;&#10;AI-generated content may be incorrect.">
            <a:extLst>
              <a:ext uri="{FF2B5EF4-FFF2-40B4-BE49-F238E27FC236}">
                <a16:creationId xmlns:a16="http://schemas.microsoft.com/office/drawing/2014/main" id="{CAE0A92B-ABB6-1944-8713-EA319513B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779" y="3414760"/>
            <a:ext cx="3048000" cy="2753620"/>
          </a:xfrm>
          <a:prstGeom prst="rect">
            <a:avLst/>
          </a:prstGeom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5726B708-C666-0026-F4D3-89936D86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779" y="3431446"/>
            <a:ext cx="3048000" cy="2737944"/>
          </a:xfrm>
          <a:prstGeom prst="rect">
            <a:avLst/>
          </a:prstGeom>
        </p:spPr>
      </p:pic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C6B27B6F-8E82-B7E0-A737-96B46ED28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592" y="3091710"/>
            <a:ext cx="2537787" cy="3199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91AE5-EE22-3902-1D9E-DFFA46DA48CA}"/>
              </a:ext>
            </a:extLst>
          </p:cNvPr>
          <p:cNvSpPr txBox="1"/>
          <p:nvPr/>
        </p:nvSpPr>
        <p:spPr>
          <a:xfrm>
            <a:off x="838200" y="4948535"/>
            <a:ext cx="19778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Pin powers at EOC (radial slice)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9DB9F-568A-C49F-637E-3ED807B3E414}"/>
              </a:ext>
            </a:extLst>
          </p:cNvPr>
          <p:cNvSpPr txBox="1"/>
          <p:nvPr/>
        </p:nvSpPr>
        <p:spPr>
          <a:xfrm>
            <a:off x="3821985" y="5087034"/>
            <a:ext cx="19778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Pin exposures at EOC (radial slice)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9CF7B-EC05-206F-2523-58D134ABC434}"/>
              </a:ext>
            </a:extLst>
          </p:cNvPr>
          <p:cNvSpPr txBox="1"/>
          <p:nvPr/>
        </p:nvSpPr>
        <p:spPr>
          <a:xfrm>
            <a:off x="7711430" y="5066849"/>
            <a:ext cx="253778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Coolant void at EOC (axial and radial slices)</a:t>
            </a:r>
          </a:p>
        </p:txBody>
      </p:sp>
    </p:spTree>
    <p:extLst>
      <p:ext uri="{BB962C8B-B14F-4D97-AF65-F5344CB8AC3E}">
        <p14:creationId xmlns:p14="http://schemas.microsoft.com/office/powerpoint/2010/main" val="180215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C29-EF2B-3D67-0524-1029D2C1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Being Considered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307BA-6D44-C729-53AF-8B3119E971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 depletion of the Peach Bottom 2 core Cycles 1 &amp; 2 up to the steady state conditions prior to the transient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Exercise 2 of the benchmark selected: Benchmark organizers provide core boundary condition behavior and participants model in-core behavior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first portion of Exercise 2 is the Hot Power model </a:t>
            </a:r>
            <a:br>
              <a:rPr lang="en-US" sz="2000" dirty="0"/>
            </a:br>
            <a:r>
              <a:rPr lang="en-US" sz="2000" dirty="0"/>
              <a:t>(initial conditions of TT2) </a:t>
            </a:r>
          </a:p>
          <a:p>
            <a:pPr marL="971550" lvl="1" indent="-285750"/>
            <a:r>
              <a:rPr lang="en-US" sz="1800" dirty="0"/>
              <a:t>Restart from Cycle 1 &amp; 2 depletion using custom VERA </a:t>
            </a:r>
            <a:br>
              <a:rPr lang="en-US" sz="1800" dirty="0"/>
            </a:br>
            <a:r>
              <a:rPr lang="en-US" sz="1800" dirty="0"/>
              <a:t>cross sections </a:t>
            </a:r>
          </a:p>
          <a:p>
            <a:pPr marL="971550" lvl="1" indent="-285750"/>
            <a:r>
              <a:rPr lang="en-US" sz="1800" dirty="0"/>
              <a:t>Organizer-provided core boundary conditions for outlet pressure,</a:t>
            </a:r>
            <a:br>
              <a:rPr lang="en-US" sz="1800" dirty="0"/>
            </a:br>
            <a:r>
              <a:rPr lang="en-US" sz="1800" dirty="0"/>
              <a:t>inlet mass flow rate, bypass fraction, assembly flow distribution, </a:t>
            </a:r>
            <a:br>
              <a:rPr lang="en-US" sz="1800" dirty="0"/>
            </a:br>
            <a:r>
              <a:rPr lang="en-US" sz="1800" dirty="0"/>
              <a:t>and inlet temperature distribution</a:t>
            </a:r>
          </a:p>
          <a:p>
            <a:pPr marL="971550" lvl="1" indent="-285750"/>
            <a:r>
              <a:rPr lang="en-US" sz="1800" dirty="0"/>
              <a:t>Inlet pressure predicted by CTF and compared to organizer </a:t>
            </a:r>
            <a:br>
              <a:rPr lang="en-US" sz="1800" dirty="0"/>
            </a:br>
            <a:r>
              <a:rPr lang="en-US" sz="1800" dirty="0"/>
              <a:t>values</a:t>
            </a:r>
          </a:p>
        </p:txBody>
      </p:sp>
      <p:pic>
        <p:nvPicPr>
          <p:cNvPr id="4" name="Picture 3" descr="Chart, treemap chart&#10;&#10;AI-generated content may be incorrect.">
            <a:extLst>
              <a:ext uri="{FF2B5EF4-FFF2-40B4-BE49-F238E27FC236}">
                <a16:creationId xmlns:a16="http://schemas.microsoft.com/office/drawing/2014/main" id="{FDFF99A4-1499-472A-402B-A3876741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038" y="2819400"/>
            <a:ext cx="3848762" cy="3334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6D3ED-CE45-FBBC-364E-BDD1C19F6370}"/>
              </a:ext>
            </a:extLst>
          </p:cNvPr>
          <p:cNvSpPr txBox="1"/>
          <p:nvPr/>
        </p:nvSpPr>
        <p:spPr>
          <a:xfrm>
            <a:off x="9349413" y="5181600"/>
            <a:ext cx="253778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/>
              <a:t>Flow distribution </a:t>
            </a:r>
            <a:r>
              <a:rPr lang="en-US" dirty="0"/>
              <a:t>at EOC (radial slice)</a:t>
            </a:r>
          </a:p>
        </p:txBody>
      </p:sp>
    </p:spTree>
    <p:extLst>
      <p:ext uri="{BB962C8B-B14F-4D97-AF65-F5344CB8AC3E}">
        <p14:creationId xmlns:p14="http://schemas.microsoft.com/office/powerpoint/2010/main" val="117237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0A46-57F9-A2A2-E70E-EAC27F35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Peach Bottom 2 Depletion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88B06-E2C7-8789-5869-7B7BDFE913E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Cycle 2 depletion was within 400 </a:t>
            </a:r>
            <a:r>
              <a:rPr lang="en-US" sz="1800" dirty="0" err="1"/>
              <a:t>pcm</a:t>
            </a:r>
            <a:r>
              <a:rPr lang="en-US" sz="1800" dirty="0"/>
              <a:t> of critical throughout the depletion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VERA</a:t>
            </a:r>
            <a:r>
              <a:rPr lang="en-US" sz="1800" i="1" dirty="0"/>
              <a:t> </a:t>
            </a:r>
            <a:r>
              <a:rPr lang="en-US" sz="1800" i="1" dirty="0" err="1"/>
              <a:t>k</a:t>
            </a:r>
            <a:r>
              <a:rPr lang="en-US" sz="1800" i="1" baseline="-25000" dirty="0" err="1"/>
              <a:t>eff</a:t>
            </a:r>
            <a:r>
              <a:rPr lang="en-US" sz="1800" dirty="0"/>
              <a:t> was 0.99490 at EOC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48D8C-C4A6-08DF-23CE-F845D9EA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615" y="2585238"/>
            <a:ext cx="5277931" cy="3144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080BCE-37AB-339E-B098-0DD7EB6F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3" y="2485653"/>
            <a:ext cx="5931756" cy="3343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A55D2F-B8C6-957D-47DC-DB52F54E175D}"/>
              </a:ext>
            </a:extLst>
          </p:cNvPr>
          <p:cNvSpPr txBox="1"/>
          <p:nvPr/>
        </p:nvSpPr>
        <p:spPr>
          <a:xfrm>
            <a:off x="152401" y="63223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Figure 4-7 from 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BOILING WATER REACTOR TURBINE TRIP (TT) BENCHMARK Volume III: Summary Results of Exercise 2,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Bedirhan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Akdeniz and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Kostadin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N. Ivanov</a:t>
            </a:r>
          </a:p>
        </p:txBody>
      </p:sp>
    </p:spTree>
    <p:extLst>
      <p:ext uri="{BB962C8B-B14F-4D97-AF65-F5344CB8AC3E}">
        <p14:creationId xmlns:p14="http://schemas.microsoft.com/office/powerpoint/2010/main" val="4228411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7A7A2-E55E-B171-9EF2-5AA370451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Peach Bottom 2 End of Cycle 2 Hot Power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E0EB6-E968-37FB-A50E-A82C497B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65" y="3899788"/>
            <a:ext cx="3054571" cy="222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7D87B-B8AE-EDF9-B47E-D6C902161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36" y="1523120"/>
            <a:ext cx="3429000" cy="2319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F455C-4E47-6789-A20A-89B45BA9F5B8}"/>
              </a:ext>
            </a:extLst>
          </p:cNvPr>
          <p:cNvSpPr txBox="1"/>
          <p:nvPr/>
        </p:nvSpPr>
        <p:spPr>
          <a:xfrm>
            <a:off x="152400" y="6320135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Figure 4-10 and 4-13 from 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BOILING WATER REACTOR TURBINE TRIP (TT) BENCHMARK Volume III: Summary Results of Exercise 2,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Bedirhan Akdeniz and Kostadin N. Ivanov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3FF8902-E31F-1496-CCE2-828F1AF37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426" y="1571228"/>
            <a:ext cx="3876917" cy="2227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7867C2-B6F3-64EF-F02C-CBDB5DFF8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618" y="3831274"/>
            <a:ext cx="3238500" cy="2361273"/>
          </a:xfrm>
          <a:prstGeom prst="rect">
            <a:avLst/>
          </a:prstGeom>
        </p:spPr>
      </p:pic>
      <p:pic>
        <p:nvPicPr>
          <p:cNvPr id="9" name="Content Placeholder 8" descr="A picture containing shape&#10;&#10;AI-generated content may be incorrect.">
            <a:extLst>
              <a:ext uri="{FF2B5EF4-FFF2-40B4-BE49-F238E27FC236}">
                <a16:creationId xmlns:a16="http://schemas.microsoft.com/office/drawing/2014/main" id="{D5FEA50C-F4DC-E6C7-3C7A-7CD91E450EA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6"/>
          <a:stretch>
            <a:fillRect/>
          </a:stretch>
        </p:blipFill>
        <p:spPr>
          <a:xfrm>
            <a:off x="8686800" y="2610009"/>
            <a:ext cx="3060317" cy="2552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48DD0C-C383-A641-4CFF-F09B4C2D32D2}"/>
              </a:ext>
            </a:extLst>
          </p:cNvPr>
          <p:cNvSpPr txBox="1"/>
          <p:nvPr/>
        </p:nvSpPr>
        <p:spPr>
          <a:xfrm>
            <a:off x="9252495" y="5011451"/>
            <a:ext cx="24946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Pin Fuel Temperatures at EOC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510ED-10FC-14E4-17D1-C46EA0715603}"/>
              </a:ext>
            </a:extLst>
          </p:cNvPr>
          <p:cNvSpPr txBox="1"/>
          <p:nvPr/>
        </p:nvSpPr>
        <p:spPr>
          <a:xfrm>
            <a:off x="289298" y="3576622"/>
            <a:ext cx="149467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Axial void profile EOC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F2F1C-1CC6-312D-A8F1-C94A5988CED3}"/>
              </a:ext>
            </a:extLst>
          </p:cNvPr>
          <p:cNvSpPr txBox="1"/>
          <p:nvPr/>
        </p:nvSpPr>
        <p:spPr>
          <a:xfrm>
            <a:off x="4214875" y="3508108"/>
            <a:ext cx="149467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Axial power profile EOC</a:t>
            </a:r>
          </a:p>
        </p:txBody>
      </p:sp>
    </p:spTree>
    <p:extLst>
      <p:ext uri="{BB962C8B-B14F-4D97-AF65-F5344CB8AC3E}">
        <p14:creationId xmlns:p14="http://schemas.microsoft.com/office/powerpoint/2010/main" val="3145369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0FE4-7D30-7599-7696-DC3F43F12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Being Considered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A68CE-068A-DFC7-C699-119859E59F5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second portion of Exercise 2 is the turbine trip transient (TT2) at the end of cycle 2</a:t>
            </a:r>
          </a:p>
          <a:p>
            <a:pPr marL="971550" lvl="1" indent="-285750"/>
            <a:r>
              <a:rPr lang="en-US" sz="1600" dirty="0"/>
              <a:t>Utilized organizer-specified boundary condition ramps for CTF using the outlet pressure, inlet mass flow rate, bypass fraction, and inlet temperature specified</a:t>
            </a:r>
          </a:p>
          <a:p>
            <a:pPr marL="971550" lvl="1" indent="-285750"/>
            <a:r>
              <a:rPr lang="en-US" sz="1600" dirty="0"/>
              <a:t>Significant changes start after 0.3 seconds and scram occurs at 0.75 seconds</a:t>
            </a:r>
          </a:p>
          <a:p>
            <a:pPr marL="971550" lvl="1" indent="-285750"/>
            <a:r>
              <a:rPr lang="en-US" sz="1600" dirty="0"/>
              <a:t>Reactivity insertion is primarily a result of void collapse due to pressure increase from turbine trip</a:t>
            </a:r>
          </a:p>
          <a:p>
            <a:pPr marL="971550" lvl="1" indent="-285750"/>
            <a:endParaRPr lang="en-US" sz="16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6CE86-D5CE-D330-B7D2-1DD78D117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93" y="3581400"/>
            <a:ext cx="4043072" cy="2426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CBB3A-9504-E3A4-D962-D98A51DC7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" y="3581400"/>
            <a:ext cx="4040465" cy="2426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24085-18FB-B1D1-A7F9-55B9A8FFB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474" y="3581400"/>
            <a:ext cx="4040466" cy="2426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79A0D3-C01A-6271-3971-C13F53A3DD18}"/>
              </a:ext>
            </a:extLst>
          </p:cNvPr>
          <p:cNvSpPr txBox="1"/>
          <p:nvPr/>
        </p:nvSpPr>
        <p:spPr>
          <a:xfrm>
            <a:off x="1447800" y="4876800"/>
            <a:ext cx="24946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Outlet Pressure Boundary Condition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8083C-29CD-4529-2867-B331E52FF8FA}"/>
              </a:ext>
            </a:extLst>
          </p:cNvPr>
          <p:cNvSpPr txBox="1"/>
          <p:nvPr/>
        </p:nvSpPr>
        <p:spPr>
          <a:xfrm>
            <a:off x="5451183" y="3810000"/>
            <a:ext cx="24946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Inchannel</a:t>
            </a:r>
            <a:r>
              <a:rPr lang="en-US" dirty="0"/>
              <a:t> Flow Rate Boundary Condition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00F93-37E2-02B2-83FC-0DA87CB55D43}"/>
              </a:ext>
            </a:extLst>
          </p:cNvPr>
          <p:cNvSpPr txBox="1"/>
          <p:nvPr/>
        </p:nvSpPr>
        <p:spPr>
          <a:xfrm>
            <a:off x="9525000" y="4880811"/>
            <a:ext cx="24946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Inlet Temperature Boundary Condition</a:t>
            </a:r>
          </a:p>
        </p:txBody>
      </p:sp>
    </p:spTree>
    <p:extLst>
      <p:ext uri="{BB962C8B-B14F-4D97-AF65-F5344CB8AC3E}">
        <p14:creationId xmlns:p14="http://schemas.microsoft.com/office/powerpoint/2010/main" val="189743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F04B-D0C2-470A-55D9-7DCF8008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Peach Bottom 2 Turbine Trip Transient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5B84-CAD7-DFE4-0011-D65E12A59B8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Time of maximum power is 0.75 s, average of participants is 0.742 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336D2-2E3A-EB34-6CF7-8ECEFCA4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44" y="1868874"/>
            <a:ext cx="2819400" cy="2015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3C4C2-BEA0-348D-A6E9-534F46422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962400"/>
            <a:ext cx="3354489" cy="201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B9D15-D4D4-F1B2-0408-CA9CAC421D3F}"/>
              </a:ext>
            </a:extLst>
          </p:cNvPr>
          <p:cNvSpPr txBox="1"/>
          <p:nvPr/>
        </p:nvSpPr>
        <p:spPr>
          <a:xfrm>
            <a:off x="304801" y="6320135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Figure 4-24, 4-25, and 4-28 from </a:t>
            </a:r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BOILING WATER REACTOR TURBINE TRIP (TT) BENCHMARK Volume III: Summary Results of Exercise 2,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Bedirhan Akdeniz and Kostadin N. Ivanov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47ED1-CC57-0D59-FD50-B357B0FB7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949387"/>
            <a:ext cx="2819400" cy="1984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F56BE5-C3C0-A3EB-692B-A3E1E855A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479" y="3977539"/>
            <a:ext cx="3351042" cy="2013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A0978-2F75-7568-A4DA-8136D8F1A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177" y="1996658"/>
            <a:ext cx="2819400" cy="1889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09A3D8-4C18-786B-9625-8F79E463E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554" y="4118202"/>
            <a:ext cx="3148646" cy="1891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70272C-400A-98AB-4FCA-A35137D8A71D}"/>
              </a:ext>
            </a:extLst>
          </p:cNvPr>
          <p:cNvSpPr txBox="1"/>
          <p:nvPr/>
        </p:nvSpPr>
        <p:spPr>
          <a:xfrm>
            <a:off x="2968421" y="3712705"/>
            <a:ext cx="19778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Transient Power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9789C-D44B-94FF-CB10-B1D1519F4A2F}"/>
              </a:ext>
            </a:extLst>
          </p:cNvPr>
          <p:cNvSpPr txBox="1"/>
          <p:nvPr/>
        </p:nvSpPr>
        <p:spPr>
          <a:xfrm>
            <a:off x="10794866" y="3832135"/>
            <a:ext cx="118082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Transient Reactivity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698783-6280-DABF-EFE9-A19BF9F12744}"/>
              </a:ext>
            </a:extLst>
          </p:cNvPr>
          <p:cNvSpPr txBox="1"/>
          <p:nvPr/>
        </p:nvSpPr>
        <p:spPr>
          <a:xfrm>
            <a:off x="6707191" y="3628414"/>
            <a:ext cx="19778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Transient Power (zoomed)</a:t>
            </a:r>
          </a:p>
        </p:txBody>
      </p:sp>
    </p:spTree>
    <p:extLst>
      <p:ext uri="{BB962C8B-B14F-4D97-AF65-F5344CB8AC3E}">
        <p14:creationId xmlns:p14="http://schemas.microsoft.com/office/powerpoint/2010/main" val="141153530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44BF56-C799-47DE-B097-42D0AC3F8454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eda238f6-4fe3-404e-a276-e07b17d386f3"/>
    <ds:schemaRef ds:uri="http://schemas.openxmlformats.org/package/2006/metadata/core-properties"/>
    <ds:schemaRef ds:uri="http://purl.org/dc/elements/1.1/"/>
    <ds:schemaRef ds:uri="8f44af2e-8a38-44cf-b457-90b087550117"/>
    <ds:schemaRef ds:uri="http://schemas.microsoft.com/office/infopath/2007/PartnerControls"/>
    <ds:schemaRef ds:uri="0a20205c-0631-4ff0-81c6-46eee12fe7e9"/>
    <ds:schemaRef ds:uri="55bb7a7b-ea7a-4bb0-b24a-d4297f0c0a93"/>
  </ds:schemaRefs>
</ds:datastoreItem>
</file>

<file path=customXml/itemProps2.xml><?xml version="1.0" encoding="utf-8"?>
<ds:datastoreItem xmlns:ds="http://schemas.openxmlformats.org/officeDocument/2006/customXml" ds:itemID="{CE293A82-60BE-4D64-8F70-BEE050FC9AA3}"/>
</file>

<file path=customXml/itemProps3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32567</TotalTime>
  <Words>899</Words>
  <Application>Microsoft Office PowerPoint</Application>
  <PresentationFormat>Widescreen</PresentationFormat>
  <Paragraphs>88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STIX Two Text</vt:lpstr>
      <vt:lpstr>system-ui</vt:lpstr>
      <vt:lpstr>DOE Theme Colors</vt:lpstr>
      <vt:lpstr>Simulation of the Peach Bottom 2 Turbine Trip Benchmark with VERA</vt:lpstr>
      <vt:lpstr>Introduction</vt:lpstr>
      <vt:lpstr>Peach Bottom Unit 2 Description</vt:lpstr>
      <vt:lpstr>VERA Model Description</vt:lpstr>
      <vt:lpstr>Benchmark Being Considered</vt:lpstr>
      <vt:lpstr>Peach Bottom 2 Depletion</vt:lpstr>
      <vt:lpstr>Peach Bottom 2 End of Cycle 2 Hot Power Results</vt:lpstr>
      <vt:lpstr>Benchmark Being Considered</vt:lpstr>
      <vt:lpstr>Peach Bottom 2 Turbine Trip Transient</vt:lpstr>
      <vt:lpstr>Peach Bottom 2 Turbine Trip Transient</vt:lpstr>
      <vt:lpstr>Peach Bottom 2 Turbine Trip Transient</vt:lpstr>
      <vt:lpstr>Summary</vt:lpstr>
      <vt:lpstr>Upcoming Work</vt:lpstr>
      <vt:lpstr>PowerPoint Presentation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Herring, Nicholas</cp:lastModifiedBy>
  <cp:revision>1772</cp:revision>
  <cp:lastPrinted>2018-02-05T23:05:47Z</cp:lastPrinted>
  <dcterms:created xsi:type="dcterms:W3CDTF">2013-06-03T19:45:25Z</dcterms:created>
  <dcterms:modified xsi:type="dcterms:W3CDTF">2025-05-08T13:19:35Z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