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21"/>
  </p:notesMasterIdLst>
  <p:handoutMasterIdLst>
    <p:handoutMasterId r:id="rId22"/>
  </p:handoutMasterIdLst>
  <p:sldIdLst>
    <p:sldId id="636" r:id="rId5"/>
    <p:sldId id="640" r:id="rId6"/>
    <p:sldId id="639" r:id="rId7"/>
    <p:sldId id="647" r:id="rId8"/>
    <p:sldId id="649" r:id="rId9"/>
    <p:sldId id="651" r:id="rId10"/>
    <p:sldId id="652" r:id="rId11"/>
    <p:sldId id="648" r:id="rId12"/>
    <p:sldId id="653" r:id="rId13"/>
    <p:sldId id="654" r:id="rId14"/>
    <p:sldId id="660" r:id="rId15"/>
    <p:sldId id="655" r:id="rId16"/>
    <p:sldId id="656" r:id="rId17"/>
    <p:sldId id="661" r:id="rId18"/>
    <p:sldId id="657" r:id="rId19"/>
    <p:sldId id="643" r:id="rId20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0E1130"/>
    <a:srgbClr val="293340"/>
    <a:srgbClr val="213E9A"/>
    <a:srgbClr val="19204C"/>
    <a:srgbClr val="FEF5E8"/>
    <a:srgbClr val="595959"/>
    <a:srgbClr val="77933C"/>
    <a:srgbClr val="4F81BD"/>
    <a:srgbClr val="4E6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92" autoAdjust="0"/>
  </p:normalViewPr>
  <p:slideViewPr>
    <p:cSldViewPr snapToObjects="1">
      <p:cViewPr varScale="1">
        <p:scale>
          <a:sx n="149" d="100"/>
          <a:sy n="149" d="100"/>
        </p:scale>
        <p:origin x="464" y="176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6A4B8-4081-1840-B80F-C93F2C104A20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9F65E1-826F-FE46-B81E-69D17B96E5C7}">
      <dgm:prSet phldrT="[Text]"/>
      <dgm:spPr/>
      <dgm:t>
        <a:bodyPr/>
        <a:lstStyle/>
        <a:p>
          <a:r>
            <a:rPr lang="en-US" dirty="0"/>
            <a:t>Identify relevant experimental data</a:t>
          </a:r>
        </a:p>
      </dgm:t>
    </dgm:pt>
    <dgm:pt modelId="{CF64A082-44E0-FD4D-99D1-B1C39312A325}" type="parTrans" cxnId="{57C94417-33C0-7A41-9E46-35814E931564}">
      <dgm:prSet/>
      <dgm:spPr/>
      <dgm:t>
        <a:bodyPr/>
        <a:lstStyle/>
        <a:p>
          <a:endParaRPr lang="en-US"/>
        </a:p>
      </dgm:t>
    </dgm:pt>
    <dgm:pt modelId="{460596BB-F384-9D4B-A150-CD84E0546DA4}" type="sibTrans" cxnId="{57C94417-33C0-7A41-9E46-35814E931564}">
      <dgm:prSet/>
      <dgm:spPr/>
      <dgm:t>
        <a:bodyPr/>
        <a:lstStyle/>
        <a:p>
          <a:endParaRPr lang="en-US"/>
        </a:p>
      </dgm:t>
    </dgm:pt>
    <dgm:pt modelId="{D6EA89D6-DA40-0840-9508-C97EC44EE878}">
      <dgm:prSet phldrT="[Text]"/>
      <dgm:spPr/>
      <dgm:t>
        <a:bodyPr/>
        <a:lstStyle/>
        <a:p>
          <a:r>
            <a:rPr lang="en-US" dirty="0"/>
            <a:t>Perform validation</a:t>
          </a:r>
        </a:p>
      </dgm:t>
    </dgm:pt>
    <dgm:pt modelId="{1BDE6710-9A01-0842-A1E6-A6E5ADB79AFF}" type="parTrans" cxnId="{13F56F43-D34B-894C-97A7-11D6E5730DB6}">
      <dgm:prSet/>
      <dgm:spPr/>
      <dgm:t>
        <a:bodyPr/>
        <a:lstStyle/>
        <a:p>
          <a:endParaRPr lang="en-US"/>
        </a:p>
      </dgm:t>
    </dgm:pt>
    <dgm:pt modelId="{5886A10E-ED4F-9C48-B700-A2436C54AD90}" type="sibTrans" cxnId="{13F56F43-D34B-894C-97A7-11D6E5730DB6}">
      <dgm:prSet/>
      <dgm:spPr/>
      <dgm:t>
        <a:bodyPr/>
        <a:lstStyle/>
        <a:p>
          <a:endParaRPr lang="en-US"/>
        </a:p>
      </dgm:t>
    </dgm:pt>
    <dgm:pt modelId="{5AA493ED-A490-224F-913A-8C2F85DFE18A}">
      <dgm:prSet phldrT="[Text]"/>
      <dgm:spPr/>
      <dgm:t>
        <a:bodyPr/>
        <a:lstStyle/>
        <a:p>
          <a:r>
            <a:rPr lang="en-US" dirty="0"/>
            <a:t>Identify high impact models through sensitivity analysis</a:t>
          </a:r>
        </a:p>
      </dgm:t>
    </dgm:pt>
    <dgm:pt modelId="{4E87A4FB-43B6-2F47-A4AF-08850ED398E7}" type="parTrans" cxnId="{68C8F8E0-C724-6945-94A7-A72B5CAE3629}">
      <dgm:prSet/>
      <dgm:spPr/>
      <dgm:t>
        <a:bodyPr/>
        <a:lstStyle/>
        <a:p>
          <a:endParaRPr lang="en-US"/>
        </a:p>
      </dgm:t>
    </dgm:pt>
    <dgm:pt modelId="{1F10C4E4-349B-5D49-8C4F-1CB7869993A0}" type="sibTrans" cxnId="{68C8F8E0-C724-6945-94A7-A72B5CAE3629}">
      <dgm:prSet/>
      <dgm:spPr/>
      <dgm:t>
        <a:bodyPr/>
        <a:lstStyle/>
        <a:p>
          <a:endParaRPr lang="en-US"/>
        </a:p>
      </dgm:t>
    </dgm:pt>
    <dgm:pt modelId="{C7B11896-50EA-2543-BBB3-A290C1365C5B}">
      <dgm:prSet/>
      <dgm:spPr/>
      <dgm:t>
        <a:bodyPr/>
        <a:lstStyle/>
        <a:p>
          <a:r>
            <a:rPr lang="en-US" dirty="0"/>
            <a:t>Quantify model uncertainty</a:t>
          </a:r>
        </a:p>
      </dgm:t>
    </dgm:pt>
    <dgm:pt modelId="{8A848D79-DA33-7C48-A1BF-F2A53BA2847C}" type="parTrans" cxnId="{9347AB85-BAB2-2840-A736-5710BCDD945D}">
      <dgm:prSet/>
      <dgm:spPr/>
      <dgm:t>
        <a:bodyPr/>
        <a:lstStyle/>
        <a:p>
          <a:endParaRPr lang="en-US"/>
        </a:p>
      </dgm:t>
    </dgm:pt>
    <dgm:pt modelId="{DDF49345-52F8-CD49-AF0A-9C41E8C4A435}" type="sibTrans" cxnId="{9347AB85-BAB2-2840-A736-5710BCDD945D}">
      <dgm:prSet/>
      <dgm:spPr/>
      <dgm:t>
        <a:bodyPr/>
        <a:lstStyle/>
        <a:p>
          <a:endParaRPr lang="en-US"/>
        </a:p>
      </dgm:t>
    </dgm:pt>
    <dgm:pt modelId="{7FCD699C-8A14-304A-B6B7-DBB42B80734A}">
      <dgm:prSet/>
      <dgm:spPr/>
      <dgm:t>
        <a:bodyPr/>
        <a:lstStyle/>
        <a:p>
          <a:r>
            <a:rPr lang="en-US" dirty="0"/>
            <a:t>Improve models as needed</a:t>
          </a:r>
        </a:p>
      </dgm:t>
    </dgm:pt>
    <dgm:pt modelId="{A3009ADC-97FB-0246-BC87-3942EDCFBB15}" type="parTrans" cxnId="{F61DB939-2E16-4446-99E7-292AE9118903}">
      <dgm:prSet/>
      <dgm:spPr/>
      <dgm:t>
        <a:bodyPr/>
        <a:lstStyle/>
        <a:p>
          <a:endParaRPr lang="en-US"/>
        </a:p>
      </dgm:t>
    </dgm:pt>
    <dgm:pt modelId="{1DDAED1B-4E37-E94E-9C94-3E2EAE4FE00E}" type="sibTrans" cxnId="{F61DB939-2E16-4446-99E7-292AE9118903}">
      <dgm:prSet/>
      <dgm:spPr/>
      <dgm:t>
        <a:bodyPr/>
        <a:lstStyle/>
        <a:p>
          <a:endParaRPr lang="en-US"/>
        </a:p>
      </dgm:t>
    </dgm:pt>
    <dgm:pt modelId="{D1D77A63-F41F-844C-96B5-96222E2AE18C}" type="pres">
      <dgm:prSet presAssocID="{3886A4B8-4081-1840-B80F-C93F2C104A20}" presName="cycle" presStyleCnt="0">
        <dgm:presLayoutVars>
          <dgm:dir/>
          <dgm:resizeHandles val="exact"/>
        </dgm:presLayoutVars>
      </dgm:prSet>
      <dgm:spPr/>
    </dgm:pt>
    <dgm:pt modelId="{9C20155D-CFE8-464C-88EC-64E00488BB9E}" type="pres">
      <dgm:prSet presAssocID="{2D9F65E1-826F-FE46-B81E-69D17B96E5C7}" presName="node" presStyleLbl="node1" presStyleIdx="0" presStyleCnt="5">
        <dgm:presLayoutVars>
          <dgm:bulletEnabled val="1"/>
        </dgm:presLayoutVars>
      </dgm:prSet>
      <dgm:spPr/>
    </dgm:pt>
    <dgm:pt modelId="{B2D14983-441B-5C41-B6B5-6BC5E4BBFD2F}" type="pres">
      <dgm:prSet presAssocID="{2D9F65E1-826F-FE46-B81E-69D17B96E5C7}" presName="spNode" presStyleCnt="0"/>
      <dgm:spPr/>
    </dgm:pt>
    <dgm:pt modelId="{80717ADD-0254-E048-83DC-136E95503844}" type="pres">
      <dgm:prSet presAssocID="{460596BB-F384-9D4B-A150-CD84E0546DA4}" presName="sibTrans" presStyleLbl="sibTrans1D1" presStyleIdx="0" presStyleCnt="5"/>
      <dgm:spPr/>
    </dgm:pt>
    <dgm:pt modelId="{9B62D7AD-62CE-104A-96EE-FD0ACEB119D5}" type="pres">
      <dgm:prSet presAssocID="{D6EA89D6-DA40-0840-9508-C97EC44EE878}" presName="node" presStyleLbl="node1" presStyleIdx="1" presStyleCnt="5">
        <dgm:presLayoutVars>
          <dgm:bulletEnabled val="1"/>
        </dgm:presLayoutVars>
      </dgm:prSet>
      <dgm:spPr/>
    </dgm:pt>
    <dgm:pt modelId="{22A6BF66-CDFE-C542-A786-153803C54FED}" type="pres">
      <dgm:prSet presAssocID="{D6EA89D6-DA40-0840-9508-C97EC44EE878}" presName="spNode" presStyleCnt="0"/>
      <dgm:spPr/>
    </dgm:pt>
    <dgm:pt modelId="{DC63590C-646C-3E45-B237-AFC6D51F2892}" type="pres">
      <dgm:prSet presAssocID="{5886A10E-ED4F-9C48-B700-A2436C54AD90}" presName="sibTrans" presStyleLbl="sibTrans1D1" presStyleIdx="1" presStyleCnt="5"/>
      <dgm:spPr/>
    </dgm:pt>
    <dgm:pt modelId="{C1B769C6-7344-5142-B46C-EE04DAA2458D}" type="pres">
      <dgm:prSet presAssocID="{5AA493ED-A490-224F-913A-8C2F85DFE18A}" presName="node" presStyleLbl="node1" presStyleIdx="2" presStyleCnt="5">
        <dgm:presLayoutVars>
          <dgm:bulletEnabled val="1"/>
        </dgm:presLayoutVars>
      </dgm:prSet>
      <dgm:spPr/>
    </dgm:pt>
    <dgm:pt modelId="{8B136203-B048-634E-A5B2-4D12DE689E6D}" type="pres">
      <dgm:prSet presAssocID="{5AA493ED-A490-224F-913A-8C2F85DFE18A}" presName="spNode" presStyleCnt="0"/>
      <dgm:spPr/>
    </dgm:pt>
    <dgm:pt modelId="{0FC4555C-2C6C-954A-BEA6-40EB64C477B2}" type="pres">
      <dgm:prSet presAssocID="{1F10C4E4-349B-5D49-8C4F-1CB7869993A0}" presName="sibTrans" presStyleLbl="sibTrans1D1" presStyleIdx="2" presStyleCnt="5"/>
      <dgm:spPr/>
    </dgm:pt>
    <dgm:pt modelId="{40888F20-8F36-B940-9865-0F2475858733}" type="pres">
      <dgm:prSet presAssocID="{C7B11896-50EA-2543-BBB3-A290C1365C5B}" presName="node" presStyleLbl="node1" presStyleIdx="3" presStyleCnt="5">
        <dgm:presLayoutVars>
          <dgm:bulletEnabled val="1"/>
        </dgm:presLayoutVars>
      </dgm:prSet>
      <dgm:spPr/>
    </dgm:pt>
    <dgm:pt modelId="{5D781A45-5D2C-224E-870A-76FF7BDA66FC}" type="pres">
      <dgm:prSet presAssocID="{C7B11896-50EA-2543-BBB3-A290C1365C5B}" presName="spNode" presStyleCnt="0"/>
      <dgm:spPr/>
    </dgm:pt>
    <dgm:pt modelId="{112EFD66-E53A-664C-9873-C40C9819136F}" type="pres">
      <dgm:prSet presAssocID="{DDF49345-52F8-CD49-AF0A-9C41E8C4A435}" presName="sibTrans" presStyleLbl="sibTrans1D1" presStyleIdx="3" presStyleCnt="5"/>
      <dgm:spPr/>
    </dgm:pt>
    <dgm:pt modelId="{F49975DD-0E2B-6545-9A2A-984151E9D500}" type="pres">
      <dgm:prSet presAssocID="{7FCD699C-8A14-304A-B6B7-DBB42B80734A}" presName="node" presStyleLbl="node1" presStyleIdx="4" presStyleCnt="5" custRadScaleRad="132012" custRadScaleInc="-22010">
        <dgm:presLayoutVars>
          <dgm:bulletEnabled val="1"/>
        </dgm:presLayoutVars>
      </dgm:prSet>
      <dgm:spPr/>
    </dgm:pt>
    <dgm:pt modelId="{99A4B95B-BC25-7C4B-BE48-386006D3CB87}" type="pres">
      <dgm:prSet presAssocID="{7FCD699C-8A14-304A-B6B7-DBB42B80734A}" presName="spNode" presStyleCnt="0"/>
      <dgm:spPr/>
    </dgm:pt>
    <dgm:pt modelId="{EEB492B0-AC9F-A44F-9403-EFE752CB1372}" type="pres">
      <dgm:prSet presAssocID="{1DDAED1B-4E37-E94E-9C94-3E2EAE4FE00E}" presName="sibTrans" presStyleLbl="sibTrans1D1" presStyleIdx="4" presStyleCnt="5"/>
      <dgm:spPr/>
    </dgm:pt>
  </dgm:ptLst>
  <dgm:cxnLst>
    <dgm:cxn modelId="{26E2B006-8581-8249-93A2-8C8CF167169F}" type="presOf" srcId="{5AA493ED-A490-224F-913A-8C2F85DFE18A}" destId="{C1B769C6-7344-5142-B46C-EE04DAA2458D}" srcOrd="0" destOrd="0" presId="urn:microsoft.com/office/officeart/2005/8/layout/cycle6"/>
    <dgm:cxn modelId="{B96D5F07-1B52-6142-A159-9A0F5ACD2099}" type="presOf" srcId="{5886A10E-ED4F-9C48-B700-A2436C54AD90}" destId="{DC63590C-646C-3E45-B237-AFC6D51F2892}" srcOrd="0" destOrd="0" presId="urn:microsoft.com/office/officeart/2005/8/layout/cycle6"/>
    <dgm:cxn modelId="{57C94417-33C0-7A41-9E46-35814E931564}" srcId="{3886A4B8-4081-1840-B80F-C93F2C104A20}" destId="{2D9F65E1-826F-FE46-B81E-69D17B96E5C7}" srcOrd="0" destOrd="0" parTransId="{CF64A082-44E0-FD4D-99D1-B1C39312A325}" sibTransId="{460596BB-F384-9D4B-A150-CD84E0546DA4}"/>
    <dgm:cxn modelId="{8892DE32-27A8-ED4E-8D61-20C5B354E460}" type="presOf" srcId="{460596BB-F384-9D4B-A150-CD84E0546DA4}" destId="{80717ADD-0254-E048-83DC-136E95503844}" srcOrd="0" destOrd="0" presId="urn:microsoft.com/office/officeart/2005/8/layout/cycle6"/>
    <dgm:cxn modelId="{3D3B7134-95C6-1645-8649-DFE74683DB9C}" type="presOf" srcId="{1F10C4E4-349B-5D49-8C4F-1CB7869993A0}" destId="{0FC4555C-2C6C-954A-BEA6-40EB64C477B2}" srcOrd="0" destOrd="0" presId="urn:microsoft.com/office/officeart/2005/8/layout/cycle6"/>
    <dgm:cxn modelId="{F61DB939-2E16-4446-99E7-292AE9118903}" srcId="{3886A4B8-4081-1840-B80F-C93F2C104A20}" destId="{7FCD699C-8A14-304A-B6B7-DBB42B80734A}" srcOrd="4" destOrd="0" parTransId="{A3009ADC-97FB-0246-BC87-3942EDCFBB15}" sibTransId="{1DDAED1B-4E37-E94E-9C94-3E2EAE4FE00E}"/>
    <dgm:cxn modelId="{DE8DCB3B-27BB-5642-BF8C-711A78CD1391}" type="presOf" srcId="{2D9F65E1-826F-FE46-B81E-69D17B96E5C7}" destId="{9C20155D-CFE8-464C-88EC-64E00488BB9E}" srcOrd="0" destOrd="0" presId="urn:microsoft.com/office/officeart/2005/8/layout/cycle6"/>
    <dgm:cxn modelId="{13F56F43-D34B-894C-97A7-11D6E5730DB6}" srcId="{3886A4B8-4081-1840-B80F-C93F2C104A20}" destId="{D6EA89D6-DA40-0840-9508-C97EC44EE878}" srcOrd="1" destOrd="0" parTransId="{1BDE6710-9A01-0842-A1E6-A6E5ADB79AFF}" sibTransId="{5886A10E-ED4F-9C48-B700-A2436C54AD90}"/>
    <dgm:cxn modelId="{5E924959-5F82-FC44-864A-E9B4B6689EA8}" type="presOf" srcId="{C7B11896-50EA-2543-BBB3-A290C1365C5B}" destId="{40888F20-8F36-B940-9865-0F2475858733}" srcOrd="0" destOrd="0" presId="urn:microsoft.com/office/officeart/2005/8/layout/cycle6"/>
    <dgm:cxn modelId="{4400F264-AF93-A24C-9857-30766C833576}" type="presOf" srcId="{3886A4B8-4081-1840-B80F-C93F2C104A20}" destId="{D1D77A63-F41F-844C-96B5-96222E2AE18C}" srcOrd="0" destOrd="0" presId="urn:microsoft.com/office/officeart/2005/8/layout/cycle6"/>
    <dgm:cxn modelId="{11A47A80-4C7B-CF4D-A345-68784DAB98F4}" type="presOf" srcId="{DDF49345-52F8-CD49-AF0A-9C41E8C4A435}" destId="{112EFD66-E53A-664C-9873-C40C9819136F}" srcOrd="0" destOrd="0" presId="urn:microsoft.com/office/officeart/2005/8/layout/cycle6"/>
    <dgm:cxn modelId="{9347AB85-BAB2-2840-A736-5710BCDD945D}" srcId="{3886A4B8-4081-1840-B80F-C93F2C104A20}" destId="{C7B11896-50EA-2543-BBB3-A290C1365C5B}" srcOrd="3" destOrd="0" parTransId="{8A848D79-DA33-7C48-A1BF-F2A53BA2847C}" sibTransId="{DDF49345-52F8-CD49-AF0A-9C41E8C4A435}"/>
    <dgm:cxn modelId="{38EA6496-C78E-D341-BE65-8451750CCD1A}" type="presOf" srcId="{1DDAED1B-4E37-E94E-9C94-3E2EAE4FE00E}" destId="{EEB492B0-AC9F-A44F-9403-EFE752CB1372}" srcOrd="0" destOrd="0" presId="urn:microsoft.com/office/officeart/2005/8/layout/cycle6"/>
    <dgm:cxn modelId="{68C8F8E0-C724-6945-94A7-A72B5CAE3629}" srcId="{3886A4B8-4081-1840-B80F-C93F2C104A20}" destId="{5AA493ED-A490-224F-913A-8C2F85DFE18A}" srcOrd="2" destOrd="0" parTransId="{4E87A4FB-43B6-2F47-A4AF-08850ED398E7}" sibTransId="{1F10C4E4-349B-5D49-8C4F-1CB7869993A0}"/>
    <dgm:cxn modelId="{E4BC47E9-50A2-7049-849A-F4AFDAB57E67}" type="presOf" srcId="{7FCD699C-8A14-304A-B6B7-DBB42B80734A}" destId="{F49975DD-0E2B-6545-9A2A-984151E9D500}" srcOrd="0" destOrd="0" presId="urn:microsoft.com/office/officeart/2005/8/layout/cycle6"/>
    <dgm:cxn modelId="{DCD96AFC-A47D-AB43-99FE-BB8C2B84F4C2}" type="presOf" srcId="{D6EA89D6-DA40-0840-9508-C97EC44EE878}" destId="{9B62D7AD-62CE-104A-96EE-FD0ACEB119D5}" srcOrd="0" destOrd="0" presId="urn:microsoft.com/office/officeart/2005/8/layout/cycle6"/>
    <dgm:cxn modelId="{7B0B5689-7C49-4945-A6AF-017093803D9F}" type="presParOf" srcId="{D1D77A63-F41F-844C-96B5-96222E2AE18C}" destId="{9C20155D-CFE8-464C-88EC-64E00488BB9E}" srcOrd="0" destOrd="0" presId="urn:microsoft.com/office/officeart/2005/8/layout/cycle6"/>
    <dgm:cxn modelId="{060FDE86-654F-D249-9F47-709B0390D113}" type="presParOf" srcId="{D1D77A63-F41F-844C-96B5-96222E2AE18C}" destId="{B2D14983-441B-5C41-B6B5-6BC5E4BBFD2F}" srcOrd="1" destOrd="0" presId="urn:microsoft.com/office/officeart/2005/8/layout/cycle6"/>
    <dgm:cxn modelId="{E3CCC482-5EBD-7748-9F2A-0522BC90B62A}" type="presParOf" srcId="{D1D77A63-F41F-844C-96B5-96222E2AE18C}" destId="{80717ADD-0254-E048-83DC-136E95503844}" srcOrd="2" destOrd="0" presId="urn:microsoft.com/office/officeart/2005/8/layout/cycle6"/>
    <dgm:cxn modelId="{37906489-52DF-7D45-87DD-5B45D4EF4230}" type="presParOf" srcId="{D1D77A63-F41F-844C-96B5-96222E2AE18C}" destId="{9B62D7AD-62CE-104A-96EE-FD0ACEB119D5}" srcOrd="3" destOrd="0" presId="urn:microsoft.com/office/officeart/2005/8/layout/cycle6"/>
    <dgm:cxn modelId="{7D177A70-2126-254A-9CC7-A4D9C87D4FF4}" type="presParOf" srcId="{D1D77A63-F41F-844C-96B5-96222E2AE18C}" destId="{22A6BF66-CDFE-C542-A786-153803C54FED}" srcOrd="4" destOrd="0" presId="urn:microsoft.com/office/officeart/2005/8/layout/cycle6"/>
    <dgm:cxn modelId="{15CCD242-32E3-EA41-B3DD-40478B52F8D3}" type="presParOf" srcId="{D1D77A63-F41F-844C-96B5-96222E2AE18C}" destId="{DC63590C-646C-3E45-B237-AFC6D51F2892}" srcOrd="5" destOrd="0" presId="urn:microsoft.com/office/officeart/2005/8/layout/cycle6"/>
    <dgm:cxn modelId="{856F991B-43D3-984C-BF0B-86CD6C40A424}" type="presParOf" srcId="{D1D77A63-F41F-844C-96B5-96222E2AE18C}" destId="{C1B769C6-7344-5142-B46C-EE04DAA2458D}" srcOrd="6" destOrd="0" presId="urn:microsoft.com/office/officeart/2005/8/layout/cycle6"/>
    <dgm:cxn modelId="{90F42FEC-618A-624F-88B0-4F0B8ED5CD40}" type="presParOf" srcId="{D1D77A63-F41F-844C-96B5-96222E2AE18C}" destId="{8B136203-B048-634E-A5B2-4D12DE689E6D}" srcOrd="7" destOrd="0" presId="urn:microsoft.com/office/officeart/2005/8/layout/cycle6"/>
    <dgm:cxn modelId="{DAF05D95-054B-7444-8012-80A484E7676C}" type="presParOf" srcId="{D1D77A63-F41F-844C-96B5-96222E2AE18C}" destId="{0FC4555C-2C6C-954A-BEA6-40EB64C477B2}" srcOrd="8" destOrd="0" presId="urn:microsoft.com/office/officeart/2005/8/layout/cycle6"/>
    <dgm:cxn modelId="{AB04E007-EDC9-FA41-A2AA-634438F537B3}" type="presParOf" srcId="{D1D77A63-F41F-844C-96B5-96222E2AE18C}" destId="{40888F20-8F36-B940-9865-0F2475858733}" srcOrd="9" destOrd="0" presId="urn:microsoft.com/office/officeart/2005/8/layout/cycle6"/>
    <dgm:cxn modelId="{A3A960DD-5B75-8543-B4BE-1496B4E1E1C6}" type="presParOf" srcId="{D1D77A63-F41F-844C-96B5-96222E2AE18C}" destId="{5D781A45-5D2C-224E-870A-76FF7BDA66FC}" srcOrd="10" destOrd="0" presId="urn:microsoft.com/office/officeart/2005/8/layout/cycle6"/>
    <dgm:cxn modelId="{865C2C23-5D74-524F-959B-EC12107B3A3D}" type="presParOf" srcId="{D1D77A63-F41F-844C-96B5-96222E2AE18C}" destId="{112EFD66-E53A-664C-9873-C40C9819136F}" srcOrd="11" destOrd="0" presId="urn:microsoft.com/office/officeart/2005/8/layout/cycle6"/>
    <dgm:cxn modelId="{FB07A02F-83AB-6D4C-82AF-464FEC4C5A61}" type="presParOf" srcId="{D1D77A63-F41F-844C-96B5-96222E2AE18C}" destId="{F49975DD-0E2B-6545-9A2A-984151E9D500}" srcOrd="12" destOrd="0" presId="urn:microsoft.com/office/officeart/2005/8/layout/cycle6"/>
    <dgm:cxn modelId="{CC236EA9-09CA-EB4F-9C3E-8517C16D6F62}" type="presParOf" srcId="{D1D77A63-F41F-844C-96B5-96222E2AE18C}" destId="{99A4B95B-BC25-7C4B-BE48-386006D3CB87}" srcOrd="13" destOrd="0" presId="urn:microsoft.com/office/officeart/2005/8/layout/cycle6"/>
    <dgm:cxn modelId="{8286532F-5D09-2941-8E33-DC99B90B4C8C}" type="presParOf" srcId="{D1D77A63-F41F-844C-96B5-96222E2AE18C}" destId="{EEB492B0-AC9F-A44F-9403-EFE752CB137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0155D-CFE8-464C-88EC-64E00488BB9E}">
      <dsp:nvSpPr>
        <dsp:cNvPr id="0" name=""/>
        <dsp:cNvSpPr/>
      </dsp:nvSpPr>
      <dsp:spPr>
        <a:xfrm>
          <a:off x="2006424" y="1351"/>
          <a:ext cx="1372678" cy="892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Identify relevant experimental data</a:t>
          </a:r>
        </a:p>
      </dsp:txBody>
      <dsp:txXfrm>
        <a:off x="2049980" y="44907"/>
        <a:ext cx="1285566" cy="805129"/>
      </dsp:txXfrm>
    </dsp:sp>
    <dsp:sp modelId="{80717ADD-0254-E048-83DC-136E95503844}">
      <dsp:nvSpPr>
        <dsp:cNvPr id="0" name=""/>
        <dsp:cNvSpPr/>
      </dsp:nvSpPr>
      <dsp:spPr>
        <a:xfrm>
          <a:off x="911195" y="447472"/>
          <a:ext cx="3563136" cy="3563136"/>
        </a:xfrm>
        <a:custGeom>
          <a:avLst/>
          <a:gdLst/>
          <a:ahLst/>
          <a:cxnLst/>
          <a:rect l="0" t="0" r="0" b="0"/>
          <a:pathLst>
            <a:path>
              <a:moveTo>
                <a:pt x="2477324" y="141474"/>
              </a:moveTo>
              <a:arcTo wR="1781568" hR="1781568" stAng="17579249" swAng="19600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2D7AD-62CE-104A-96EE-FD0ACEB119D5}">
      <dsp:nvSpPr>
        <dsp:cNvPr id="0" name=""/>
        <dsp:cNvSpPr/>
      </dsp:nvSpPr>
      <dsp:spPr>
        <a:xfrm>
          <a:off x="3700797" y="1232385"/>
          <a:ext cx="1372678" cy="892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Perform validation</a:t>
          </a:r>
        </a:p>
      </dsp:txBody>
      <dsp:txXfrm>
        <a:off x="3744353" y="1275941"/>
        <a:ext cx="1285566" cy="805129"/>
      </dsp:txXfrm>
    </dsp:sp>
    <dsp:sp modelId="{DC63590C-646C-3E45-B237-AFC6D51F2892}">
      <dsp:nvSpPr>
        <dsp:cNvPr id="0" name=""/>
        <dsp:cNvSpPr/>
      </dsp:nvSpPr>
      <dsp:spPr>
        <a:xfrm>
          <a:off x="911195" y="447472"/>
          <a:ext cx="3563136" cy="3563136"/>
        </a:xfrm>
        <a:custGeom>
          <a:avLst/>
          <a:gdLst/>
          <a:ahLst/>
          <a:cxnLst/>
          <a:rect l="0" t="0" r="0" b="0"/>
          <a:pathLst>
            <a:path>
              <a:moveTo>
                <a:pt x="3560706" y="1688536"/>
              </a:moveTo>
              <a:arcTo wR="1781568" hR="1781568" stAng="21420403" swAng="21951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769C6-7344-5142-B46C-EE04DAA2458D}">
      <dsp:nvSpPr>
        <dsp:cNvPr id="0" name=""/>
        <dsp:cNvSpPr/>
      </dsp:nvSpPr>
      <dsp:spPr>
        <a:xfrm>
          <a:off x="3053604" y="3224239"/>
          <a:ext cx="1372678" cy="892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Identify high impact models through sensitivity analysis</a:t>
          </a:r>
        </a:p>
      </dsp:txBody>
      <dsp:txXfrm>
        <a:off x="3097160" y="3267795"/>
        <a:ext cx="1285566" cy="805129"/>
      </dsp:txXfrm>
    </dsp:sp>
    <dsp:sp modelId="{0FC4555C-2C6C-954A-BEA6-40EB64C477B2}">
      <dsp:nvSpPr>
        <dsp:cNvPr id="0" name=""/>
        <dsp:cNvSpPr/>
      </dsp:nvSpPr>
      <dsp:spPr>
        <a:xfrm>
          <a:off x="911195" y="447472"/>
          <a:ext cx="3563136" cy="3563136"/>
        </a:xfrm>
        <a:custGeom>
          <a:avLst/>
          <a:gdLst/>
          <a:ahLst/>
          <a:cxnLst/>
          <a:rect l="0" t="0" r="0" b="0"/>
          <a:pathLst>
            <a:path>
              <a:moveTo>
                <a:pt x="2135338" y="3527659"/>
              </a:moveTo>
              <a:arcTo wR="1781568" hR="1781568" stAng="4712791" swAng="13744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88F20-8F36-B940-9865-0F2475858733}">
      <dsp:nvSpPr>
        <dsp:cNvPr id="0" name=""/>
        <dsp:cNvSpPr/>
      </dsp:nvSpPr>
      <dsp:spPr>
        <a:xfrm>
          <a:off x="959245" y="3224239"/>
          <a:ext cx="1372678" cy="892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Quantify model uncertainty</a:t>
          </a:r>
        </a:p>
      </dsp:txBody>
      <dsp:txXfrm>
        <a:off x="1002801" y="3267795"/>
        <a:ext cx="1285566" cy="805129"/>
      </dsp:txXfrm>
    </dsp:sp>
    <dsp:sp modelId="{112EFD66-E53A-664C-9873-C40C9819136F}">
      <dsp:nvSpPr>
        <dsp:cNvPr id="0" name=""/>
        <dsp:cNvSpPr/>
      </dsp:nvSpPr>
      <dsp:spPr>
        <a:xfrm>
          <a:off x="599711" y="95840"/>
          <a:ext cx="3563136" cy="3563136"/>
        </a:xfrm>
        <a:custGeom>
          <a:avLst/>
          <a:gdLst/>
          <a:ahLst/>
          <a:cxnLst/>
          <a:rect l="0" t="0" r="0" b="0"/>
          <a:pathLst>
            <a:path>
              <a:moveTo>
                <a:pt x="606162" y="3120376"/>
              </a:moveTo>
              <a:arcTo wR="1781568" hR="1781568" stAng="7876889" swAng="23570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975DD-0E2B-6545-9A2A-984151E9D500}">
      <dsp:nvSpPr>
        <dsp:cNvPr id="0" name=""/>
        <dsp:cNvSpPr/>
      </dsp:nvSpPr>
      <dsp:spPr>
        <a:xfrm>
          <a:off x="0" y="1265162"/>
          <a:ext cx="1372678" cy="892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Improve models as needed</a:t>
          </a:r>
        </a:p>
      </dsp:txBody>
      <dsp:txXfrm>
        <a:off x="43556" y="1308718"/>
        <a:ext cx="1285566" cy="805129"/>
      </dsp:txXfrm>
    </dsp:sp>
    <dsp:sp modelId="{EEB492B0-AC9F-A44F-9403-EFE752CB1372}">
      <dsp:nvSpPr>
        <dsp:cNvPr id="0" name=""/>
        <dsp:cNvSpPr/>
      </dsp:nvSpPr>
      <dsp:spPr>
        <a:xfrm>
          <a:off x="492918" y="564700"/>
          <a:ext cx="3563136" cy="3563136"/>
        </a:xfrm>
        <a:custGeom>
          <a:avLst/>
          <a:gdLst/>
          <a:ahLst/>
          <a:cxnLst/>
          <a:rect l="0" t="0" r="0" b="0"/>
          <a:pathLst>
            <a:path>
              <a:moveTo>
                <a:pt x="373656" y="689886"/>
              </a:moveTo>
              <a:arcTo wR="1781568" hR="1781568" stAng="13067381" swAng="25876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4/29/25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4/29/25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Validation and sensitivity analysis of T/H capabilities for modeling of transient dry out and re-wet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Vineet Kumar, Bob Salko, and Will Gurecky</a:t>
            </a:r>
          </a:p>
          <a:p>
            <a:r>
              <a:rPr lang="en-US" dirty="0"/>
              <a:t>NEAMS ANNUAL REVIEW LWR</a:t>
            </a:r>
          </a:p>
          <a:p>
            <a:r>
              <a:rPr lang="en-US" dirty="0"/>
              <a:t>May</a:t>
            </a:r>
            <a:r>
              <a:rPr lang="en-US" b="0" dirty="0"/>
              <a:t> 7, 2025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3C791-AEE8-E700-1F76-09F6B3BD4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FB28E2-A377-B551-A9D7-5372A2A7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Steady-state CHF: Harwell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7EC592C-B4C6-F4D3-BB0C-CDEFFF44E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2590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High level analysis can eliminate parameters from consideration</a:t>
            </a:r>
          </a:p>
          <a:p>
            <a:r>
              <a:rPr lang="en-US" sz="2400" dirty="0"/>
              <a:t>Parameters of importance change based on flow conditions.</a:t>
            </a:r>
          </a:p>
          <a:p>
            <a:r>
              <a:rPr lang="en-US" sz="2400" dirty="0"/>
              <a:t>High level analysis can eliminate parameters from consideration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DAACAC-608C-7246-4E34-3122BF0DD2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9" b="501"/>
          <a:stretch/>
        </p:blipFill>
        <p:spPr>
          <a:xfrm>
            <a:off x="2887021" y="1635290"/>
            <a:ext cx="4109155" cy="24891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A1DF74-64C0-4E4D-2D90-6EB7AB15A816}"/>
              </a:ext>
            </a:extLst>
          </p:cNvPr>
          <p:cNvSpPr txBox="1"/>
          <p:nvPr/>
        </p:nvSpPr>
        <p:spPr>
          <a:xfrm>
            <a:off x="3705179" y="1223749"/>
            <a:ext cx="27026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FOM: Dryout location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0D7B50-5173-CFCA-66C5-5CA7C0D0EAEE}"/>
              </a:ext>
            </a:extLst>
          </p:cNvPr>
          <p:cNvSpPr txBox="1"/>
          <p:nvPr/>
        </p:nvSpPr>
        <p:spPr>
          <a:xfrm>
            <a:off x="9135126" y="1215767"/>
            <a:ext cx="1371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FOM: PCT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750DF2-8627-1A84-0293-6529E0BC39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1" b="351"/>
          <a:stretch/>
        </p:blipFill>
        <p:spPr>
          <a:xfrm>
            <a:off x="7857574" y="1622306"/>
            <a:ext cx="4109155" cy="2489165"/>
          </a:xfrm>
          <a:prstGeom prst="rect">
            <a:avLst/>
          </a:prstGeom>
        </p:spPr>
      </p:pic>
      <p:pic>
        <p:nvPicPr>
          <p:cNvPr id="19" name="Picture 18" descr="Timeline&#10;&#10;AI-generated content may be incorrect.">
            <a:extLst>
              <a:ext uri="{FF2B5EF4-FFF2-40B4-BE49-F238E27FC236}">
                <a16:creationId xmlns:a16="http://schemas.microsoft.com/office/drawing/2014/main" id="{748B19DE-7F9F-2124-B7DB-2BFAF8FD5A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14"/>
          <a:stretch/>
        </p:blipFill>
        <p:spPr>
          <a:xfrm>
            <a:off x="2551262" y="4161317"/>
            <a:ext cx="4741816" cy="2011680"/>
          </a:xfrm>
          <a:prstGeom prst="rect">
            <a:avLst/>
          </a:prstGeom>
        </p:spPr>
      </p:pic>
      <p:pic>
        <p:nvPicPr>
          <p:cNvPr id="21" name="Picture 20" descr="A picture containing text, sky, map, colorful&#10;&#10;AI-generated content may be incorrect.">
            <a:extLst>
              <a:ext uri="{FF2B5EF4-FFF2-40B4-BE49-F238E27FC236}">
                <a16:creationId xmlns:a16="http://schemas.microsoft.com/office/drawing/2014/main" id="{32342BF3-E9F5-CAFF-04BA-85942E96A7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38"/>
          <a:stretch/>
        </p:blipFill>
        <p:spPr>
          <a:xfrm>
            <a:off x="7432929" y="4178979"/>
            <a:ext cx="4735624" cy="20116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725969-A6F8-9346-A662-8C5F0098D398}"/>
              </a:ext>
            </a:extLst>
          </p:cNvPr>
          <p:cNvSpPr txBox="1"/>
          <p:nvPr/>
        </p:nvSpPr>
        <p:spPr>
          <a:xfrm>
            <a:off x="4862170" y="4349991"/>
            <a:ext cx="1015328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latin typeface="+mn-lt"/>
              </a:rPr>
              <a:t>CHF model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257BA2-7619-E208-F599-18918C3AE9D1}"/>
              </a:ext>
            </a:extLst>
          </p:cNvPr>
          <p:cNvSpPr txBox="1"/>
          <p:nvPr/>
        </p:nvSpPr>
        <p:spPr>
          <a:xfrm>
            <a:off x="5485035" y="4727395"/>
            <a:ext cx="1511142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latin typeface="+mn-lt"/>
              </a:rPr>
              <a:t>Boiling heat transfer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7F4ADE-FC4C-3506-094C-57A5C19D918D}"/>
              </a:ext>
            </a:extLst>
          </p:cNvPr>
          <p:cNvSpPr txBox="1"/>
          <p:nvPr/>
        </p:nvSpPr>
        <p:spPr>
          <a:xfrm>
            <a:off x="9321986" y="4302715"/>
            <a:ext cx="1422214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latin typeface="+mn-lt"/>
              </a:rPr>
              <a:t>Vapor heat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84E88-676E-B6CD-85A4-A4B765D6F386}"/>
              </a:ext>
            </a:extLst>
          </p:cNvPr>
          <p:cNvSpPr txBox="1"/>
          <p:nvPr/>
        </p:nvSpPr>
        <p:spPr>
          <a:xfrm>
            <a:off x="5051404" y="1840368"/>
            <a:ext cx="1015328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latin typeface="+mn-lt"/>
              </a:rPr>
              <a:t>CHF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841BC-5661-D8CE-C220-1FC467EEE4EE}"/>
              </a:ext>
            </a:extLst>
          </p:cNvPr>
          <p:cNvSpPr txBox="1"/>
          <p:nvPr/>
        </p:nvSpPr>
        <p:spPr>
          <a:xfrm>
            <a:off x="3048000" y="1856771"/>
            <a:ext cx="1511142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latin typeface="+mn-lt"/>
              </a:rPr>
              <a:t>Boiling heat transfer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A0A9F-D392-6168-4849-89006F6443D9}"/>
              </a:ext>
            </a:extLst>
          </p:cNvPr>
          <p:cNvSpPr txBox="1"/>
          <p:nvPr/>
        </p:nvSpPr>
        <p:spPr>
          <a:xfrm>
            <a:off x="8489937" y="1957418"/>
            <a:ext cx="1422214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latin typeface="+mn-lt"/>
              </a:rPr>
              <a:t>Vapor heat transfer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9087A323-F035-0204-7C43-3050EDAABE3D}"/>
              </a:ext>
            </a:extLst>
          </p:cNvPr>
          <p:cNvCxnSpPr>
            <a:cxnSpLocks/>
          </p:cNvCxnSpPr>
          <p:nvPr/>
        </p:nvCxnSpPr>
        <p:spPr>
          <a:xfrm rot="10800000" flipV="1">
            <a:off x="9715500" y="4540472"/>
            <a:ext cx="342900" cy="12373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50E09E28-4FCF-8043-DF36-0F06D91C6345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78908" y="4733522"/>
            <a:ext cx="113780" cy="10152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68AF52F1-768E-3C3A-B725-2A72BB7C70AA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 flipV="1">
            <a:off x="4559142" y="4468870"/>
            <a:ext cx="303028" cy="221350"/>
          </a:xfrm>
          <a:prstGeom prst="curvedConnector3">
            <a:avLst>
              <a:gd name="adj1" fmla="val 9995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05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E8BEA2-55C1-E6A0-587E-741EF252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BFBT Turbine Trip </a:t>
            </a:r>
          </a:p>
        </p:txBody>
      </p:sp>
      <p:pic>
        <p:nvPicPr>
          <p:cNvPr id="5" name="Picture 4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7556DA5A-AB83-1FBF-FA40-E697D7CD1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59" y="1447800"/>
            <a:ext cx="5897859" cy="3907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A2CC77-D873-0FCC-250E-79C8E6F10905}"/>
              </a:ext>
            </a:extLst>
          </p:cNvPr>
          <p:cNvSpPr txBox="1"/>
          <p:nvPr/>
        </p:nvSpPr>
        <p:spPr>
          <a:xfrm>
            <a:off x="1626183" y="1753372"/>
            <a:ext cx="272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Boiling heat transfer and CHF, set dryout criteria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D2D75-2E0A-BB24-C375-8C0D513E3C9C}"/>
              </a:ext>
            </a:extLst>
          </p:cNvPr>
          <p:cNvSpPr txBox="1"/>
          <p:nvPr/>
        </p:nvSpPr>
        <p:spPr>
          <a:xfrm>
            <a:off x="1798879" y="3134627"/>
            <a:ext cx="2540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Vapor convection heat transfer dominates PCT prediction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AC9F3-E50F-FC9E-EEDE-BAF1B4B37DD1}"/>
              </a:ext>
            </a:extLst>
          </p:cNvPr>
          <p:cNvSpPr txBox="1"/>
          <p:nvPr/>
        </p:nvSpPr>
        <p:spPr>
          <a:xfrm>
            <a:off x="4194757" y="2215037"/>
            <a:ext cx="16899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FOM: ∆T</a:t>
            </a:r>
            <a:r>
              <a:rPr lang="en-US" baseline="-25000" dirty="0"/>
              <a:t>w,rmse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6913B2-28EB-A546-8DBE-DDD7C5E4E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816" y="1309070"/>
            <a:ext cx="4267267" cy="32004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5EFB77-DA7C-52F6-2F1C-10B56A53EE09}"/>
              </a:ext>
            </a:extLst>
          </p:cNvPr>
          <p:cNvSpPr txBox="1"/>
          <p:nvPr/>
        </p:nvSpPr>
        <p:spPr>
          <a:xfrm>
            <a:off x="6507677" y="4509522"/>
            <a:ext cx="276811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Cases with lower boiling heat transfer, higher CHF, and higher vapor heat transfer leads to better agreement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91399B-1BBC-DF9C-5609-045EBCBB0953}"/>
              </a:ext>
            </a:extLst>
          </p:cNvPr>
          <p:cNvSpPr txBox="1"/>
          <p:nvPr/>
        </p:nvSpPr>
        <p:spPr>
          <a:xfrm>
            <a:off x="803281" y="5478802"/>
            <a:ext cx="46120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Similar phenomena rankings determined for BFBT and Harwell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CAB80-CF4A-3E69-2841-89828C965473}"/>
              </a:ext>
            </a:extLst>
          </p:cNvPr>
          <p:cNvSpPr txBox="1"/>
          <p:nvPr/>
        </p:nvSpPr>
        <p:spPr>
          <a:xfrm>
            <a:off x="9685449" y="4509522"/>
            <a:ext cx="237653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highlights model in need of improvement, and the magnitude of changes needed</a:t>
            </a:r>
          </a:p>
        </p:txBody>
      </p:sp>
    </p:spTree>
    <p:extLst>
      <p:ext uri="{BB962C8B-B14F-4D97-AF65-F5344CB8AC3E}">
        <p14:creationId xmlns:p14="http://schemas.microsoft.com/office/powerpoint/2010/main" val="35736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7C0CD1-2D12-AF14-F7BC-E81DFF99E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4470400" cy="30934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Instrumented fuel rodlets in Halden test rig with very low flow</a:t>
            </a:r>
          </a:p>
          <a:p>
            <a:r>
              <a:rPr lang="en-US" dirty="0"/>
              <a:t>Vary flow to cause transient dryout and re-wet in 26 different tests</a:t>
            </a:r>
          </a:p>
          <a:p>
            <a:r>
              <a:rPr lang="en-US" dirty="0"/>
              <a:t>CTF now over-predicts PCT and duration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B06331-A287-AFE4-B286-6996DAFE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IFA613</a:t>
            </a:r>
            <a:r>
              <a:rPr lang="en-US" baseline="30000" dirty="0"/>
              <a:t>1,2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D1C95-D2BB-2211-6CBE-FE72E704247B}"/>
              </a:ext>
            </a:extLst>
          </p:cNvPr>
          <p:cNvSpPr txBox="1"/>
          <p:nvPr/>
        </p:nvSpPr>
        <p:spPr>
          <a:xfrm>
            <a:off x="0" y="6221530"/>
            <a:ext cx="875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/>
              <a:t>M. Limback and R. Ianiri, “Dryout Fuel Behavior Tests in IFA-613.1”, OECD Halden Reactor Project, HWR-493, 1997.</a:t>
            </a:r>
          </a:p>
          <a:p>
            <a:pPr marL="228600" indent="-228600">
              <a:buAutoNum type="arabicPeriod"/>
            </a:pPr>
            <a:r>
              <a:rPr lang="en-US" sz="1200" dirty="0"/>
              <a:t>Y. Broy, W. Wolfgang and L. A. Moen. “The OECD Halden Reactor Project-international research on safety and reliability of nuclear power generation.”, 2001.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2F8EC99-B73E-A0F4-DF78-684D0A390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7"/>
          <a:stretch/>
        </p:blipFill>
        <p:spPr bwMode="auto">
          <a:xfrm>
            <a:off x="8591874" y="3860637"/>
            <a:ext cx="3413760" cy="23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7366B4-2CA0-F508-9304-385C004983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46"/>
          <a:stretch/>
        </p:blipFill>
        <p:spPr>
          <a:xfrm>
            <a:off x="8537580" y="1192666"/>
            <a:ext cx="3413760" cy="244904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91578C6-D034-07DA-DB0C-6C391A15E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"/>
          <a:stretch/>
        </p:blipFill>
        <p:spPr bwMode="auto">
          <a:xfrm>
            <a:off x="5232409" y="3829092"/>
            <a:ext cx="3413759" cy="24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3039DF-8F31-00CD-EBC6-D976F30230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346"/>
          <a:stretch/>
        </p:blipFill>
        <p:spPr>
          <a:xfrm>
            <a:off x="5232407" y="1224212"/>
            <a:ext cx="3413761" cy="24490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71242C-AF38-F9AA-2D6C-92D9C2693500}"/>
              </a:ext>
            </a:extLst>
          </p:cNvPr>
          <p:cNvSpPr txBox="1"/>
          <p:nvPr/>
        </p:nvSpPr>
        <p:spPr>
          <a:xfrm>
            <a:off x="8219194" y="3491306"/>
            <a:ext cx="9156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Case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FDD66-0D7D-C50B-D5B3-5A691BBF4BB4}"/>
              </a:ext>
            </a:extLst>
          </p:cNvPr>
          <p:cNvSpPr txBox="1"/>
          <p:nvPr/>
        </p:nvSpPr>
        <p:spPr>
          <a:xfrm>
            <a:off x="8163634" y="5840862"/>
            <a:ext cx="10267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Case 11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B99ECDC-6B77-C48B-67B6-B2888840E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44041"/>
              </p:ext>
            </p:extLst>
          </p:nvPr>
        </p:nvGraphicFramePr>
        <p:xfrm>
          <a:off x="274011" y="4652387"/>
          <a:ext cx="441417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">
                  <a:extLst>
                    <a:ext uri="{9D8B030D-6E8A-4147-A177-3AD203B41FA5}">
                      <a16:colId xmlns:a16="http://schemas.microsoft.com/office/drawing/2014/main" val="4188164720"/>
                    </a:ext>
                  </a:extLst>
                </a:gridCol>
                <a:gridCol w="1101476">
                  <a:extLst>
                    <a:ext uri="{9D8B030D-6E8A-4147-A177-3AD203B41FA5}">
                      <a16:colId xmlns:a16="http://schemas.microsoft.com/office/drawing/2014/main" val="4224929060"/>
                    </a:ext>
                  </a:extLst>
                </a:gridCol>
                <a:gridCol w="1456733">
                  <a:extLst>
                    <a:ext uri="{9D8B030D-6E8A-4147-A177-3AD203B41FA5}">
                      <a16:colId xmlns:a16="http://schemas.microsoft.com/office/drawing/2014/main" val="3914264282"/>
                    </a:ext>
                  </a:extLst>
                </a:gridCol>
                <a:gridCol w="1063487">
                  <a:extLst>
                    <a:ext uri="{9D8B030D-6E8A-4147-A177-3AD203B41FA5}">
                      <a16:colId xmlns:a16="http://schemas.microsoft.com/office/drawing/2014/main" val="2402399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LHGR [kW/m]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Subcooling [K]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time [s]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50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59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7456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64948FA-E3FD-CDA4-241C-105B012B8845}"/>
              </a:ext>
            </a:extLst>
          </p:cNvPr>
          <p:cNvSpPr txBox="1"/>
          <p:nvPr/>
        </p:nvSpPr>
        <p:spPr>
          <a:xfrm>
            <a:off x="7669854" y="1931090"/>
            <a:ext cx="17526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Opposite trend of BFBT TT highlights the importance of test conditions</a:t>
            </a:r>
          </a:p>
        </p:txBody>
      </p:sp>
    </p:spTree>
    <p:extLst>
      <p:ext uri="{BB962C8B-B14F-4D97-AF65-F5344CB8AC3E}">
        <p14:creationId xmlns:p14="http://schemas.microsoft.com/office/powerpoint/2010/main" val="247876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8B723-5E3E-BAB1-41C4-447989E90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3864933" cy="48432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 Bayesian inference to formally quantify model uncertainties using experimental data</a:t>
            </a:r>
          </a:p>
          <a:p>
            <a:r>
              <a:rPr lang="en-US" dirty="0"/>
              <a:t>Requires huge number of simulations O(100k)</a:t>
            </a:r>
          </a:p>
          <a:p>
            <a:r>
              <a:rPr lang="en-US" dirty="0"/>
              <a:t>Generating code surrogates may be needed to ensure reasonable turnaround time</a:t>
            </a:r>
          </a:p>
          <a:p>
            <a:r>
              <a:rPr lang="en-US" dirty="0"/>
              <a:t>Testing building surrogates for BFBT, Harwell, IFA613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C195AF-C2AD-18BB-C2D0-CE98247A1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building</a:t>
            </a:r>
          </a:p>
        </p:txBody>
      </p:sp>
      <p:pic>
        <p:nvPicPr>
          <p:cNvPr id="6" name="Picture 5" descr="Chart, treemap chart&#10;&#10;AI-generated content may be incorrect.">
            <a:extLst>
              <a:ext uri="{FF2B5EF4-FFF2-40B4-BE49-F238E27FC236}">
                <a16:creationId xmlns:a16="http://schemas.microsoft.com/office/drawing/2014/main" id="{A0592AF7-BC41-A9A7-E855-5D7974747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381" y="911310"/>
            <a:ext cx="2933700" cy="2463800"/>
          </a:xfrm>
          <a:prstGeom prst="rect">
            <a:avLst/>
          </a:prstGeom>
        </p:spPr>
      </p:pic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45A033ED-020A-ED71-2E42-D4D318906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664" y="3375110"/>
            <a:ext cx="3835066" cy="2839705"/>
          </a:xfrm>
          <a:prstGeom prst="rect">
            <a:avLst/>
          </a:prstGeom>
        </p:spPr>
      </p:pic>
      <p:pic>
        <p:nvPicPr>
          <p:cNvPr id="8" name="Picture 7" descr="Chart, scatter chart&#10;&#10;AI-generated content may be incorrect.">
            <a:extLst>
              <a:ext uri="{FF2B5EF4-FFF2-40B4-BE49-F238E27FC236}">
                <a16:creationId xmlns:a16="http://schemas.microsoft.com/office/drawing/2014/main" id="{54BA928B-AEB6-A9A5-3CDC-35801237F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457" y="3329644"/>
            <a:ext cx="3835066" cy="2914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B2762E-AC60-6F42-7BC0-179B653729D2}"/>
              </a:ext>
            </a:extLst>
          </p:cNvPr>
          <p:cNvSpPr txBox="1"/>
          <p:nvPr/>
        </p:nvSpPr>
        <p:spPr>
          <a:xfrm>
            <a:off x="6520069" y="5176541"/>
            <a:ext cx="13417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BFBT turbine trip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066666-B5AB-2475-14BA-0F7810D70FED}"/>
              </a:ext>
            </a:extLst>
          </p:cNvPr>
          <p:cNvSpPr txBox="1"/>
          <p:nvPr/>
        </p:nvSpPr>
        <p:spPr>
          <a:xfrm>
            <a:off x="8843208" y="3591866"/>
            <a:ext cx="10164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Harwell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6F6D79-ABC3-BD1F-4813-9AB0830FB82D}"/>
              </a:ext>
            </a:extLst>
          </p:cNvPr>
          <p:cNvSpPr txBox="1"/>
          <p:nvPr/>
        </p:nvSpPr>
        <p:spPr>
          <a:xfrm>
            <a:off x="6320924" y="1371601"/>
            <a:ext cx="2423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BFBT prediction of dryout occurrence </a:t>
            </a:r>
          </a:p>
        </p:txBody>
      </p:sp>
    </p:spTree>
    <p:extLst>
      <p:ext uri="{BB962C8B-B14F-4D97-AF65-F5344CB8AC3E}">
        <p14:creationId xmlns:p14="http://schemas.microsoft.com/office/powerpoint/2010/main" val="1617531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B1A3CD-C66F-2A69-134F-24E3B1883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10566400" cy="4754563"/>
          </a:xfrm>
        </p:spPr>
        <p:txBody>
          <a:bodyPr/>
          <a:lstStyle/>
          <a:p>
            <a:r>
              <a:rPr lang="en-US" dirty="0"/>
              <a:t>NEAMS is employing a strategy to support </a:t>
            </a:r>
            <a:r>
              <a:rPr lang="en-US" dirty="0" err="1"/>
              <a:t>t@T</a:t>
            </a:r>
            <a:r>
              <a:rPr lang="en-US" dirty="0"/>
              <a:t> deployment</a:t>
            </a:r>
          </a:p>
          <a:p>
            <a:pPr lvl="1"/>
            <a:r>
              <a:rPr lang="en-US" dirty="0"/>
              <a:t>Using advanced sensitivity and UQ techniques to quantify phenomena importance and model uncertainty</a:t>
            </a:r>
          </a:p>
          <a:p>
            <a:pPr lvl="1"/>
            <a:r>
              <a:rPr lang="en-US" dirty="0"/>
              <a:t>Performing validation to assess model accuracy</a:t>
            </a:r>
          </a:p>
          <a:p>
            <a:pPr lvl="1"/>
            <a:r>
              <a:rPr lang="en-US" dirty="0"/>
              <a:t>Improving on high uncertainty, high impact models</a:t>
            </a:r>
          </a:p>
          <a:p>
            <a:pPr lvl="1"/>
            <a:r>
              <a:rPr lang="en-US" dirty="0"/>
              <a:t>Supporting high-fidelity, </a:t>
            </a:r>
            <a:r>
              <a:rPr lang="en-US" dirty="0" err="1"/>
              <a:t>multiphysics</a:t>
            </a:r>
            <a:r>
              <a:rPr lang="en-US" dirty="0"/>
              <a:t> modeling of relevant transients for </a:t>
            </a:r>
            <a:r>
              <a:rPr lang="en-US" dirty="0" err="1"/>
              <a:t>t@T</a:t>
            </a:r>
            <a:endParaRPr lang="en-US" dirty="0"/>
          </a:p>
          <a:p>
            <a:r>
              <a:rPr lang="en-US" dirty="0"/>
              <a:t>Preliminary sensitivity analysis and validation has been performed to assess model accuracy and determine important models</a:t>
            </a:r>
          </a:p>
          <a:p>
            <a:r>
              <a:rPr lang="en-US" dirty="0"/>
              <a:t>Phenomena of high importance are beginning to emerge, but further consideration of the range of testing conditions is needed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C03066-3F21-4A6D-0911-7E5D00B3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92778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5907FE-DEDD-E8F2-E7C0-E74C0B887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115570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Expand sensitivity analysis</a:t>
            </a:r>
          </a:p>
          <a:p>
            <a:pPr lvl="1"/>
            <a:r>
              <a:rPr lang="en-US" sz="2400" dirty="0"/>
              <a:t>Cover all conditions of interest in Harwell</a:t>
            </a:r>
          </a:p>
          <a:p>
            <a:pPr lvl="1"/>
            <a:r>
              <a:rPr lang="en-US" sz="2500" dirty="0"/>
              <a:t>Perform sensitivity analysis for BFBT pump trip test</a:t>
            </a:r>
          </a:p>
          <a:p>
            <a:pPr lvl="1"/>
            <a:r>
              <a:rPr lang="en-US" sz="2500" dirty="0"/>
              <a:t>Perform refined analysis for all test cases</a:t>
            </a:r>
          </a:p>
          <a:p>
            <a:r>
              <a:rPr lang="en-US" sz="2800" dirty="0"/>
              <a:t>Expand validation</a:t>
            </a:r>
          </a:p>
          <a:p>
            <a:pPr lvl="1"/>
            <a:r>
              <a:rPr lang="en-US" sz="2500" dirty="0"/>
              <a:t>BFBT pump trip, IFA613, UW HPHT tests</a:t>
            </a:r>
          </a:p>
          <a:p>
            <a:pPr lvl="1"/>
            <a:r>
              <a:rPr lang="en-US" sz="2500" dirty="0"/>
              <a:t>JAERI 4x4 bundle tests and upcoming UW transient </a:t>
            </a:r>
            <a:r>
              <a:rPr lang="en-US" sz="2500" dirty="0" err="1"/>
              <a:t>dryout</a:t>
            </a:r>
            <a:r>
              <a:rPr lang="en-US" sz="2500" dirty="0"/>
              <a:t> tests are promising</a:t>
            </a:r>
          </a:p>
          <a:p>
            <a:pPr lvl="1"/>
            <a:r>
              <a:rPr lang="en-US" sz="2500" dirty="0"/>
              <a:t>More data is always needed</a:t>
            </a:r>
          </a:p>
          <a:p>
            <a:r>
              <a:rPr lang="en-US" sz="2800" dirty="0"/>
              <a:t>Develop matrix of test conditions and model importance</a:t>
            </a:r>
          </a:p>
          <a:p>
            <a:r>
              <a:rPr lang="en-US" sz="2800" dirty="0"/>
              <a:t>Demonstrate the model UQ framework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4E30A6-EE34-034C-801E-3182658E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activities</a:t>
            </a:r>
          </a:p>
        </p:txBody>
      </p:sp>
    </p:spTree>
    <p:extLst>
      <p:ext uri="{BB962C8B-B14F-4D97-AF65-F5344CB8AC3E}">
        <p14:creationId xmlns:p14="http://schemas.microsoft.com/office/powerpoint/2010/main" val="2699349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95CAFE-40D0-A930-909B-5B8EBA4A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5EFC7D-A1C6-4E7E-1420-6426ACE9B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856" y="1239426"/>
            <a:ext cx="5622926" cy="34199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T/H technical area seeks to support improved economics of the current LWR fleet by improving modeling accuracy, fidelity, and uncertainty </a:t>
            </a:r>
          </a:p>
          <a:p>
            <a:r>
              <a:rPr lang="en-US" dirty="0"/>
              <a:t>US nuclear industry is pursuing time-at-temperature strategy, allowing for limited fuel dryout during LWR transients</a:t>
            </a:r>
          </a:p>
          <a:p>
            <a:pPr lvl="1"/>
            <a:r>
              <a:rPr lang="en-US" dirty="0"/>
              <a:t>Power uprates, operational flexibility, cost savings</a:t>
            </a:r>
          </a:p>
          <a:p>
            <a:pPr lvl="1"/>
            <a:r>
              <a:rPr lang="en-US" dirty="0"/>
              <a:t>T/H modeling improvements are needed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13D430-D720-13BA-03FF-79FE858D5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79" b="17010"/>
          <a:stretch/>
        </p:blipFill>
        <p:spPr>
          <a:xfrm>
            <a:off x="6264275" y="1200342"/>
            <a:ext cx="5861050" cy="4384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9BF67F-F443-7E3D-11E7-46521AD6800F}"/>
              </a:ext>
            </a:extLst>
          </p:cNvPr>
          <p:cNvSpPr txBox="1"/>
          <p:nvPr/>
        </p:nvSpPr>
        <p:spPr>
          <a:xfrm>
            <a:off x="7054085" y="5585083"/>
            <a:ext cx="44709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Overview of NEAMS strategy for time-at-temperature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C0704F-82F0-8093-5CDD-FDA95AAD7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648200"/>
            <a:ext cx="4504307" cy="1547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8BB0A9-E960-E03D-17A0-EB71C0F05888}"/>
              </a:ext>
            </a:extLst>
          </p:cNvPr>
          <p:cNvSpPr txBox="1"/>
          <p:nvPr/>
        </p:nvSpPr>
        <p:spPr>
          <a:xfrm>
            <a:off x="4429724" y="4823448"/>
            <a:ext cx="254827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Cladding behavior during dryout/re-wet event</a:t>
            </a:r>
          </a:p>
        </p:txBody>
      </p:sp>
    </p:spTree>
    <p:extLst>
      <p:ext uri="{BB962C8B-B14F-4D97-AF65-F5344CB8AC3E}">
        <p14:creationId xmlns:p14="http://schemas.microsoft.com/office/powerpoint/2010/main" val="327217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FAB7-A466-1A2B-A2D9-85E7287E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T/H Assessment Strategy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7593B9-6384-44D1-AAC9-EDBA200D243B}"/>
              </a:ext>
            </a:extLst>
          </p:cNvPr>
          <p:cNvSpPr txBox="1">
            <a:spLocks/>
          </p:cNvSpPr>
          <p:nvPr/>
        </p:nvSpPr>
        <p:spPr>
          <a:xfrm>
            <a:off x="6273074" y="1676400"/>
            <a:ext cx="5461726" cy="4807673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3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 sz="22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1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/>
              <a:t>How can NEAMS support stakeholders in </a:t>
            </a:r>
            <a:r>
              <a:rPr lang="en-US" sz="6000" b="1" dirty="0" err="1"/>
              <a:t>t@T</a:t>
            </a:r>
            <a:r>
              <a:rPr lang="en-US" sz="6000" b="1" dirty="0"/>
              <a:t> deployment?</a:t>
            </a:r>
          </a:p>
          <a:p>
            <a:r>
              <a:rPr lang="en-US" sz="6000" dirty="0"/>
              <a:t>Formal identification and ranking of phenomena importance</a:t>
            </a:r>
          </a:p>
          <a:p>
            <a:r>
              <a:rPr lang="en-US" sz="6000" dirty="0"/>
              <a:t>Quantify accuracy and uncertainty of available models</a:t>
            </a:r>
          </a:p>
          <a:p>
            <a:r>
              <a:rPr lang="en-US" sz="6000" dirty="0"/>
              <a:t>Develop new models for high uncertainty, high impact phenomena</a:t>
            </a:r>
          </a:p>
          <a:p>
            <a:r>
              <a:rPr lang="en-US" sz="6000" dirty="0"/>
              <a:t>Develop high-fidelity, </a:t>
            </a:r>
            <a:r>
              <a:rPr lang="en-US" sz="6000" dirty="0" err="1"/>
              <a:t>multiphysics</a:t>
            </a:r>
            <a:r>
              <a:rPr lang="en-US" sz="6000" dirty="0"/>
              <a:t> reference solutions with uncertainty</a:t>
            </a:r>
          </a:p>
          <a:p>
            <a:pPr marL="0" indent="0">
              <a:buNone/>
            </a:pPr>
            <a:endParaRPr lang="en-US" sz="4200" dirty="0"/>
          </a:p>
          <a:p>
            <a:endParaRPr lang="en-US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24D91633-0935-198A-7A64-A144928805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845227"/>
              </p:ext>
            </p:extLst>
          </p:nvPr>
        </p:nvGraphicFramePr>
        <p:xfrm>
          <a:off x="533400" y="1524000"/>
          <a:ext cx="5385528" cy="4176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38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73582-38BB-D201-631D-915671936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4F2D77-7868-B3D1-9D23-70A39159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CTF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1D1DCD-571D-921C-5A45-0F143C543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5867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CTF is a three-field, two-fluid subchannel code derived from COBRA-TF</a:t>
            </a:r>
          </a:p>
          <a:p>
            <a:r>
              <a:rPr lang="en-US" dirty="0"/>
              <a:t>Validation matrix to support modeling of several applications:</a:t>
            </a:r>
          </a:p>
          <a:p>
            <a:pPr lvl="1"/>
            <a:r>
              <a:rPr lang="en-US" dirty="0"/>
              <a:t>Depletion in PWRs and BWRs</a:t>
            </a:r>
          </a:p>
          <a:p>
            <a:pPr lvl="1"/>
            <a:r>
              <a:rPr lang="en-US" dirty="0"/>
              <a:t>PWR RIA</a:t>
            </a:r>
          </a:p>
          <a:p>
            <a:pPr lvl="1"/>
            <a:r>
              <a:rPr lang="en-US" dirty="0"/>
              <a:t>PWR LBLOCA reflood</a:t>
            </a:r>
          </a:p>
          <a:p>
            <a:r>
              <a:rPr lang="en-US" dirty="0"/>
              <a:t>Time-at-temperature requires new assessment campaign</a:t>
            </a:r>
          </a:p>
          <a:p>
            <a:pPr lvl="1"/>
            <a:r>
              <a:rPr lang="en-US" dirty="0"/>
              <a:t>Validation for dryout and re-wet</a:t>
            </a:r>
          </a:p>
          <a:p>
            <a:pPr lvl="1"/>
            <a:r>
              <a:rPr lang="en-US" dirty="0"/>
              <a:t>Identify high-impact phenomena/models</a:t>
            </a:r>
          </a:p>
          <a:p>
            <a:pPr lvl="1"/>
            <a:r>
              <a:rPr lang="en-US" dirty="0"/>
              <a:t>Quantify model uncertainty</a:t>
            </a:r>
          </a:p>
        </p:txBody>
      </p:sp>
      <p:pic>
        <p:nvPicPr>
          <p:cNvPr id="2" name="Picture 1" descr="Calendar&#10;&#10;Description automatically generated">
            <a:extLst>
              <a:ext uri="{FF2B5EF4-FFF2-40B4-BE49-F238E27FC236}">
                <a16:creationId xmlns:a16="http://schemas.microsoft.com/office/drawing/2014/main" id="{1BCA4FF1-C709-E3E0-D829-DF6C0719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370" y="1396484"/>
            <a:ext cx="4493140" cy="38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4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069A-40EA-8AD2-9113-8402584E3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236FFE-C0DD-21E6-582D-7C9426F3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of new validation tests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BCF8F5-8C95-A790-40C9-3801AF094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371600"/>
            <a:ext cx="6629400" cy="360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2177D9-5D5B-C44E-22E3-412F35258281}"/>
              </a:ext>
            </a:extLst>
          </p:cNvPr>
          <p:cNvSpPr txBox="1"/>
          <p:nvPr/>
        </p:nvSpPr>
        <p:spPr>
          <a:xfrm>
            <a:off x="743362" y="5001951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of current tests being considered for validation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F29B-2254-7A49-566B-EE017534C188}"/>
              </a:ext>
            </a:extLst>
          </p:cNvPr>
          <p:cNvGrpSpPr>
            <a:grpSpLocks noChangeAspect="1"/>
          </p:cNvGrpSpPr>
          <p:nvPr/>
        </p:nvGrpSpPr>
        <p:grpSpPr>
          <a:xfrm>
            <a:off x="8789776" y="1229400"/>
            <a:ext cx="3402224" cy="2651760"/>
            <a:chOff x="8153400" y="378378"/>
            <a:chExt cx="3632200" cy="2831008"/>
          </a:xfrm>
        </p:grpSpPr>
        <p:pic>
          <p:nvPicPr>
            <p:cNvPr id="9" name="Picture 8" descr="Chart, scatter chart&#10;&#10;AI-generated content may be incorrect.">
              <a:extLst>
                <a:ext uri="{FF2B5EF4-FFF2-40B4-BE49-F238E27FC236}">
                  <a16:creationId xmlns:a16="http://schemas.microsoft.com/office/drawing/2014/main" id="{1F284F76-1C49-C0D8-47F5-ED63C820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739" t="7392" r="7149"/>
            <a:stretch/>
          </p:blipFill>
          <p:spPr>
            <a:xfrm>
              <a:off x="8153400" y="378378"/>
              <a:ext cx="3632200" cy="283100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4286C6-DDAD-E2AC-9C17-44B74ECB0DCE}"/>
                </a:ext>
              </a:extLst>
            </p:cNvPr>
            <p:cNvSpPr txBox="1"/>
            <p:nvPr/>
          </p:nvSpPr>
          <p:spPr>
            <a:xfrm>
              <a:off x="9566747" y="2176463"/>
              <a:ext cx="1997766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CTF legacy post-CHF model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89F935-49EA-E29A-3139-039011A632E9}"/>
              </a:ext>
            </a:extLst>
          </p:cNvPr>
          <p:cNvGrpSpPr>
            <a:grpSpLocks noChangeAspect="1"/>
          </p:cNvGrpSpPr>
          <p:nvPr/>
        </p:nvGrpSpPr>
        <p:grpSpPr>
          <a:xfrm>
            <a:off x="8813741" y="4109941"/>
            <a:ext cx="3354293" cy="2649801"/>
            <a:chOff x="8229600" y="3276600"/>
            <a:chExt cx="3733800" cy="2949601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48AC2DE-DF8E-6F9E-E332-8952331F70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6" t="4537" r="5292"/>
            <a:stretch/>
          </p:blipFill>
          <p:spPr bwMode="auto">
            <a:xfrm>
              <a:off x="8229600" y="3276600"/>
              <a:ext cx="3733800" cy="294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5D809E-1F10-326F-2EF4-9F17353F2222}"/>
                </a:ext>
              </a:extLst>
            </p:cNvPr>
            <p:cNvSpPr txBox="1"/>
            <p:nvPr/>
          </p:nvSpPr>
          <p:spPr>
            <a:xfrm>
              <a:off x="9770797" y="5199493"/>
              <a:ext cx="1997766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/>
                <a:t>COBRA/TRAC post-CHF model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C9EE2F2-0358-6E5C-D955-BEBA17F22277}"/>
              </a:ext>
            </a:extLst>
          </p:cNvPr>
          <p:cNvSpPr txBox="1"/>
          <p:nvPr/>
        </p:nvSpPr>
        <p:spPr>
          <a:xfrm>
            <a:off x="6934200" y="3307718"/>
            <a:ext cx="2409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Implementation of new post-CHF package improves prediction of BFBT critical power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EE597-0AFC-48C7-8ADF-817F44E3EE14}"/>
              </a:ext>
            </a:extLst>
          </p:cNvPr>
          <p:cNvSpPr txBox="1"/>
          <p:nvPr/>
        </p:nvSpPr>
        <p:spPr>
          <a:xfrm>
            <a:off x="429451" y="5652723"/>
            <a:ext cx="772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is critical to model UQ and new data sources are being pursued</a:t>
            </a:r>
          </a:p>
        </p:txBody>
      </p:sp>
    </p:spTree>
    <p:extLst>
      <p:ext uri="{BB962C8B-B14F-4D97-AF65-F5344CB8AC3E}">
        <p14:creationId xmlns:p14="http://schemas.microsoft.com/office/powerpoint/2010/main" val="123182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8F48A-1273-A64D-DD48-7AB2A4B0D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8F8749-2A36-7356-E4E8-1FC4E1ED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of new validation tests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E5AC78-76C1-864D-9891-87B52F6CCDC8}"/>
              </a:ext>
            </a:extLst>
          </p:cNvPr>
          <p:cNvGrpSpPr>
            <a:grpSpLocks noChangeAspect="1"/>
          </p:cNvGrpSpPr>
          <p:nvPr/>
        </p:nvGrpSpPr>
        <p:grpSpPr>
          <a:xfrm>
            <a:off x="8684582" y="3641013"/>
            <a:ext cx="3431218" cy="2560320"/>
            <a:chOff x="8443218" y="3482798"/>
            <a:chExt cx="3397835" cy="2548376"/>
          </a:xfrm>
        </p:grpSpPr>
        <p:pic>
          <p:nvPicPr>
            <p:cNvPr id="11" name="Picture 10" descr="A graph with blue and orange dots&#10;&#10;Description automatically generated">
              <a:extLst>
                <a:ext uri="{FF2B5EF4-FFF2-40B4-BE49-F238E27FC236}">
                  <a16:creationId xmlns:a16="http://schemas.microsoft.com/office/drawing/2014/main" id="{D408781F-A3A5-0966-3409-406922F0D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43218" y="3482798"/>
              <a:ext cx="3397835" cy="254837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B328CC-FA09-34E5-3920-8A72B21F474B}"/>
                </a:ext>
              </a:extLst>
            </p:cNvPr>
            <p:cNvSpPr txBox="1"/>
            <p:nvPr/>
          </p:nvSpPr>
          <p:spPr>
            <a:xfrm>
              <a:off x="8929383" y="4733020"/>
              <a:ext cx="1652868" cy="94965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/>
                <a:t>Development of ML CHF model improves prediction</a:t>
              </a:r>
              <a:r>
                <a:rPr lang="en-US" sz="1400" baseline="30000" dirty="0"/>
                <a:t>1</a:t>
              </a:r>
              <a:endParaRPr lang="en-US" sz="1400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2AB0F07-5379-5DA2-B680-7F3DFD806144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V="1">
              <a:off x="9755817" y="4257753"/>
              <a:ext cx="893885" cy="4752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75EF6471-DAAA-334A-8D8B-1B80D78C2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582" y="1205598"/>
            <a:ext cx="3413761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B094A59-C9F0-3E15-C004-463248510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8006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Harwell tests</a:t>
            </a:r>
          </a:p>
          <a:p>
            <a:pPr lvl="1"/>
            <a:r>
              <a:rPr lang="en-US" dirty="0"/>
              <a:t>Dryout and post-CHF heat transfer in tube geometry with uniform heating</a:t>
            </a:r>
          </a:p>
          <a:p>
            <a:pPr lvl="1"/>
            <a:r>
              <a:rPr lang="en-US" dirty="0"/>
              <a:t>Measurement of axial temperature profile</a:t>
            </a:r>
          </a:p>
          <a:p>
            <a:r>
              <a:rPr lang="en-US" dirty="0"/>
              <a:t>Dryout prediction improved with COBRA/TRAC heat transfer package</a:t>
            </a:r>
          </a:p>
          <a:p>
            <a:r>
              <a:rPr lang="en-US" dirty="0"/>
              <a:t>Reasonable dryout prediction for nominal BWR conditions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C8649C-4A66-A1AF-22B6-DE48D03F8F0F}"/>
              </a:ext>
            </a:extLst>
          </p:cNvPr>
          <p:cNvGrpSpPr/>
          <p:nvPr/>
        </p:nvGrpSpPr>
        <p:grpSpPr>
          <a:xfrm>
            <a:off x="5270823" y="3641013"/>
            <a:ext cx="3413759" cy="2560320"/>
            <a:chOff x="5270823" y="3641013"/>
            <a:chExt cx="3413759" cy="2560320"/>
          </a:xfrm>
        </p:grpSpPr>
        <p:pic>
          <p:nvPicPr>
            <p:cNvPr id="26" name="Picture 25" descr="Chart, line chart&#10;&#10;Description automatically generated">
              <a:extLst>
                <a:ext uri="{FF2B5EF4-FFF2-40B4-BE49-F238E27FC236}">
                  <a16:creationId xmlns:a16="http://schemas.microsoft.com/office/drawing/2014/main" id="{B4B1802A-88B8-C31B-A3E8-3CCD85E96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823" y="3641013"/>
              <a:ext cx="3413759" cy="256032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66F745-60B5-32C1-62D6-55C7EFBAB044}"/>
                </a:ext>
              </a:extLst>
            </p:cNvPr>
            <p:cNvSpPr txBox="1"/>
            <p:nvPr/>
          </p:nvSpPr>
          <p:spPr>
            <a:xfrm>
              <a:off x="5791200" y="5105400"/>
              <a:ext cx="1818483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/>
                <a:t>Axial temperature profile prediction</a:t>
              </a: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7CFB4A56-B7DC-EE40-5BD0-9AB9E8BCC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02" y="1205598"/>
            <a:ext cx="34137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FBA67D3-C7E4-1F67-F409-AA622BA0887F}"/>
              </a:ext>
            </a:extLst>
          </p:cNvPr>
          <p:cNvSpPr txBox="1"/>
          <p:nvPr/>
        </p:nvSpPr>
        <p:spPr>
          <a:xfrm>
            <a:off x="190571" y="6202066"/>
            <a:ext cx="7344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Physics-informed machine learning model developed by A. Furlong at NCSU in university collaboration leads to improved dryout prediction</a:t>
            </a:r>
          </a:p>
        </p:txBody>
      </p:sp>
    </p:spTree>
    <p:extLst>
      <p:ext uri="{BB962C8B-B14F-4D97-AF65-F5344CB8AC3E}">
        <p14:creationId xmlns:p14="http://schemas.microsoft.com/office/powerpoint/2010/main" val="40521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DB6B0-29FA-96C1-930B-DA68CBCED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7CDBBF-03EA-8D61-0CB2-CD235860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testing: BFBT Turbine Trip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13C63F-C40D-CF15-E161-0F1771CF6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800600" cy="4572000"/>
          </a:xfrm>
        </p:spPr>
        <p:txBody>
          <a:bodyPr>
            <a:normAutofit/>
          </a:bodyPr>
          <a:lstStyle/>
          <a:p>
            <a:r>
              <a:rPr lang="en-US" dirty="0"/>
              <a:t>BFBT turbine trip simulates void collapse and power excursion</a:t>
            </a:r>
          </a:p>
          <a:p>
            <a:r>
              <a:rPr lang="en-US" dirty="0"/>
              <a:t>Reasonable prediction of void behavior</a:t>
            </a:r>
          </a:p>
          <a:p>
            <a:r>
              <a:rPr lang="en-US" dirty="0"/>
              <a:t>Failure to predict dryout</a:t>
            </a:r>
          </a:p>
          <a:p>
            <a:r>
              <a:rPr lang="en-US" dirty="0"/>
              <a:t>Consistent with bundle test behavior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9008B-FE45-6B92-8817-D06E5A98D042}"/>
              </a:ext>
            </a:extLst>
          </p:cNvPr>
          <p:cNvSpPr txBox="1"/>
          <p:nvPr/>
        </p:nvSpPr>
        <p:spPr>
          <a:xfrm>
            <a:off x="190571" y="6202066"/>
            <a:ext cx="7344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Physics-informed machine learning model developed by A. Furlong at NCSU in university collaboration leads to improved dryout prediction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B821BA-20C2-3573-EC2B-7517CDA4DAC8}"/>
              </a:ext>
            </a:extLst>
          </p:cNvPr>
          <p:cNvGrpSpPr/>
          <p:nvPr/>
        </p:nvGrpSpPr>
        <p:grpSpPr>
          <a:xfrm>
            <a:off x="5196496" y="1215308"/>
            <a:ext cx="6685153" cy="4942414"/>
            <a:chOff x="4744847" y="696386"/>
            <a:chExt cx="7256582" cy="5606432"/>
          </a:xfrm>
        </p:grpSpPr>
        <p:pic>
          <p:nvPicPr>
            <p:cNvPr id="3" name="Picture 2" descr="Chart, line chart&#10;&#10;AI-generated content may be incorrect.">
              <a:extLst>
                <a:ext uri="{FF2B5EF4-FFF2-40B4-BE49-F238E27FC236}">
                  <a16:creationId xmlns:a16="http://schemas.microsoft.com/office/drawing/2014/main" id="{ACF2C7A4-6D5F-A4DD-8E33-4BE8AEB80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27149" y="3302095"/>
              <a:ext cx="3474280" cy="260571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3351F9-1DCA-4B99-1073-513AF0CF96D3}"/>
                </a:ext>
              </a:extLst>
            </p:cNvPr>
            <p:cNvSpPr txBox="1"/>
            <p:nvPr/>
          </p:nvSpPr>
          <p:spPr>
            <a:xfrm>
              <a:off x="9031278" y="3718910"/>
              <a:ext cx="101822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682 mm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E2A1D5F-7E87-AB31-BADB-3B527AD65C12}"/>
                </a:ext>
              </a:extLst>
            </p:cNvPr>
            <p:cNvGrpSpPr/>
            <p:nvPr/>
          </p:nvGrpSpPr>
          <p:grpSpPr>
            <a:xfrm>
              <a:off x="4744847" y="696386"/>
              <a:ext cx="7256582" cy="5606432"/>
              <a:chOff x="4744847" y="696386"/>
              <a:chExt cx="7256582" cy="5606432"/>
            </a:xfrm>
          </p:grpSpPr>
          <p:pic>
            <p:nvPicPr>
              <p:cNvPr id="7" name="Picture 6" descr="Chart, line chart&#10;&#10;AI-generated content may be incorrect.">
                <a:extLst>
                  <a:ext uri="{FF2B5EF4-FFF2-40B4-BE49-F238E27FC236}">
                    <a16:creationId xmlns:a16="http://schemas.microsoft.com/office/drawing/2014/main" id="{5D5268F7-9720-F481-2C76-6CE7DFADF8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7151" y="696386"/>
                <a:ext cx="3474278" cy="2605709"/>
              </a:xfrm>
              <a:prstGeom prst="rect">
                <a:avLst/>
              </a:prstGeom>
            </p:spPr>
          </p:pic>
          <p:pic>
            <p:nvPicPr>
              <p:cNvPr id="8" name="Picture 7" descr="Chart, line chart&#10;&#10;AI-generated content may be incorrect.">
                <a:extLst>
                  <a:ext uri="{FF2B5EF4-FFF2-40B4-BE49-F238E27FC236}">
                    <a16:creationId xmlns:a16="http://schemas.microsoft.com/office/drawing/2014/main" id="{CE8CB39C-9519-B67F-CC7A-6779395BA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50441"/>
              <a:stretch/>
            </p:blipFill>
            <p:spPr>
              <a:xfrm>
                <a:off x="4744847" y="696386"/>
                <a:ext cx="3704695" cy="5606432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8775F8-E930-0370-7FC1-2CB95DFD9592}"/>
                  </a:ext>
                </a:extLst>
              </p:cNvPr>
              <p:cNvSpPr txBox="1"/>
              <p:nvPr/>
            </p:nvSpPr>
            <p:spPr>
              <a:xfrm>
                <a:off x="6134806" y="2083802"/>
                <a:ext cx="1571554" cy="10822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CTF does not predict transition boiling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077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1E640-F37D-4F8C-F2D4-5ECAA58A3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4912C-2D01-11D6-4A8A-474F7490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5B5F8C-0B3F-C049-CE57-0343E4E96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5867400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Dryout and rewet requires complex interaction of several phenomena</a:t>
            </a:r>
          </a:p>
          <a:p>
            <a:r>
              <a:rPr lang="en-US" dirty="0"/>
              <a:t>Uncertainty of clad temperature behavior is needed</a:t>
            </a:r>
          </a:p>
          <a:p>
            <a:r>
              <a:rPr lang="en-US" dirty="0"/>
              <a:t>Most impactful phenomena and underlying models must be determined</a:t>
            </a:r>
          </a:p>
          <a:p>
            <a:r>
              <a:rPr lang="en-US" dirty="0"/>
              <a:t>Uncertainty quantification can be determined utilizing inverse UQ</a:t>
            </a:r>
          </a:p>
          <a:p>
            <a:r>
              <a:rPr lang="en-US" dirty="0"/>
              <a:t>Feed forward UQ will be performed for AOOs of interest using these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F682A-635E-1DF0-66C2-F65902FE1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33" y="615619"/>
            <a:ext cx="5001567" cy="5626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0D49BE-E689-7341-BADC-CB32EA867289}"/>
              </a:ext>
            </a:extLst>
          </p:cNvPr>
          <p:cNvSpPr txBox="1"/>
          <p:nvPr/>
        </p:nvSpPr>
        <p:spPr>
          <a:xfrm>
            <a:off x="10177472" y="615619"/>
            <a:ext cx="182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CTF models for dryout behavior</a:t>
            </a:r>
          </a:p>
        </p:txBody>
      </p:sp>
    </p:spTree>
    <p:extLst>
      <p:ext uri="{BB962C8B-B14F-4D97-AF65-F5344CB8AC3E}">
        <p14:creationId xmlns:p14="http://schemas.microsoft.com/office/powerpoint/2010/main" val="479303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8AD7FE-5498-3509-13E3-CC6E0BC64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2"/>
            <a:ext cx="3681217" cy="3649236"/>
          </a:xfrm>
        </p:spPr>
        <p:txBody>
          <a:bodyPr/>
          <a:lstStyle/>
          <a:p>
            <a:r>
              <a:rPr lang="en-US" dirty="0"/>
              <a:t>CTF sensitivity parameters used</a:t>
            </a:r>
          </a:p>
          <a:p>
            <a:r>
              <a:rPr lang="en-US" dirty="0"/>
              <a:t>First high-level, then low-level</a:t>
            </a:r>
          </a:p>
          <a:p>
            <a:r>
              <a:rPr lang="en-US" dirty="0"/>
              <a:t>Sobol method and Gradient Boosted Regression used to determine importance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FD6129-37BF-436E-C470-06125208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32C72A4-B059-93D1-8F4F-58751DD6546A}"/>
              </a:ext>
            </a:extLst>
          </p:cNvPr>
          <p:cNvGrpSpPr>
            <a:grpSpLocks noChangeAspect="1"/>
          </p:cNvGrpSpPr>
          <p:nvPr/>
        </p:nvGrpSpPr>
        <p:grpSpPr>
          <a:xfrm>
            <a:off x="4343400" y="1248276"/>
            <a:ext cx="7747537" cy="4958809"/>
            <a:chOff x="3487283" y="1282148"/>
            <a:chExt cx="8686427" cy="555974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CF22190-EFA6-704A-BEB9-ADD49C99C009}"/>
                </a:ext>
              </a:extLst>
            </p:cNvPr>
            <p:cNvGrpSpPr/>
            <p:nvPr/>
          </p:nvGrpSpPr>
          <p:grpSpPr>
            <a:xfrm>
              <a:off x="8069348" y="2039551"/>
              <a:ext cx="3314773" cy="2475755"/>
              <a:chOff x="8069348" y="2039551"/>
              <a:chExt cx="3314773" cy="2475755"/>
            </a:xfrm>
          </p:grpSpPr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30492254-4D45-64DF-EE4F-3F6D1441EF67}"/>
                  </a:ext>
                </a:extLst>
              </p:cNvPr>
              <p:cNvCxnSpPr>
                <a:cxnSpLocks/>
                <a:stCxn id="88" idx="2"/>
                <a:endCxn id="100" idx="0"/>
              </p:cNvCxnSpPr>
              <p:nvPr/>
            </p:nvCxnSpPr>
            <p:spPr>
              <a:xfrm>
                <a:off x="8069348" y="2749824"/>
                <a:ext cx="1329259" cy="6028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26AFAFFE-7980-47DD-B237-843A3A2594E6}"/>
                  </a:ext>
                </a:extLst>
              </p:cNvPr>
              <p:cNvCxnSpPr>
                <a:cxnSpLocks/>
                <a:stCxn id="87" idx="2"/>
                <a:endCxn id="100" idx="0"/>
              </p:cNvCxnSpPr>
              <p:nvPr/>
            </p:nvCxnSpPr>
            <p:spPr>
              <a:xfrm flipH="1">
                <a:off x="9398607" y="2719772"/>
                <a:ext cx="968164" cy="6328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CBB39310-1C62-596D-D28B-19DB1E16756E}"/>
                  </a:ext>
                </a:extLst>
              </p:cNvPr>
              <p:cNvCxnSpPr>
                <a:stCxn id="85" idx="2"/>
                <a:endCxn id="98" idx="0"/>
              </p:cNvCxnSpPr>
              <p:nvPr/>
            </p:nvCxnSpPr>
            <p:spPr>
              <a:xfrm flipH="1">
                <a:off x="11384120" y="2039551"/>
                <a:ext cx="1" cy="24757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AD314D7-3906-2D5D-F1C3-2DC1D9FB8F9D}"/>
                </a:ext>
              </a:extLst>
            </p:cNvPr>
            <p:cNvGrpSpPr/>
            <p:nvPr/>
          </p:nvGrpSpPr>
          <p:grpSpPr>
            <a:xfrm>
              <a:off x="3487283" y="1282148"/>
              <a:ext cx="8686427" cy="5559744"/>
              <a:chOff x="3487283" y="1282148"/>
              <a:chExt cx="8686427" cy="5559744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B02ADC6-B0F8-58B3-2A61-480130F77F2F}"/>
                  </a:ext>
                </a:extLst>
              </p:cNvPr>
              <p:cNvSpPr/>
              <p:nvPr/>
            </p:nvSpPr>
            <p:spPr>
              <a:xfrm>
                <a:off x="5363430" y="2113486"/>
                <a:ext cx="1351721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Interfacial drag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F717E8D-53D3-32EC-8C5D-3924C4D81393}"/>
                  </a:ext>
                </a:extLst>
              </p:cNvPr>
              <p:cNvSpPr/>
              <p:nvPr/>
            </p:nvSpPr>
            <p:spPr>
              <a:xfrm>
                <a:off x="6310877" y="1433265"/>
                <a:ext cx="1618992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Entrainment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69E49A5-1C42-7A33-D527-04ECD2756E95}"/>
                  </a:ext>
                </a:extLst>
              </p:cNvPr>
              <p:cNvSpPr/>
              <p:nvPr/>
            </p:nvSpPr>
            <p:spPr>
              <a:xfrm>
                <a:off x="10662705" y="1433264"/>
                <a:ext cx="1442831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CHF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AFE9816-873E-CF37-DE61-399C0EB3438B}"/>
                  </a:ext>
                </a:extLst>
              </p:cNvPr>
              <p:cNvSpPr/>
              <p:nvPr/>
            </p:nvSpPr>
            <p:spPr>
              <a:xfrm>
                <a:off x="8444586" y="1443885"/>
                <a:ext cx="1779481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Heat transfer (liquid)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3732F6F-A8FD-0265-ABA0-BDD3A8134859}"/>
                  </a:ext>
                </a:extLst>
              </p:cNvPr>
              <p:cNvSpPr/>
              <p:nvPr/>
            </p:nvSpPr>
            <p:spPr>
              <a:xfrm>
                <a:off x="9496768" y="2113486"/>
                <a:ext cx="1740003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Heat transfer (vapor)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34F31F0-91E1-7B3C-7FCC-F25FE77652FF}"/>
                  </a:ext>
                </a:extLst>
              </p:cNvPr>
              <p:cNvSpPr/>
              <p:nvPr/>
            </p:nvSpPr>
            <p:spPr>
              <a:xfrm>
                <a:off x="7199344" y="2143538"/>
                <a:ext cx="1740007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Heat transfer (boiling)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F01E58F-1B05-DB80-E730-25DBB50FDC43}"/>
                  </a:ext>
                </a:extLst>
              </p:cNvPr>
              <p:cNvSpPr/>
              <p:nvPr/>
            </p:nvSpPr>
            <p:spPr>
              <a:xfrm>
                <a:off x="3849438" y="3458073"/>
                <a:ext cx="1532282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Small bubble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662AAB9-3D69-A450-99F0-BFFB05BE9E02}"/>
                  </a:ext>
                </a:extLst>
              </p:cNvPr>
              <p:cNvSpPr/>
              <p:nvPr/>
            </p:nvSpPr>
            <p:spPr>
              <a:xfrm>
                <a:off x="3849438" y="4142678"/>
                <a:ext cx="1532282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Slug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214ED83-7E12-ACE2-21EF-040C22E2A222}"/>
                  </a:ext>
                </a:extLst>
              </p:cNvPr>
              <p:cNvSpPr/>
              <p:nvPr/>
            </p:nvSpPr>
            <p:spPr>
              <a:xfrm>
                <a:off x="3849438" y="4827282"/>
                <a:ext cx="1532282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Dispersed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F0DCB0C-B066-5685-9747-FC1A0F6CA621}"/>
                  </a:ext>
                </a:extLst>
              </p:cNvPr>
              <p:cNvSpPr/>
              <p:nvPr/>
            </p:nvSpPr>
            <p:spPr>
              <a:xfrm>
                <a:off x="3849438" y="5511888"/>
                <a:ext cx="1532282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Annular film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6FFEE6E-C1D0-C0D7-2DCD-3975169E46CE}"/>
                  </a:ext>
                </a:extLst>
              </p:cNvPr>
              <p:cNvSpPr/>
              <p:nvPr/>
            </p:nvSpPr>
            <p:spPr>
              <a:xfrm>
                <a:off x="3849438" y="6196493"/>
                <a:ext cx="1532282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Annular drop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B1C8C26-C831-F843-BE40-D5806ADA72DF}"/>
                  </a:ext>
                </a:extLst>
              </p:cNvPr>
              <p:cNvSpPr/>
              <p:nvPr/>
            </p:nvSpPr>
            <p:spPr>
              <a:xfrm>
                <a:off x="6308520" y="3520174"/>
                <a:ext cx="1532282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Annular film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F1D98D7-9B2F-0072-97B9-67CC4BE38E23}"/>
                  </a:ext>
                </a:extLst>
              </p:cNvPr>
              <p:cNvSpPr/>
              <p:nvPr/>
            </p:nvSpPr>
            <p:spPr>
              <a:xfrm>
                <a:off x="6323455" y="4893100"/>
                <a:ext cx="1532282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Hot film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FBD1CEE-26DB-BECB-E2C1-3E00460AA08E}"/>
                  </a:ext>
                </a:extLst>
              </p:cNvPr>
              <p:cNvSpPr/>
              <p:nvPr/>
            </p:nvSpPr>
            <p:spPr>
              <a:xfrm>
                <a:off x="6305166" y="5603373"/>
                <a:ext cx="1532282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Bubbly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CDFE191-0666-04DE-3A88-C6F79B724E61}"/>
                  </a:ext>
                </a:extLst>
              </p:cNvPr>
              <p:cNvSpPr/>
              <p:nvPr/>
            </p:nvSpPr>
            <p:spPr>
              <a:xfrm>
                <a:off x="6323455" y="4206637"/>
                <a:ext cx="1532282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Quench front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381E6AA-B82D-151B-67DD-75754CD1965B}"/>
                  </a:ext>
                </a:extLst>
              </p:cNvPr>
              <p:cNvSpPr/>
              <p:nvPr/>
            </p:nvSpPr>
            <p:spPr>
              <a:xfrm>
                <a:off x="10662704" y="4515306"/>
                <a:ext cx="1442831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CHF</a:t>
                </a:r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918CCF10-F552-6D4B-167A-F64698651B8C}"/>
                  </a:ext>
                </a:extLst>
              </p:cNvPr>
              <p:cNvCxnSpPr>
                <a:stCxn id="83" idx="2"/>
              </p:cNvCxnSpPr>
              <p:nvPr/>
            </p:nvCxnSpPr>
            <p:spPr>
              <a:xfrm flipH="1">
                <a:off x="4732614" y="2719773"/>
                <a:ext cx="1306677" cy="5601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629CC66-1159-FDEE-FC4D-4DA761673FFD}"/>
                  </a:ext>
                </a:extLst>
              </p:cNvPr>
              <p:cNvSpPr/>
              <p:nvPr/>
            </p:nvSpPr>
            <p:spPr>
              <a:xfrm>
                <a:off x="8632465" y="3352670"/>
                <a:ext cx="1532282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Nucleate boiling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126AB1B-2B4A-5900-CDE5-A0369F09E836}"/>
                  </a:ext>
                </a:extLst>
              </p:cNvPr>
              <p:cNvSpPr/>
              <p:nvPr/>
            </p:nvSpPr>
            <p:spPr>
              <a:xfrm>
                <a:off x="8407287" y="4022271"/>
                <a:ext cx="2123098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Inverted annular film boiling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B086C86-BFFB-5177-B66E-567A65FA3591}"/>
                  </a:ext>
                </a:extLst>
              </p:cNvPr>
              <p:cNvSpPr/>
              <p:nvPr/>
            </p:nvSpPr>
            <p:spPr>
              <a:xfrm>
                <a:off x="8556596" y="4713194"/>
                <a:ext cx="1854351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Droplet impingement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8923B71-1D56-7B6A-CD54-4B146D2DAD57}"/>
                  </a:ext>
                </a:extLst>
              </p:cNvPr>
              <p:cNvSpPr/>
              <p:nvPr/>
            </p:nvSpPr>
            <p:spPr>
              <a:xfrm>
                <a:off x="8773747" y="5404116"/>
                <a:ext cx="1447491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Droplet radiative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D3C887A-8CE5-4378-6E4A-4E519734DA41}"/>
                  </a:ext>
                </a:extLst>
              </p:cNvPr>
              <p:cNvSpPr/>
              <p:nvPr/>
            </p:nvSpPr>
            <p:spPr>
              <a:xfrm>
                <a:off x="8671307" y="6083095"/>
                <a:ext cx="1650922" cy="60628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Vapor convection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8C295A2-DC8B-2518-33AF-C6C9D1268761}"/>
                  </a:ext>
                </a:extLst>
              </p:cNvPr>
              <p:cNvSpPr txBox="1"/>
              <p:nvPr/>
            </p:nvSpPr>
            <p:spPr>
              <a:xfrm>
                <a:off x="4754809" y="207028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10BA7E6-B35E-8985-7603-A55D5E7E138C}"/>
                  </a:ext>
                </a:extLst>
              </p:cNvPr>
              <p:cNvSpPr txBox="1"/>
              <p:nvPr/>
            </p:nvSpPr>
            <p:spPr>
              <a:xfrm>
                <a:off x="9086309" y="2039551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7E5C44A-950C-404A-BC42-177B44AE5E55}"/>
                  </a:ext>
                </a:extLst>
              </p:cNvPr>
              <p:cNvSpPr txBox="1"/>
              <p:nvPr/>
            </p:nvSpPr>
            <p:spPr>
              <a:xfrm>
                <a:off x="3538330" y="2461431"/>
                <a:ext cx="1197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High level</a:t>
                </a:r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F0F9EB7-6BBE-06C6-C370-7DC6D73DFDD5}"/>
                  </a:ext>
                </a:extLst>
              </p:cNvPr>
              <p:cNvGrpSpPr/>
              <p:nvPr/>
            </p:nvGrpSpPr>
            <p:grpSpPr>
              <a:xfrm>
                <a:off x="3520040" y="1282148"/>
                <a:ext cx="8653670" cy="5559744"/>
                <a:chOff x="3538330" y="1282148"/>
                <a:chExt cx="8653670" cy="5559744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8827C96C-EBE1-E276-65F3-2BBAC687E7D7}"/>
                    </a:ext>
                  </a:extLst>
                </p:cNvPr>
                <p:cNvSpPr/>
                <p:nvPr/>
              </p:nvSpPr>
              <p:spPr>
                <a:xfrm>
                  <a:off x="4018179" y="1437499"/>
                  <a:ext cx="1723840" cy="60628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Interfacial heat transfer</a:t>
                  </a:r>
                </a:p>
              </p:txBody>
            </p: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B3D5A8B5-EEEC-EFF1-601B-A224B59A2D39}"/>
                    </a:ext>
                  </a:extLst>
                </p:cNvPr>
                <p:cNvGrpSpPr/>
                <p:nvPr/>
              </p:nvGrpSpPr>
              <p:grpSpPr>
                <a:xfrm>
                  <a:off x="3538330" y="1282148"/>
                  <a:ext cx="8653670" cy="5559744"/>
                  <a:chOff x="3538330" y="1282148"/>
                  <a:chExt cx="8653670" cy="5559744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476F5607-E723-04AD-4903-47DF8BE9569A}"/>
                      </a:ext>
                    </a:extLst>
                  </p:cNvPr>
                  <p:cNvSpPr/>
                  <p:nvPr/>
                </p:nvSpPr>
                <p:spPr>
                  <a:xfrm>
                    <a:off x="3538330" y="1282148"/>
                    <a:ext cx="8653670" cy="1550504"/>
                  </a:xfrm>
                  <a:prstGeom prst="rect">
                    <a:avLst/>
                  </a:prstGeom>
                  <a:noFill/>
                  <a:ln>
                    <a:solidFill>
                      <a:schemeClr val="accent2"/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3A63EEC8-D983-B6A8-D240-3201AD753D54}"/>
                      </a:ext>
                    </a:extLst>
                  </p:cNvPr>
                  <p:cNvSpPr/>
                  <p:nvPr/>
                </p:nvSpPr>
                <p:spPr>
                  <a:xfrm>
                    <a:off x="3538330" y="3094262"/>
                    <a:ext cx="8653670" cy="3747630"/>
                  </a:xfrm>
                  <a:prstGeom prst="rect">
                    <a:avLst/>
                  </a:prstGeom>
                  <a:noFill/>
                  <a:ln>
                    <a:solidFill>
                      <a:schemeClr val="accent6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1"/>
                      </a:solidFill>
                    </a:endParaRPr>
                  </a:p>
                </p:txBody>
              </p:sp>
            </p:grpSp>
          </p:grp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82E013B-99F5-5791-480E-A6F4C37E0432}"/>
                  </a:ext>
                </a:extLst>
              </p:cNvPr>
              <p:cNvSpPr txBox="1"/>
              <p:nvPr/>
            </p:nvSpPr>
            <p:spPr>
              <a:xfrm>
                <a:off x="3487283" y="3062062"/>
                <a:ext cx="1146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Low level</a:t>
                </a:r>
              </a:p>
            </p:txBody>
          </p:sp>
        </p:grpSp>
      </p:grp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A774AFD6-4665-1872-966E-01176ED34443}"/>
              </a:ext>
            </a:extLst>
          </p:cNvPr>
          <p:cNvCxnSpPr/>
          <p:nvPr/>
        </p:nvCxnSpPr>
        <p:spPr>
          <a:xfrm>
            <a:off x="7541594" y="1924652"/>
            <a:ext cx="9126" cy="1313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DF82A3A-E41A-96E7-F5F0-8D81C41C6C43}"/>
              </a:ext>
            </a:extLst>
          </p:cNvPr>
          <p:cNvCxnSpPr>
            <a:cxnSpLocks/>
          </p:cNvCxnSpPr>
          <p:nvPr/>
        </p:nvCxnSpPr>
        <p:spPr>
          <a:xfrm>
            <a:off x="5617170" y="1951386"/>
            <a:ext cx="9126" cy="546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0BBEE9AD-7F20-95EF-6376-8E3AF54BDFCC}"/>
              </a:ext>
            </a:extLst>
          </p:cNvPr>
          <p:cNvCxnSpPr>
            <a:cxnSpLocks/>
          </p:cNvCxnSpPr>
          <p:nvPr/>
        </p:nvCxnSpPr>
        <p:spPr>
          <a:xfrm>
            <a:off x="9480258" y="1958829"/>
            <a:ext cx="9126" cy="546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458875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9F1759-906E-4BBD-A39F-A8F6EDC41D5B}"/>
</file>

<file path=customXml/itemProps3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eda238f6-4fe3-404e-a276-e07b17d386f3"/>
    <ds:schemaRef ds:uri="http://schemas.openxmlformats.org/package/2006/metadata/core-properties"/>
    <ds:schemaRef ds:uri="http://purl.org/dc/elements/1.1/"/>
    <ds:schemaRef ds:uri="8f44af2e-8a38-44cf-b457-90b087550117"/>
    <ds:schemaRef ds:uri="http://schemas.microsoft.com/office/infopath/2007/PartnerControls"/>
    <ds:schemaRef ds:uri="0a20205c-0631-4ff0-81c6-46eee12fe7e9"/>
    <ds:schemaRef ds:uri="55bb7a7b-ea7a-4bb0-b24a-d4297f0c0a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32557</TotalTime>
  <Words>977</Words>
  <Application>Microsoft Macintosh PowerPoint</Application>
  <PresentationFormat>Widescreen</PresentationFormat>
  <Paragraphs>159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STIX Two Text</vt:lpstr>
      <vt:lpstr>DOE Theme Colors</vt:lpstr>
      <vt:lpstr>Validation and sensitivity analysis of T/H capabilities for modeling of transient dry out and re-wet</vt:lpstr>
      <vt:lpstr>Introduction</vt:lpstr>
      <vt:lpstr>T/H Assessment Strategy</vt:lpstr>
      <vt:lpstr>CTF</vt:lpstr>
      <vt:lpstr>Addition of new validation tests</vt:lpstr>
      <vt:lpstr>Addition of new validation tests</vt:lpstr>
      <vt:lpstr>Validation testing: BFBT Turbine Trip</vt:lpstr>
      <vt:lpstr>Sensitivity analysis</vt:lpstr>
      <vt:lpstr>Sensitivity analysis</vt:lpstr>
      <vt:lpstr>Steady-state CHF: Harwell</vt:lpstr>
      <vt:lpstr>BFBT Turbine Trip </vt:lpstr>
      <vt:lpstr>IFA6131,2</vt:lpstr>
      <vt:lpstr>Surrogate building</vt:lpstr>
      <vt:lpstr>Conclusions</vt:lpstr>
      <vt:lpstr>Future activities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Salko Jr, Robert</cp:lastModifiedBy>
  <cp:revision>1794</cp:revision>
  <cp:lastPrinted>2018-02-05T23:05:47Z</cp:lastPrinted>
  <dcterms:created xsi:type="dcterms:W3CDTF">2013-06-03T19:45:25Z</dcterms:created>
  <dcterms:modified xsi:type="dcterms:W3CDTF">2025-04-29T23:21:07Z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