
<file path=[Content_Types].xml><?xml version="1.0" encoding="utf-8"?>
<Types xmlns="http://schemas.openxmlformats.org/package/2006/content-types">
  <Default Extension="emf" ContentType="image/x-emf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16" r:id="rId4"/>
  </p:sldMasterIdLst>
  <p:notesMasterIdLst>
    <p:notesMasterId r:id="rId32"/>
  </p:notesMasterIdLst>
  <p:handoutMasterIdLst>
    <p:handoutMasterId r:id="rId33"/>
  </p:handoutMasterIdLst>
  <p:sldIdLst>
    <p:sldId id="636" r:id="rId5"/>
    <p:sldId id="639" r:id="rId6"/>
    <p:sldId id="644" r:id="rId7"/>
    <p:sldId id="648" r:id="rId8"/>
    <p:sldId id="646" r:id="rId9"/>
    <p:sldId id="649" r:id="rId10"/>
    <p:sldId id="2147469147" r:id="rId11"/>
    <p:sldId id="2147469138" r:id="rId12"/>
    <p:sldId id="2147469146" r:id="rId13"/>
    <p:sldId id="2147469139" r:id="rId14"/>
    <p:sldId id="2147469148" r:id="rId15"/>
    <p:sldId id="2147469141" r:id="rId16"/>
    <p:sldId id="2147469142" r:id="rId17"/>
    <p:sldId id="2147469144" r:id="rId18"/>
    <p:sldId id="2147469145" r:id="rId19"/>
    <p:sldId id="2147469149" r:id="rId20"/>
    <p:sldId id="2147469155" r:id="rId21"/>
    <p:sldId id="2147469154" r:id="rId22"/>
    <p:sldId id="2147469156" r:id="rId23"/>
    <p:sldId id="2147469157" r:id="rId24"/>
    <p:sldId id="2147469158" r:id="rId25"/>
    <p:sldId id="2147469151" r:id="rId26"/>
    <p:sldId id="2147469152" r:id="rId27"/>
    <p:sldId id="2147469159" r:id="rId28"/>
    <p:sldId id="2147469160" r:id="rId29"/>
    <p:sldId id="2147469161" r:id="rId30"/>
    <p:sldId id="2147469150" r:id="rId31"/>
  </p:sldIdLst>
  <p:sldSz cx="12192000" cy="6858000"/>
  <p:notesSz cx="7010400" cy="92964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5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kbrace" initials="k" lastIdx="7" clrIdx="0"/>
  <p:cmAuthor id="1" name="Fernandez, Ted [USA]" initials="FT[" lastIdx="1" clrIdx="1"/>
  <p:cmAuthor id="2" name="Penny.Mefford" initials="PLM" lastIdx="3" clrIdx="2"/>
  <p:cmAuthor id="3" name="johnsc" initials="csj" lastIdx="2" clrIdx="3"/>
  <p:cmAuthor id="4" name="Jenkins, Daniel (CONTR)" initials="JD(" lastIdx="1" clrIdx="4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95959"/>
    <a:srgbClr val="A1A1A1"/>
    <a:srgbClr val="0E1130"/>
    <a:srgbClr val="293340"/>
    <a:srgbClr val="213E9A"/>
    <a:srgbClr val="19204C"/>
    <a:srgbClr val="FEF5E8"/>
    <a:srgbClr val="77933C"/>
    <a:srgbClr val="4F81BD"/>
    <a:srgbClr val="4E612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F12C153-F079-BA45-A116-2841FC9D6B01}" v="2" dt="2025-05-20T15:04:59.192"/>
  </p1510:revLst>
</p1510:revInfo>
</file>

<file path=ppt/tableStyles.xml><?xml version="1.0" encoding="utf-8"?>
<a:tblStyleLst xmlns:a="http://schemas.openxmlformats.org/drawingml/2006/main" def="{5C22544A-7EE6-4342-B048-85BDC9FD1C3A}"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997" autoAdjust="0"/>
    <p:restoredTop sz="95890" autoAdjust="0"/>
  </p:normalViewPr>
  <p:slideViewPr>
    <p:cSldViewPr snapToObjects="1">
      <p:cViewPr>
        <p:scale>
          <a:sx n="99" d="100"/>
          <a:sy n="99" d="100"/>
        </p:scale>
        <p:origin x="816" y="672"/>
      </p:cViewPr>
      <p:guideLst>
        <p:guide orient="horz" pos="2160"/>
        <p:guide pos="256"/>
      </p:guideLst>
    </p:cSldViewPr>
  </p:slideViewPr>
  <p:outlineViewPr>
    <p:cViewPr>
      <p:scale>
        <a:sx n="33" d="100"/>
        <a:sy n="33" d="100"/>
      </p:scale>
      <p:origin x="18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30" d="100"/>
        <a:sy n="130" d="100"/>
      </p:scale>
      <p:origin x="0" y="-8418"/>
    </p:cViewPr>
  </p:sorterViewPr>
  <p:notesViewPr>
    <p:cSldViewPr snapToObjects="1">
      <p:cViewPr varScale="1">
        <p:scale>
          <a:sx n="118" d="100"/>
          <a:sy n="118" d="100"/>
        </p:scale>
        <p:origin x="4336" y="216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microsoft.com/office/2015/10/relationships/revisionInfo" Target="revisionInfo.xml"/><Relationship Id="rId21" Type="http://schemas.openxmlformats.org/officeDocument/2006/relationships/slide" Target="slides/slide17.xml"/><Relationship Id="rId34" Type="http://schemas.openxmlformats.org/officeDocument/2006/relationships/commentAuthors" Target="commentAuthor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handoutMaster" Target="handoutMasters/handoutMaster1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37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Book3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smoothMarker"/>
        <c:varyColors val="0"/>
        <c:ser>
          <c:idx val="0"/>
          <c:order val="0"/>
          <c:tx>
            <c:strRef>
              <c:f>Sheet4!$D$2</c:f>
              <c:strCache>
                <c:ptCount val="1"/>
                <c:pt idx="0">
                  <c:v>Theoretical Error</c:v>
                </c:pt>
              </c:strCache>
            </c:strRef>
          </c:tx>
          <c:spPr>
            <a:ln w="19050" cap="rnd">
              <a:solidFill>
                <a:srgbClr val="FF0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FF0000"/>
              </a:solidFill>
              <a:ln w="9525">
                <a:solidFill>
                  <a:schemeClr val="accent6"/>
                </a:solidFill>
              </a:ln>
              <a:effectLst/>
            </c:spPr>
          </c:marker>
          <c:xVal>
            <c:numRef>
              <c:f>Sheet4!$C$3:$C$13</c:f>
              <c:numCache>
                <c:formatCode>General</c:formatCode>
                <c:ptCount val="11"/>
                <c:pt idx="0">
                  <c:v>0.01</c:v>
                </c:pt>
                <c:pt idx="1">
                  <c:v>0.02</c:v>
                </c:pt>
                <c:pt idx="2">
                  <c:v>0.03</c:v>
                </c:pt>
                <c:pt idx="3">
                  <c:v>0.05</c:v>
                </c:pt>
                <c:pt idx="4">
                  <c:v>0.1</c:v>
                </c:pt>
                <c:pt idx="5">
                  <c:v>0.15</c:v>
                </c:pt>
                <c:pt idx="6">
                  <c:v>0.2</c:v>
                </c:pt>
                <c:pt idx="7">
                  <c:v>0.25</c:v>
                </c:pt>
                <c:pt idx="8">
                  <c:v>0.3</c:v>
                </c:pt>
                <c:pt idx="9">
                  <c:v>0.35</c:v>
                </c:pt>
                <c:pt idx="10">
                  <c:v>0.4</c:v>
                </c:pt>
              </c:numCache>
            </c:numRef>
          </c:xVal>
          <c:yVal>
            <c:numRef>
              <c:f>Sheet4!$D$3:$D$13</c:f>
              <c:numCache>
                <c:formatCode>General</c:formatCode>
                <c:ptCount val="11"/>
                <c:pt idx="0">
                  <c:v>6.9666100313267769E-3</c:v>
                </c:pt>
                <c:pt idx="1">
                  <c:v>7.5334271164244071E-3</c:v>
                </c:pt>
                <c:pt idx="2">
                  <c:v>8.3680800104390194E-3</c:v>
                </c:pt>
                <c:pt idx="3">
                  <c:v>1.0847975829275602E-2</c:v>
                </c:pt>
                <c:pt idx="4">
                  <c:v>2.1928619105934726E-2</c:v>
                </c:pt>
                <c:pt idx="5">
                  <c:v>4.0539437967893034E-2</c:v>
                </c:pt>
                <c:pt idx="6">
                  <c:v>6.7803844779477554E-2</c:v>
                </c:pt>
                <c:pt idx="7">
                  <c:v>0.10545682022452503</c:v>
                </c:pt>
                <c:pt idx="8">
                  <c:v>0.1560355492620287</c:v>
                </c:pt>
                <c:pt idx="9">
                  <c:v>0.22317117060886524</c:v>
                </c:pt>
                <c:pt idx="10">
                  <c:v>0.31202871990959674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274D-F944-A68E-0177E85F32DA}"/>
            </c:ext>
          </c:extLst>
        </c:ser>
        <c:ser>
          <c:idx val="1"/>
          <c:order val="1"/>
          <c:tx>
            <c:strRef>
              <c:f>Sheet4!$E$2</c:f>
              <c:strCache>
                <c:ptCount val="1"/>
                <c:pt idx="0">
                  <c:v>Non-filtered model</c:v>
                </c:pt>
              </c:strCache>
            </c:strRef>
          </c:tx>
          <c:spPr>
            <a:ln w="19050" cap="rnd">
              <a:solidFill>
                <a:schemeClr val="accent5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/>
              </a:solidFill>
              <a:ln w="9525">
                <a:solidFill>
                  <a:schemeClr val="accent5"/>
                </a:solidFill>
              </a:ln>
              <a:effectLst/>
            </c:spPr>
          </c:marker>
          <c:xVal>
            <c:numRef>
              <c:f>Sheet4!$C$3:$C$13</c:f>
              <c:numCache>
                <c:formatCode>General</c:formatCode>
                <c:ptCount val="11"/>
                <c:pt idx="0">
                  <c:v>0.01</c:v>
                </c:pt>
                <c:pt idx="1">
                  <c:v>0.02</c:v>
                </c:pt>
                <c:pt idx="2">
                  <c:v>0.03</c:v>
                </c:pt>
                <c:pt idx="3">
                  <c:v>0.05</c:v>
                </c:pt>
                <c:pt idx="4">
                  <c:v>0.1</c:v>
                </c:pt>
                <c:pt idx="5">
                  <c:v>0.15</c:v>
                </c:pt>
                <c:pt idx="6">
                  <c:v>0.2</c:v>
                </c:pt>
                <c:pt idx="7">
                  <c:v>0.25</c:v>
                </c:pt>
                <c:pt idx="8">
                  <c:v>0.3</c:v>
                </c:pt>
                <c:pt idx="9">
                  <c:v>0.35</c:v>
                </c:pt>
                <c:pt idx="10">
                  <c:v>0.4</c:v>
                </c:pt>
              </c:numCache>
            </c:numRef>
          </c:xVal>
          <c:yVal>
            <c:numRef>
              <c:f>Sheet4!$E$3:$E$13</c:f>
              <c:numCache>
                <c:formatCode>General</c:formatCode>
                <c:ptCount val="11"/>
                <c:pt idx="0">
                  <c:v>6.9669263149328819E-3</c:v>
                </c:pt>
                <c:pt idx="1">
                  <c:v>7.5841869490563471E-3</c:v>
                </c:pt>
                <c:pt idx="2">
                  <c:v>8.6666028410606957E-3</c:v>
                </c:pt>
                <c:pt idx="3">
                  <c:v>1.2316089710674546E-2</c:v>
                </c:pt>
                <c:pt idx="4">
                  <c:v>2.9995707248287408E-2</c:v>
                </c:pt>
                <c:pt idx="5">
                  <c:v>6.1353079416569152E-2</c:v>
                </c:pt>
                <c:pt idx="6">
                  <c:v>0.10892895548462707</c:v>
                </c:pt>
                <c:pt idx="7">
                  <c:v>0.1761466408122008</c:v>
                </c:pt>
                <c:pt idx="8">
                  <c:v>0.26783990587085116</c:v>
                </c:pt>
                <c:pt idx="9">
                  <c:v>0.39087923779045808</c:v>
                </c:pt>
                <c:pt idx="10">
                  <c:v>0.55503693131595877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274D-F944-A68E-0177E85F32DA}"/>
            </c:ext>
          </c:extLst>
        </c:ser>
        <c:ser>
          <c:idx val="2"/>
          <c:order val="2"/>
          <c:tx>
            <c:strRef>
              <c:f>Sheet4!$F$2</c:f>
              <c:strCache>
                <c:ptCount val="1"/>
                <c:pt idx="0">
                  <c:v>Filtered Model</c:v>
                </c:pt>
              </c:strCache>
            </c:strRef>
          </c:tx>
          <c:spPr>
            <a:ln w="19050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xVal>
            <c:numRef>
              <c:f>Sheet4!$C$3:$C$13</c:f>
              <c:numCache>
                <c:formatCode>General</c:formatCode>
                <c:ptCount val="11"/>
                <c:pt idx="0">
                  <c:v>0.01</c:v>
                </c:pt>
                <c:pt idx="1">
                  <c:v>0.02</c:v>
                </c:pt>
                <c:pt idx="2">
                  <c:v>0.03</c:v>
                </c:pt>
                <c:pt idx="3">
                  <c:v>0.05</c:v>
                </c:pt>
                <c:pt idx="4">
                  <c:v>0.1</c:v>
                </c:pt>
                <c:pt idx="5">
                  <c:v>0.15</c:v>
                </c:pt>
                <c:pt idx="6">
                  <c:v>0.2</c:v>
                </c:pt>
                <c:pt idx="7">
                  <c:v>0.25</c:v>
                </c:pt>
                <c:pt idx="8">
                  <c:v>0.3</c:v>
                </c:pt>
                <c:pt idx="9">
                  <c:v>0.35</c:v>
                </c:pt>
                <c:pt idx="10">
                  <c:v>0.4</c:v>
                </c:pt>
              </c:numCache>
            </c:numRef>
          </c:xVal>
          <c:yVal>
            <c:numRef>
              <c:f>Sheet4!$F$3:$F$13</c:f>
              <c:numCache>
                <c:formatCode>General</c:formatCode>
                <c:ptCount val="11"/>
                <c:pt idx="0">
                  <c:v>6.9666100313267769E-3</c:v>
                </c:pt>
                <c:pt idx="1">
                  <c:v>7.5334271164244071E-3</c:v>
                </c:pt>
                <c:pt idx="2">
                  <c:v>8.3680800104390194E-3</c:v>
                </c:pt>
                <c:pt idx="3">
                  <c:v>1.0847975829331025E-2</c:v>
                </c:pt>
                <c:pt idx="4">
                  <c:v>2.1928668671837345E-2</c:v>
                </c:pt>
                <c:pt idx="5">
                  <c:v>4.0546420166749628E-2</c:v>
                </c:pt>
                <c:pt idx="6">
                  <c:v>6.7905783737153586E-2</c:v>
                </c:pt>
                <c:pt idx="7">
                  <c:v>0.10603857956690223</c:v>
                </c:pt>
                <c:pt idx="8">
                  <c:v>0.15808331748386317</c:v>
                </c:pt>
                <c:pt idx="9">
                  <c:v>0.22861048675176637</c:v>
                </c:pt>
                <c:pt idx="10">
                  <c:v>0.32412738634483756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274D-F944-A68E-0177E85F32D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63064272"/>
        <c:axId val="462529392"/>
      </c:scatterChart>
      <c:valAx>
        <c:axId val="463064272"/>
        <c:scaling>
          <c:logBase val="2"/>
          <c:orientation val="minMax"/>
          <c:max val="0.5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Mesh Size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0E+00" sourceLinked="0"/>
        <c:majorTickMark val="out"/>
        <c:minorTickMark val="none"/>
        <c:tickLblPos val="high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62529392"/>
        <c:crosses val="autoZero"/>
        <c:crossBetween val="midCat"/>
      </c:valAx>
      <c:valAx>
        <c:axId val="462529392"/>
        <c:scaling>
          <c:logBase val="10"/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  <a:alpha val="10000"/>
                </a:schemeClr>
              </a:solidFill>
              <a:round/>
            </a:ln>
            <a:effectLst/>
          </c:spPr>
        </c:min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Error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0E+00" sourceLinked="0"/>
        <c:majorTickMark val="out"/>
        <c:minorTickMark val="none"/>
        <c:tickLblPos val="high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63064272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8028401699792238"/>
          <c:y val="0.40623919068231562"/>
          <c:w val="0.15013918403398124"/>
          <c:h val="0.3031244267123009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2830" tIns="46415" rIns="92830" bIns="46415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2830" tIns="46415" rIns="92830" bIns="46415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DF602F7B-3C60-0340-8F65-5D706F0CD99D}" type="datetime1">
              <a:rPr lang="en-US"/>
              <a:pPr>
                <a:defRPr/>
              </a:pPr>
              <a:t>5/20/25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6"/>
            <a:ext cx="3037840" cy="464820"/>
          </a:xfrm>
          <a:prstGeom prst="rect">
            <a:avLst/>
          </a:prstGeom>
        </p:spPr>
        <p:txBody>
          <a:bodyPr vert="horz" lIns="92830" tIns="46415" rIns="92830" bIns="46415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6"/>
            <a:ext cx="3037840" cy="464820"/>
          </a:xfrm>
          <a:prstGeom prst="rect">
            <a:avLst/>
          </a:prstGeom>
        </p:spPr>
        <p:txBody>
          <a:bodyPr vert="horz" lIns="92830" tIns="46415" rIns="92830" bIns="46415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C90FB65A-D16E-9F49-BD9B-8D220ECCC78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410717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2830" tIns="46415" rIns="92830" bIns="46415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2830" tIns="46415" rIns="92830" bIns="46415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251A9E42-4B87-E94B-8E06-D88E87E2D8B6}" type="datetime1">
              <a:rPr lang="en-US"/>
              <a:pPr>
                <a:defRPr/>
              </a:pPr>
              <a:t>5/20/25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830" tIns="46415" rIns="92830" bIns="46415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1"/>
            <a:ext cx="5608320" cy="4183380"/>
          </a:xfrm>
          <a:prstGeom prst="rect">
            <a:avLst/>
          </a:prstGeom>
        </p:spPr>
        <p:txBody>
          <a:bodyPr vert="horz" lIns="92830" tIns="46415" rIns="92830" bIns="46415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6"/>
            <a:ext cx="3037840" cy="464820"/>
          </a:xfrm>
          <a:prstGeom prst="rect">
            <a:avLst/>
          </a:prstGeom>
        </p:spPr>
        <p:txBody>
          <a:bodyPr vert="horz" lIns="92830" tIns="46415" rIns="92830" bIns="46415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6"/>
            <a:ext cx="3037840" cy="464820"/>
          </a:xfrm>
          <a:prstGeom prst="rect">
            <a:avLst/>
          </a:prstGeom>
        </p:spPr>
        <p:txBody>
          <a:bodyPr vert="horz" lIns="92830" tIns="46415" rIns="92830" bIns="46415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62188366-2947-D844-B46D-D483AF8F981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081589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-128"/>
        <a:cs typeface="ヒラギノ角ゴ Pro W3" charset="-128"/>
      </a:defRPr>
    </a:lvl1pPr>
    <a:lvl2pPr marL="4572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-128"/>
        <a:cs typeface="+mn-cs"/>
      </a:defRPr>
    </a:lvl2pPr>
    <a:lvl3pPr marL="9144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-128"/>
        <a:cs typeface="+mn-cs"/>
      </a:defRPr>
    </a:lvl3pPr>
    <a:lvl4pPr marL="13716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-128"/>
        <a:cs typeface="+mn-cs"/>
      </a:defRPr>
    </a:lvl4pPr>
    <a:lvl5pPr marL="18288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1468430"/>
          </a:xfrm>
          <a:prstGeom prst="rect">
            <a:avLst/>
          </a:prstGeom>
        </p:spPr>
        <p:txBody>
          <a:bodyPr anchor="b"/>
          <a:lstStyle>
            <a:lvl1pPr algn="ctr">
              <a:defRPr sz="4500" b="1" i="0">
                <a:solidFill>
                  <a:srgbClr val="0E1130"/>
                </a:solidFill>
                <a:latin typeface="STIX Two Text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124211"/>
            <a:ext cx="9144000" cy="213358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rgbClr val="293340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3EFCF92-EBE6-32A1-D990-38D7E6F22D4E}"/>
              </a:ext>
            </a:extLst>
          </p:cNvPr>
          <p:cNvSpPr/>
          <p:nvPr userDrawn="1"/>
        </p:nvSpPr>
        <p:spPr>
          <a:xfrm>
            <a:off x="-30480" y="5741239"/>
            <a:ext cx="12252960" cy="1192956"/>
          </a:xfrm>
          <a:prstGeom prst="rect">
            <a:avLst/>
          </a:prstGeom>
          <a:solidFill>
            <a:srgbClr val="0E113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Line 2">
            <a:extLst>
              <a:ext uri="{FF2B5EF4-FFF2-40B4-BE49-F238E27FC236}">
                <a16:creationId xmlns:a16="http://schemas.microsoft.com/office/drawing/2014/main" id="{05E38AC4-98C1-815B-7629-81B62C5926C9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1524000" y="2895600"/>
            <a:ext cx="9144000" cy="0"/>
          </a:xfrm>
          <a:prstGeom prst="line">
            <a:avLst/>
          </a:prstGeom>
          <a:noFill/>
          <a:ln w="12700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13" name="Line 2">
            <a:extLst>
              <a:ext uri="{FF2B5EF4-FFF2-40B4-BE49-F238E27FC236}">
                <a16:creationId xmlns:a16="http://schemas.microsoft.com/office/drawing/2014/main" id="{AED6D91E-DE09-E4DD-FFE1-FE3558F5475E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-30480" y="5741239"/>
            <a:ext cx="12252960" cy="0"/>
          </a:xfrm>
          <a:prstGeom prst="line">
            <a:avLst/>
          </a:prstGeom>
          <a:noFill/>
          <a:ln w="85725">
            <a:solidFill>
              <a:srgbClr val="213E9A"/>
            </a:solidFill>
            <a:prstDash val="solid"/>
            <a:round/>
            <a:headEnd type="none" w="med" len="med"/>
            <a:tailEnd type="none" w="med" len="med"/>
          </a:ln>
        </p:spPr>
        <p:txBody>
          <a:bodyPr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8D551BE-F105-63E5-4C06-8E1FB4F5178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848600" y="6046047"/>
            <a:ext cx="3808115" cy="622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4814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Bar and Heavy Bullet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09D2714-32F1-2C75-6C7B-6B85ACA64B95}"/>
              </a:ext>
            </a:extLst>
          </p:cNvPr>
          <p:cNvSpPr/>
          <p:nvPr userDrawn="1"/>
        </p:nvSpPr>
        <p:spPr>
          <a:xfrm>
            <a:off x="-30480" y="0"/>
            <a:ext cx="12252960" cy="1139952"/>
          </a:xfrm>
          <a:prstGeom prst="rect">
            <a:avLst/>
          </a:prstGeom>
          <a:solidFill>
            <a:srgbClr val="0E113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Line 2">
            <a:extLst>
              <a:ext uri="{FF2B5EF4-FFF2-40B4-BE49-F238E27FC236}">
                <a16:creationId xmlns:a16="http://schemas.microsoft.com/office/drawing/2014/main" id="{C416BF7B-F06A-A578-776E-3959D80B7239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-30480" y="1139952"/>
            <a:ext cx="12252960" cy="0"/>
          </a:xfrm>
          <a:prstGeom prst="line">
            <a:avLst/>
          </a:prstGeom>
          <a:noFill/>
          <a:ln w="85725">
            <a:solidFill>
              <a:srgbClr val="213E9A"/>
            </a:solidFill>
            <a:prstDash val="solid"/>
            <a:round/>
            <a:headEnd type="none" w="med" len="med"/>
            <a:tailEnd type="none" w="med" len="med"/>
          </a:ln>
        </p:spPr>
        <p:txBody>
          <a:bodyPr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5" name="Line 2">
            <a:extLst>
              <a:ext uri="{FF2B5EF4-FFF2-40B4-BE49-F238E27FC236}">
                <a16:creationId xmlns:a16="http://schemas.microsoft.com/office/drawing/2014/main" id="{A8E532BE-093B-B577-CA70-D67C8F555A80}"/>
              </a:ext>
            </a:extLst>
          </p:cNvPr>
          <p:cNvSpPr>
            <a:spLocks noChangeShapeType="1"/>
          </p:cNvSpPr>
          <p:nvPr userDrawn="1"/>
        </p:nvSpPr>
        <p:spPr bwMode="auto">
          <a:xfrm flipV="1">
            <a:off x="-30480" y="6248400"/>
            <a:ext cx="12252960" cy="1"/>
          </a:xfrm>
          <a:prstGeom prst="line">
            <a:avLst/>
          </a:prstGeom>
          <a:noFill/>
          <a:ln w="12700">
            <a:solidFill>
              <a:srgbClr val="595959"/>
            </a:solidFill>
            <a:prstDash val="solid"/>
            <a:round/>
            <a:headEnd type="none" w="med" len="med"/>
            <a:tailEnd type="none" w="med" len="med"/>
          </a:ln>
        </p:spPr>
        <p:txBody>
          <a:bodyPr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04800"/>
            <a:ext cx="11684000" cy="6858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3200" b="1" i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2"/>
          </p:nvPr>
        </p:nvSpPr>
        <p:spPr>
          <a:xfrm>
            <a:off x="406400" y="1447800"/>
            <a:ext cx="11379200" cy="4876800"/>
          </a:xfrm>
          <a:prstGeom prst="rect">
            <a:avLst/>
          </a:prstGeom>
        </p:spPr>
        <p:txBody>
          <a:bodyPr vert="horz" lIns="0" tIns="0" rIns="0" bIns="0"/>
          <a:lstStyle>
            <a:lvl1pPr>
              <a:buClr>
                <a:srgbClr val="213E9A"/>
              </a:buClr>
              <a:defRPr sz="2400"/>
            </a:lvl1pPr>
            <a:lvl2pPr>
              <a:buClr>
                <a:srgbClr val="213E9A"/>
              </a:buClr>
              <a:defRPr sz="2000"/>
            </a:lvl2pPr>
            <a:lvl3pPr>
              <a:buClr>
                <a:srgbClr val="213E9A"/>
              </a:buClr>
              <a:defRPr sz="1800"/>
            </a:lvl3pPr>
            <a:lvl4pPr>
              <a:buClr>
                <a:srgbClr val="213E9A"/>
              </a:buClr>
              <a:defRPr sz="1600"/>
            </a:lvl4pPr>
            <a:lvl5pPr>
              <a:buClr>
                <a:srgbClr val="213E9A"/>
              </a:buCl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A32A62A-B62C-F6AC-0BAA-67E044C98AB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296400" y="6324600"/>
            <a:ext cx="2530122" cy="41781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Bullet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C7EADAE-8594-EC72-DE2A-4885274AA11B}"/>
              </a:ext>
            </a:extLst>
          </p:cNvPr>
          <p:cNvSpPr/>
          <p:nvPr userDrawn="1"/>
        </p:nvSpPr>
        <p:spPr>
          <a:xfrm>
            <a:off x="-30480" y="0"/>
            <a:ext cx="12252960" cy="1139952"/>
          </a:xfrm>
          <a:prstGeom prst="rect">
            <a:avLst/>
          </a:prstGeom>
          <a:solidFill>
            <a:srgbClr val="0E113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Line 2">
            <a:extLst>
              <a:ext uri="{FF2B5EF4-FFF2-40B4-BE49-F238E27FC236}">
                <a16:creationId xmlns:a16="http://schemas.microsoft.com/office/drawing/2014/main" id="{C7E97753-7AE7-61CD-C28E-CC4B727FC36F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-30480" y="1139952"/>
            <a:ext cx="12252960" cy="0"/>
          </a:xfrm>
          <a:prstGeom prst="line">
            <a:avLst/>
          </a:prstGeom>
          <a:noFill/>
          <a:ln w="85725">
            <a:solidFill>
              <a:srgbClr val="213E9A"/>
            </a:solidFill>
            <a:prstDash val="solid"/>
            <a:round/>
            <a:headEnd type="none" w="med" len="med"/>
            <a:tailEnd type="none" w="med" len="med"/>
          </a:ln>
        </p:spPr>
        <p:txBody>
          <a:bodyPr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6400" y="1371601"/>
            <a:ext cx="5181600" cy="4754563"/>
          </a:xfrm>
          <a:prstGeom prst="rect">
            <a:avLst/>
          </a:prstGeom>
        </p:spPr>
        <p:txBody>
          <a:bodyPr lIns="0" tIns="0" rIns="0" bIns="0"/>
          <a:lstStyle>
            <a:lvl1pPr marL="287338" marR="0" indent="-287338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Tx/>
              <a:buFont typeface="Arial"/>
              <a:buChar char="•"/>
              <a:tabLst/>
              <a:defRPr sz="2600"/>
            </a:lvl1pPr>
            <a:lvl2pPr marL="576263" marR="0" indent="-288925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Tx/>
              <a:buFont typeface="Arial"/>
              <a:buChar char="•"/>
              <a:tabLst/>
              <a:defRPr sz="2300"/>
            </a:lvl2pPr>
            <a:lvl3pPr marL="804863" marR="0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Tx/>
              <a:buFont typeface="Arial"/>
              <a:buChar char="•"/>
              <a:tabLst/>
              <a:defRPr sz="2000"/>
            </a:lvl3pPr>
            <a:lvl4pPr marL="1033463" marR="0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Tx/>
              <a:buFont typeface="Arial"/>
              <a:buChar char="•"/>
              <a:tabLst/>
              <a:defRPr sz="1800"/>
            </a:lvl4pPr>
            <a:lvl5pPr marL="1262063" marR="0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Tx/>
              <a:buFont typeface="Arial"/>
              <a:buChar char="•"/>
              <a:tabLst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half" idx="12"/>
          </p:nvPr>
        </p:nvSpPr>
        <p:spPr>
          <a:xfrm>
            <a:off x="6604000" y="1371601"/>
            <a:ext cx="5181600" cy="4754563"/>
          </a:xfrm>
          <a:prstGeom prst="rect">
            <a:avLst/>
          </a:prstGeom>
        </p:spPr>
        <p:txBody>
          <a:bodyPr lIns="0" tIns="0" rIns="0" bIns="0"/>
          <a:lstStyle>
            <a:lvl1pPr marL="287338" marR="0" indent="-287338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Tx/>
              <a:buFont typeface="Arial"/>
              <a:buChar char="•"/>
              <a:tabLst/>
              <a:defRPr sz="2600"/>
            </a:lvl1pPr>
            <a:lvl2pPr marL="576263" marR="0" indent="-288925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Tx/>
              <a:buFont typeface="Arial"/>
              <a:buChar char="•"/>
              <a:tabLst/>
              <a:defRPr sz="2300"/>
            </a:lvl2pPr>
            <a:lvl3pPr marL="804863" marR="0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Tx/>
              <a:buFont typeface="Arial"/>
              <a:buChar char="•"/>
              <a:tabLst/>
              <a:defRPr sz="2000"/>
            </a:lvl3pPr>
            <a:lvl4pPr marL="1033463" marR="0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Tx/>
              <a:buFont typeface="Arial"/>
              <a:buChar char="•"/>
              <a:tabLst/>
              <a:defRPr sz="1800"/>
            </a:lvl4pPr>
            <a:lvl5pPr marL="1262063" marR="0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Tx/>
              <a:buFont typeface="Arial"/>
              <a:buChar char="•"/>
              <a:tabLst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6" name="Line 2">
            <a:extLst>
              <a:ext uri="{FF2B5EF4-FFF2-40B4-BE49-F238E27FC236}">
                <a16:creationId xmlns:a16="http://schemas.microsoft.com/office/drawing/2014/main" id="{ADD3603B-CE0D-5A82-2851-F47C38B2B77D}"/>
              </a:ext>
            </a:extLst>
          </p:cNvPr>
          <p:cNvSpPr>
            <a:spLocks noChangeShapeType="1"/>
          </p:cNvSpPr>
          <p:nvPr userDrawn="1"/>
        </p:nvSpPr>
        <p:spPr bwMode="auto">
          <a:xfrm flipV="1">
            <a:off x="-30480" y="6248400"/>
            <a:ext cx="12252960" cy="1"/>
          </a:xfrm>
          <a:prstGeom prst="line">
            <a:avLst/>
          </a:prstGeom>
          <a:noFill/>
          <a:ln w="12700">
            <a:solidFill>
              <a:srgbClr val="595959"/>
            </a:solidFill>
            <a:prstDash val="solid"/>
            <a:round/>
            <a:headEnd type="none" w="med" len="med"/>
            <a:tailEnd type="none" w="med" len="med"/>
          </a:ln>
        </p:spPr>
        <p:txBody>
          <a:bodyPr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0C99B006-F632-9E65-CB2A-F169604EB6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400" y="378378"/>
            <a:ext cx="8705513" cy="6858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3200" b="1" i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E3C81A2-CC44-32F6-F1D4-77B0A884788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296400" y="6324600"/>
            <a:ext cx="2530122" cy="41781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4500" b="1" i="1">
                <a:solidFill>
                  <a:srgbClr val="213E9A"/>
                </a:solidFill>
                <a:latin typeface="STIX Two Text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rgbClr val="293340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Line 2">
            <a:extLst>
              <a:ext uri="{FF2B5EF4-FFF2-40B4-BE49-F238E27FC236}">
                <a16:creationId xmlns:a16="http://schemas.microsoft.com/office/drawing/2014/main" id="{E5EC7BA6-D672-B8C9-9175-950211E07275}"/>
              </a:ext>
            </a:extLst>
          </p:cNvPr>
          <p:cNvSpPr>
            <a:spLocks noChangeShapeType="1"/>
          </p:cNvSpPr>
          <p:nvPr userDrawn="1"/>
        </p:nvSpPr>
        <p:spPr bwMode="auto">
          <a:xfrm flipV="1">
            <a:off x="-30480" y="6248400"/>
            <a:ext cx="12252960" cy="1"/>
          </a:xfrm>
          <a:prstGeom prst="line">
            <a:avLst/>
          </a:prstGeom>
          <a:noFill/>
          <a:ln w="12700">
            <a:solidFill>
              <a:srgbClr val="595959"/>
            </a:solidFill>
            <a:prstDash val="solid"/>
            <a:round/>
            <a:headEnd type="none" w="med" len="med"/>
            <a:tailEnd type="none" w="med" len="med"/>
          </a:ln>
        </p:spPr>
        <p:txBody>
          <a:bodyPr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9FB143E-FBDE-A66C-9ABC-EE4FFCA02C9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220200" y="6338331"/>
            <a:ext cx="2666978" cy="443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1760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931AE54-B5A4-3758-D0DB-69AFAAD6AB7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E113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Line 2">
            <a:extLst>
              <a:ext uri="{FF2B5EF4-FFF2-40B4-BE49-F238E27FC236}">
                <a16:creationId xmlns:a16="http://schemas.microsoft.com/office/drawing/2014/main" id="{AAB36105-C5D0-246E-1CE9-223BB52DAB62}"/>
              </a:ext>
            </a:extLst>
          </p:cNvPr>
          <p:cNvSpPr>
            <a:spLocks noChangeAspect="1" noChangeShapeType="1"/>
          </p:cNvSpPr>
          <p:nvPr userDrawn="1"/>
        </p:nvSpPr>
        <p:spPr bwMode="auto">
          <a:xfrm>
            <a:off x="-38100" y="5715001"/>
            <a:ext cx="12268200" cy="0"/>
          </a:xfrm>
          <a:prstGeom prst="line">
            <a:avLst/>
          </a:prstGeom>
          <a:noFill/>
          <a:ln w="12700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txBody>
          <a:bodyPr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8BBB60C-10C0-3540-4CD4-A2A1937DFB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439632" y="2362203"/>
            <a:ext cx="9312735" cy="1521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3568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6477000"/>
            <a:ext cx="12192000" cy="381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477001"/>
            <a:ext cx="3048000" cy="244475"/>
          </a:xfrm>
          <a:prstGeom prst="rect">
            <a:avLst/>
          </a:prstGeom>
        </p:spPr>
        <p:txBody>
          <a:bodyPr lIns="0" tIns="0" rIns="0" bIns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900" smtClean="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300230B3-7374-E847-8B17-66836C494C76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05" r:id="rId2"/>
    <p:sldLayoutId id="2147483715" r:id="rId3"/>
    <p:sldLayoutId id="2147483731" r:id="rId4"/>
    <p:sldLayoutId id="2147483732" r:id="rId5"/>
  </p:sldLayoutIdLst>
  <p:hf hdr="0" ftr="0" dt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4000" kern="1200">
          <a:solidFill>
            <a:schemeClr val="accent1"/>
          </a:solidFill>
          <a:latin typeface="+mj-lt"/>
          <a:ea typeface="ヒラギノ角ゴ Pro W3" charset="-128"/>
          <a:cs typeface="ヒラギノ角ゴ Pro W3" charset="-128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4000">
          <a:solidFill>
            <a:schemeClr val="accent1"/>
          </a:solidFill>
          <a:latin typeface="Arial" charset="0"/>
          <a:ea typeface="ヒラギノ角ゴ Pro W3" charset="-128"/>
          <a:cs typeface="ヒラギノ角ゴ Pro W3" charset="-128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4000">
          <a:solidFill>
            <a:schemeClr val="accent1"/>
          </a:solidFill>
          <a:latin typeface="Arial" charset="0"/>
          <a:ea typeface="ヒラギノ角ゴ Pro W3" charset="-128"/>
          <a:cs typeface="ヒラギノ角ゴ Pro W3" charset="-128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4000">
          <a:solidFill>
            <a:schemeClr val="accent1"/>
          </a:solidFill>
          <a:latin typeface="Arial" charset="0"/>
          <a:ea typeface="ヒラギノ角ゴ Pro W3" charset="-128"/>
          <a:cs typeface="ヒラギノ角ゴ Pro W3" charset="-128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4000">
          <a:solidFill>
            <a:schemeClr val="accent1"/>
          </a:solidFill>
          <a:latin typeface="Arial" charset="0"/>
          <a:ea typeface="ヒラギノ角ゴ Pro W3" charset="-128"/>
          <a:cs typeface="ヒラギノ角ゴ Pro W3" charset="-128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4000">
          <a:solidFill>
            <a:schemeClr val="accent1"/>
          </a:solidFill>
          <a:latin typeface="Arial" charset="0"/>
          <a:ea typeface="ヒラギノ角ゴ Pro W3" charset="-128"/>
          <a:cs typeface="ヒラギノ角ゴ Pro W3" charset="-128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4000">
          <a:solidFill>
            <a:schemeClr val="accent1"/>
          </a:solidFill>
          <a:latin typeface="Arial" charset="0"/>
          <a:ea typeface="ヒラギノ角ゴ Pro W3" charset="-128"/>
          <a:cs typeface="ヒラギノ角ゴ Pro W3" charset="-128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4000">
          <a:solidFill>
            <a:schemeClr val="accent1"/>
          </a:solidFill>
          <a:latin typeface="Arial" charset="0"/>
          <a:ea typeface="ヒラギノ角ゴ Pro W3" charset="-128"/>
          <a:cs typeface="ヒラギノ角ゴ Pro W3" charset="-128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4000">
          <a:solidFill>
            <a:schemeClr val="accent1"/>
          </a:solidFill>
          <a:latin typeface="Arial" charset="0"/>
          <a:ea typeface="ヒラギノ角ゴ Pro W3" charset="-128"/>
          <a:cs typeface="ヒラギノ角ゴ Pro W3" charset="-128"/>
        </a:defRPr>
      </a:lvl9pPr>
    </p:titleStyle>
    <p:bodyStyle>
      <a:lvl1pPr marL="287338" indent="-287338" algn="l" defTabSz="457200" rtl="0" eaLnBrk="1" fontAlgn="base" hangingPunct="1">
        <a:spcBef>
          <a:spcPct val="0"/>
        </a:spcBef>
        <a:spcAft>
          <a:spcPts val="1200"/>
        </a:spcAft>
        <a:buClr>
          <a:schemeClr val="accent1"/>
        </a:buClr>
        <a:buFont typeface="Arial" charset="0"/>
        <a:buChar char="•"/>
        <a:defRPr sz="2600" kern="1200">
          <a:solidFill>
            <a:srgbClr val="595959"/>
          </a:solidFill>
          <a:latin typeface="+mn-lt"/>
          <a:ea typeface="ヒラギノ角ゴ Pro W3" charset="-128"/>
          <a:cs typeface="ヒラギノ角ゴ Pro W3" charset="-128"/>
        </a:defRPr>
      </a:lvl1pPr>
      <a:lvl2pPr marL="576263" indent="-288925" algn="l" defTabSz="457200" rtl="0" eaLnBrk="1" fontAlgn="base" hangingPunct="1">
        <a:spcBef>
          <a:spcPct val="0"/>
        </a:spcBef>
        <a:spcAft>
          <a:spcPts val="1200"/>
        </a:spcAft>
        <a:buClr>
          <a:schemeClr val="accent1"/>
        </a:buClr>
        <a:buFont typeface="Arial"/>
        <a:buChar char="•"/>
        <a:defRPr sz="2400" kern="1200">
          <a:solidFill>
            <a:srgbClr val="595959"/>
          </a:solidFill>
          <a:latin typeface="+mn-lt"/>
          <a:ea typeface="ヒラギノ角ゴ Pro W3" charset="-128"/>
          <a:cs typeface="+mn-cs"/>
        </a:defRPr>
      </a:lvl2pPr>
      <a:lvl3pPr marL="855663" indent="-279400" algn="l" defTabSz="457200" rtl="0" eaLnBrk="1" fontAlgn="base" hangingPunct="1">
        <a:spcBef>
          <a:spcPct val="0"/>
        </a:spcBef>
        <a:spcAft>
          <a:spcPts val="1200"/>
        </a:spcAft>
        <a:buClr>
          <a:schemeClr val="accent1"/>
        </a:buClr>
        <a:buFont typeface="Arial" charset="0"/>
        <a:buChar char="•"/>
        <a:defRPr sz="2300" kern="1200">
          <a:solidFill>
            <a:srgbClr val="595959"/>
          </a:solidFill>
          <a:latin typeface="+mn-lt"/>
          <a:ea typeface="ヒラギノ角ゴ Pro W3" charset="-128"/>
          <a:cs typeface="+mn-cs"/>
        </a:defRPr>
      </a:lvl3pPr>
      <a:lvl4pPr marL="1143000" indent="-287338" algn="l" defTabSz="457200" rtl="0" eaLnBrk="1" fontAlgn="base" hangingPunct="1">
        <a:spcBef>
          <a:spcPct val="0"/>
        </a:spcBef>
        <a:spcAft>
          <a:spcPts val="1200"/>
        </a:spcAft>
        <a:buClr>
          <a:schemeClr val="accent1"/>
        </a:buClr>
        <a:buFont typeface="Arial"/>
        <a:buChar char="•"/>
        <a:defRPr sz="2200" kern="1200">
          <a:solidFill>
            <a:srgbClr val="595959"/>
          </a:solidFill>
          <a:latin typeface="+mn-lt"/>
          <a:ea typeface="ヒラギノ角ゴ Pro W3" charset="-128"/>
          <a:cs typeface="+mn-cs"/>
        </a:defRPr>
      </a:lvl4pPr>
      <a:lvl5pPr marL="1430338" indent="-287338" algn="l" defTabSz="457200" rtl="0" eaLnBrk="1" fontAlgn="base" hangingPunct="1">
        <a:spcBef>
          <a:spcPct val="0"/>
        </a:spcBef>
        <a:spcAft>
          <a:spcPts val="1200"/>
        </a:spcAft>
        <a:buClr>
          <a:schemeClr val="accent1"/>
        </a:buClr>
        <a:buFont typeface="Arial" charset="0"/>
        <a:buChar char="•"/>
        <a:defRPr sz="2100" kern="1200">
          <a:solidFill>
            <a:srgbClr val="595959"/>
          </a:solidFill>
          <a:latin typeface="+mn-lt"/>
          <a:ea typeface="ヒラギノ角ゴ Pro W3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emf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3" Type="http://schemas.openxmlformats.org/officeDocument/2006/relationships/image" Target="../media/image28.png"/><Relationship Id="rId7" Type="http://schemas.openxmlformats.org/officeDocument/2006/relationships/image" Target="../media/image3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8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30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chart" Target="../charts/chart1.xml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350.png"/><Relationship Id="rId4" Type="http://schemas.openxmlformats.org/officeDocument/2006/relationships/image" Target="../media/image47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B54D52-7FFD-32C9-F8D0-4EF04DE2DC9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000" dirty="0"/>
              <a:t>Thermal-fluid Area Overview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1E3D022-7417-B585-AABB-4EB27AA2669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NEAMS Annual Review: Molten Salt Reactors</a:t>
            </a:r>
          </a:p>
          <a:p>
            <a:r>
              <a:rPr lang="en-US" dirty="0"/>
              <a:t>May 28</a:t>
            </a:r>
            <a:r>
              <a:rPr lang="en-US" baseline="30000" dirty="0"/>
              <a:t>th</a:t>
            </a:r>
            <a:r>
              <a:rPr lang="en-US" dirty="0"/>
              <a:t>, 2025</a:t>
            </a:r>
          </a:p>
          <a:p>
            <a:endParaRPr lang="en-US" dirty="0"/>
          </a:p>
          <a:p>
            <a:r>
              <a:rPr lang="en-US" dirty="0"/>
              <a:t>Elia Merzari, Rui Hu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94618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EEF724-964D-0A4A-EA66-CD18E0CFD1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Coupling to Saline and Mole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D045AE9B-802A-792D-6C23-092CD79F8B7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06400" y="1447800"/>
            <a:ext cx="6451600" cy="4876800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00000"/>
              </a:lnSpc>
            </a:pPr>
            <a:r>
              <a:rPr lang="en-US" dirty="0"/>
              <a:t>Mole provides modeling of high-volatile species phase transfer</a:t>
            </a:r>
            <a:r>
              <a:rPr lang="en-US" baseline="30000" dirty="0"/>
              <a:t>1</a:t>
            </a:r>
            <a:endParaRPr lang="en-US" dirty="0"/>
          </a:p>
          <a:p>
            <a:pPr lvl="1">
              <a:lnSpc>
                <a:spcPct val="100000"/>
              </a:lnSpc>
              <a:spcBef>
                <a:spcPts val="1000"/>
              </a:spcBef>
            </a:pPr>
            <a:r>
              <a:rPr lang="en-US" dirty="0"/>
              <a:t>Utilizes two-film theory</a:t>
            </a:r>
          </a:p>
          <a:p>
            <a:pPr lvl="1">
              <a:lnSpc>
                <a:spcPct val="100000"/>
              </a:lnSpc>
              <a:spcBef>
                <a:spcPts val="1000"/>
              </a:spcBef>
            </a:pPr>
            <a:r>
              <a:rPr lang="en-US" dirty="0"/>
              <a:t>Provides Henry coefficients for </a:t>
            </a:r>
            <a:r>
              <a:rPr lang="en-US" dirty="0" err="1"/>
              <a:t>FLiNaK</a:t>
            </a:r>
            <a:r>
              <a:rPr lang="en-US" dirty="0"/>
              <a:t> and </a:t>
            </a:r>
            <a:r>
              <a:rPr lang="en-US" dirty="0" err="1"/>
              <a:t>FLiBe</a:t>
            </a:r>
            <a:r>
              <a:rPr lang="en-US" dirty="0"/>
              <a:t> salts and several noble gases</a:t>
            </a:r>
          </a:p>
          <a:p>
            <a:pPr lvl="1">
              <a:lnSpc>
                <a:spcPct val="100000"/>
              </a:lnSpc>
              <a:spcBef>
                <a:spcPts val="1000"/>
              </a:spcBef>
            </a:pPr>
            <a:r>
              <a:rPr lang="en-US" dirty="0"/>
              <a:t>Mass transfer coefficient determined using Wilke-Chang or Stokes-Einstein</a:t>
            </a:r>
            <a:r>
              <a:rPr lang="en-US" baseline="30000" dirty="0"/>
              <a:t>1</a:t>
            </a:r>
          </a:p>
          <a:p>
            <a:pPr>
              <a:lnSpc>
                <a:spcPct val="100000"/>
              </a:lnSpc>
            </a:pPr>
            <a:r>
              <a:rPr lang="en-US" dirty="0"/>
              <a:t>Saline is a C++/Fortran/Python interface to MSTDB-TP</a:t>
            </a:r>
          </a:p>
          <a:p>
            <a:pPr lvl="1">
              <a:lnSpc>
                <a:spcPct val="100000"/>
              </a:lnSpc>
              <a:spcBef>
                <a:spcPts val="1000"/>
              </a:spcBef>
            </a:pPr>
            <a:r>
              <a:rPr lang="en-US" dirty="0"/>
              <a:t>Integrated into MOOSE and SAM</a:t>
            </a:r>
          </a:p>
          <a:p>
            <a:pPr lvl="1">
              <a:lnSpc>
                <a:spcPct val="100000"/>
              </a:lnSpc>
              <a:spcBef>
                <a:spcPts val="1000"/>
              </a:spcBef>
            </a:pPr>
            <a:r>
              <a:rPr lang="en-US" dirty="0"/>
              <a:t>Provides thermophysical properties of many common salts and salt compositions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2480A3D-1100-5753-F5B1-46CED41D47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4627" y="1371600"/>
            <a:ext cx="3770243" cy="252374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883D94F-ED67-9EA3-A2F9-10D888E50F21}"/>
              </a:ext>
            </a:extLst>
          </p:cNvPr>
          <p:cNvSpPr txBox="1"/>
          <p:nvPr/>
        </p:nvSpPr>
        <p:spPr>
          <a:xfrm>
            <a:off x="7534545" y="3955278"/>
            <a:ext cx="40808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Gas liquid interface modeled using two-film theory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482272D-3AFC-899B-8D87-248A6D7825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4545" y="4684626"/>
            <a:ext cx="3634409" cy="54313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1A4E40A-D0BF-C3C2-00EA-4D70C79F55D3}"/>
              </a:ext>
            </a:extLst>
          </p:cNvPr>
          <p:cNvSpPr txBox="1"/>
          <p:nvPr/>
        </p:nvSpPr>
        <p:spPr>
          <a:xfrm>
            <a:off x="7283990" y="5283119"/>
            <a:ext cx="45148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Interface concentrations determined using Henry’s Law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E45ECE7-9F51-A5B1-C602-991FA0B37211}"/>
              </a:ext>
            </a:extLst>
          </p:cNvPr>
          <p:cNvSpPr txBox="1"/>
          <p:nvPr/>
        </p:nvSpPr>
        <p:spPr>
          <a:xfrm>
            <a:off x="22220" y="6291590"/>
            <a:ext cx="94265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1. K. Lee, W. Williams, J. McFarlane, D. </a:t>
            </a:r>
            <a:r>
              <a:rPr lang="en-US" sz="1400" dirty="0" err="1"/>
              <a:t>Kropaczek</a:t>
            </a:r>
            <a:r>
              <a:rPr lang="en-US" sz="1400" dirty="0"/>
              <a:t>, and D. de Wet, “Semi-empirical model for Henry’s Law Constant of Noble Gases in Molten Salts”, Nature Portfolio, 14:12847, 2024, https://</a:t>
            </a:r>
            <a:r>
              <a:rPr lang="en-US" sz="1400" dirty="0" err="1"/>
              <a:t>doi.org</a:t>
            </a:r>
            <a:r>
              <a:rPr lang="en-US" sz="1400" dirty="0"/>
              <a:t>/10.1038/s41598-024-60006-9.</a:t>
            </a:r>
          </a:p>
        </p:txBody>
      </p:sp>
    </p:spTree>
    <p:extLst>
      <p:ext uri="{BB962C8B-B14F-4D97-AF65-F5344CB8AC3E}">
        <p14:creationId xmlns:p14="http://schemas.microsoft.com/office/powerpoint/2010/main" val="34361005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25463D25-80A3-9F06-EA0C-6F35B9D6A9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3663" y="4438127"/>
            <a:ext cx="1705177" cy="165924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38C3AE4-E281-442F-B2B9-75AFD92DF5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Validation activities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40D376E-6C55-15A0-3E64-A57EF88727F5}"/>
              </a:ext>
            </a:extLst>
          </p:cNvPr>
          <p:cNvGrpSpPr/>
          <p:nvPr/>
        </p:nvGrpSpPr>
        <p:grpSpPr>
          <a:xfrm>
            <a:off x="7010400" y="1295400"/>
            <a:ext cx="1450872" cy="2988060"/>
            <a:chOff x="4704692" y="3305647"/>
            <a:chExt cx="1450872" cy="298806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57BA674-358D-B719-7463-E834582746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70977"/>
            <a:stretch/>
          </p:blipFill>
          <p:spPr>
            <a:xfrm>
              <a:off x="4704692" y="3305647"/>
              <a:ext cx="888380" cy="2915415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988621E4-ACBC-02FB-F65A-FB36C4145DA8}"/>
                </a:ext>
              </a:extLst>
            </p:cNvPr>
            <p:cNvSpPr/>
            <p:nvPr/>
          </p:nvSpPr>
          <p:spPr>
            <a:xfrm>
              <a:off x="5074920" y="6036651"/>
              <a:ext cx="121920" cy="14478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FCB5214E-ECB6-E249-0306-FC9150EF58F0}"/>
                </a:ext>
              </a:extLst>
            </p:cNvPr>
            <p:cNvSpPr/>
            <p:nvPr/>
          </p:nvSpPr>
          <p:spPr>
            <a:xfrm>
              <a:off x="5247248" y="5640411"/>
              <a:ext cx="121920" cy="14478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5F235B6-727F-0ED4-E452-751F4E6AFD15}"/>
                </a:ext>
              </a:extLst>
            </p:cNvPr>
            <p:cNvSpPr/>
            <p:nvPr/>
          </p:nvSpPr>
          <p:spPr>
            <a:xfrm>
              <a:off x="5369168" y="4942155"/>
              <a:ext cx="121920" cy="14478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E5932A8-951A-C30B-787E-710B2C1D7626}"/>
                </a:ext>
              </a:extLst>
            </p:cNvPr>
            <p:cNvSpPr txBox="1"/>
            <p:nvPr/>
          </p:nvSpPr>
          <p:spPr>
            <a:xfrm>
              <a:off x="5226836" y="5924375"/>
              <a:ext cx="63276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t</a:t>
              </a:r>
              <a:r>
                <a:rPr lang="en-US" b="1" baseline="-25000" dirty="0">
                  <a:solidFill>
                    <a:srgbClr val="FF0000"/>
                  </a:solidFill>
                </a:rPr>
                <a:t>1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FE4B090-11F5-9E9B-6493-57E448A6C7B8}"/>
                </a:ext>
              </a:extLst>
            </p:cNvPr>
            <p:cNvSpPr txBox="1"/>
            <p:nvPr/>
          </p:nvSpPr>
          <p:spPr>
            <a:xfrm>
              <a:off x="5407452" y="5496709"/>
              <a:ext cx="63276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t</a:t>
              </a:r>
              <a:r>
                <a:rPr lang="en-US" b="1" baseline="-25000" dirty="0">
                  <a:solidFill>
                    <a:srgbClr val="FF0000"/>
                  </a:solidFill>
                </a:rPr>
                <a:t>2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2CCBDC3-F37B-34F7-DDC7-2FB2F46C5557}"/>
                </a:ext>
              </a:extLst>
            </p:cNvPr>
            <p:cNvSpPr txBox="1"/>
            <p:nvPr/>
          </p:nvSpPr>
          <p:spPr>
            <a:xfrm>
              <a:off x="5522800" y="4803099"/>
              <a:ext cx="63276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t</a:t>
              </a:r>
              <a:r>
                <a:rPr lang="en-US" b="1" baseline="-25000" dirty="0">
                  <a:solidFill>
                    <a:srgbClr val="FF0000"/>
                  </a:solidFill>
                </a:rPr>
                <a:t>3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33800A6E-D915-1ABD-E885-8DDB833542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18840" y="1345378"/>
            <a:ext cx="3892221" cy="232575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25AD71D-0A06-7D30-914B-353CCAC3C603}"/>
              </a:ext>
            </a:extLst>
          </p:cNvPr>
          <p:cNvSpPr txBox="1"/>
          <p:nvPr/>
        </p:nvSpPr>
        <p:spPr>
          <a:xfrm>
            <a:off x="8029542" y="3597499"/>
            <a:ext cx="39592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Modeling of experiments of bubbles rising in molten salt</a:t>
            </a:r>
            <a:r>
              <a:rPr lang="en-US" sz="1600" baseline="30000" dirty="0"/>
              <a:t>1</a:t>
            </a:r>
            <a:endParaRPr lang="en-US" sz="16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DB97DEB-B1E6-7DCC-2C99-A19DD9970AA5}"/>
              </a:ext>
            </a:extLst>
          </p:cNvPr>
          <p:cNvSpPr txBox="1"/>
          <p:nvPr/>
        </p:nvSpPr>
        <p:spPr>
          <a:xfrm>
            <a:off x="139984" y="6289856"/>
            <a:ext cx="915641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indent="-228600">
              <a:spcBef>
                <a:spcPts val="0"/>
              </a:spcBef>
              <a:buAutoNum type="arabicPeriod"/>
            </a:pPr>
            <a:r>
              <a:rPr lang="en-US" sz="900" dirty="0"/>
              <a:t>McFarlane, J., et al. “Design of Instrumentation for Noble Gas Transport in LSTL Needed for Model Development” Report. ORNL TM-2023-3138 (2023).</a:t>
            </a:r>
          </a:p>
          <a:p>
            <a:pPr marL="228600" indent="-228600">
              <a:spcBef>
                <a:spcPts val="0"/>
              </a:spcBef>
              <a:buAutoNum type="arabicPeriod"/>
            </a:pPr>
            <a:r>
              <a:rPr lang="en-US" sz="900" dirty="0"/>
              <a:t>Yoder, G., et al. “Development of a forced-convection liquid-fluoride-salt test loop”, Proceedings of HTR, 2010</a:t>
            </a:r>
          </a:p>
          <a:p>
            <a:pPr marL="228600" indent="-228600">
              <a:spcBef>
                <a:spcPts val="0"/>
              </a:spcBef>
              <a:buAutoNum type="arabicPeriod"/>
            </a:pPr>
            <a:r>
              <a:rPr lang="en-US" sz="900" dirty="0" err="1"/>
              <a:t>Salko</a:t>
            </a:r>
            <a:r>
              <a:rPr lang="en-US" sz="900" dirty="0"/>
              <a:t>, R, et al. “Implementation of a Drift Flux Model into SAM with Development of a Verification and Validation Test Suite for Modeling of </a:t>
            </a:r>
            <a:r>
              <a:rPr lang="en-US" sz="900" dirty="0" err="1"/>
              <a:t>Noncondensable</a:t>
            </a:r>
            <a:r>
              <a:rPr lang="en-US" sz="900" dirty="0"/>
              <a:t> Gas Mixtures”, Nuclear Technology, 2024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80FC629-F22A-2329-A2CD-E1A0D0C222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940" y="1377152"/>
            <a:ext cx="2983708" cy="274927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70FF189-06A9-FC2C-BC35-C7A0C26F62C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8950" y="4003213"/>
            <a:ext cx="3066868" cy="1840121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4FF2BA76-09EA-F156-EC8F-E4DBC0FC036E}"/>
              </a:ext>
            </a:extLst>
          </p:cNvPr>
          <p:cNvSpPr/>
          <p:nvPr/>
        </p:nvSpPr>
        <p:spPr>
          <a:xfrm>
            <a:off x="6477000" y="1295400"/>
            <a:ext cx="5634061" cy="2970168"/>
          </a:xfrm>
          <a:prstGeom prst="rect">
            <a:avLst/>
          </a:prstGeom>
          <a:noFill/>
          <a:ln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53456C0-DBBF-B770-3DF2-1DB2A1D52A3E}"/>
              </a:ext>
            </a:extLst>
          </p:cNvPr>
          <p:cNvSpPr/>
          <p:nvPr/>
        </p:nvSpPr>
        <p:spPr>
          <a:xfrm>
            <a:off x="90879" y="1249065"/>
            <a:ext cx="3403010" cy="4943251"/>
          </a:xfrm>
          <a:prstGeom prst="rect">
            <a:avLst/>
          </a:prstGeom>
          <a:noFill/>
          <a:ln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0F7D765-FE30-B115-EF4A-ABF97D841653}"/>
              </a:ext>
            </a:extLst>
          </p:cNvPr>
          <p:cNvSpPr txBox="1"/>
          <p:nvPr/>
        </p:nvSpPr>
        <p:spPr>
          <a:xfrm>
            <a:off x="51123" y="5833159"/>
            <a:ext cx="34067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Modeling of pressure drop in LSTL</a:t>
            </a:r>
            <a:r>
              <a:rPr lang="en-US" sz="1600" baseline="30000" dirty="0"/>
              <a:t>2</a:t>
            </a:r>
            <a:endParaRPr lang="en-US" sz="16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A2DCF6A-620C-CABE-3A76-E4D52703FE53}"/>
              </a:ext>
            </a:extLst>
          </p:cNvPr>
          <p:cNvSpPr txBox="1"/>
          <p:nvPr/>
        </p:nvSpPr>
        <p:spPr>
          <a:xfrm>
            <a:off x="10810537" y="4766116"/>
            <a:ext cx="136158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Modeling of void fraction in Kress experiment</a:t>
            </a:r>
            <a:r>
              <a:rPr lang="en-US" sz="1600" baseline="30000" dirty="0"/>
              <a:t>3</a:t>
            </a:r>
            <a:endParaRPr lang="en-US" sz="1600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A88B325-CF84-02C4-6FA1-3A3853F10069}"/>
              </a:ext>
            </a:extLst>
          </p:cNvPr>
          <p:cNvSpPr/>
          <p:nvPr/>
        </p:nvSpPr>
        <p:spPr>
          <a:xfrm>
            <a:off x="6467059" y="4349344"/>
            <a:ext cx="5634061" cy="1874628"/>
          </a:xfrm>
          <a:prstGeom prst="rect">
            <a:avLst/>
          </a:prstGeom>
          <a:noFill/>
          <a:ln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DDCE7B36-2DFB-AF95-4CC6-6B8F7189507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29124" y="1470250"/>
            <a:ext cx="2547144" cy="1882550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38A7BA47-82D9-CC9B-E88A-46D038C4E4F6}"/>
              </a:ext>
            </a:extLst>
          </p:cNvPr>
          <p:cNvSpPr/>
          <p:nvPr/>
        </p:nvSpPr>
        <p:spPr>
          <a:xfrm>
            <a:off x="7656865" y="4961232"/>
            <a:ext cx="883182" cy="73418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7552310-7F58-3DFD-9EFE-BC51270A695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41829" y="4395575"/>
            <a:ext cx="2833014" cy="181829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D1C9908-72DE-15B8-E1F3-DC653DD3BEC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29124" y="3360600"/>
            <a:ext cx="2534419" cy="1882550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4EA23B44-7925-9DEB-1D02-EF0B1142FBFE}"/>
              </a:ext>
            </a:extLst>
          </p:cNvPr>
          <p:cNvSpPr/>
          <p:nvPr/>
        </p:nvSpPr>
        <p:spPr>
          <a:xfrm>
            <a:off x="3645380" y="1249065"/>
            <a:ext cx="2709359" cy="4943251"/>
          </a:xfrm>
          <a:prstGeom prst="rect">
            <a:avLst/>
          </a:prstGeom>
          <a:noFill/>
          <a:ln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0DB5F1E-BB5C-39AB-2C61-99D3636559CE}"/>
              </a:ext>
            </a:extLst>
          </p:cNvPr>
          <p:cNvSpPr txBox="1"/>
          <p:nvPr/>
        </p:nvSpPr>
        <p:spPr>
          <a:xfrm>
            <a:off x="3729124" y="5285702"/>
            <a:ext cx="24633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Development of verification test suite for gas transport model</a:t>
            </a:r>
            <a:r>
              <a:rPr lang="en-US" sz="1600" baseline="30000" dirty="0"/>
              <a:t>3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321683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916520-37A8-A037-A4CA-3960A534F0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Modeling of Off-Gas System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2B79A56-8E0F-5224-3F7C-A2BBC03308CA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06400" y="1447800"/>
            <a:ext cx="4443895" cy="4876800"/>
          </a:xfrm>
        </p:spPr>
        <p:txBody>
          <a:bodyPr>
            <a:normAutofit fontScale="92500" lnSpcReduction="10000"/>
          </a:bodyPr>
          <a:lstStyle/>
          <a:p>
            <a:r>
              <a:rPr lang="en-US" sz="2800" dirty="0"/>
              <a:t>Model pool-type MSR</a:t>
            </a:r>
          </a:p>
          <a:p>
            <a:pPr lvl="1">
              <a:spcBef>
                <a:spcPts val="1000"/>
              </a:spcBef>
            </a:pPr>
            <a:r>
              <a:rPr lang="en-US" sz="2400" dirty="0"/>
              <a:t>Bubble generation due to xenon creation and phase transfer</a:t>
            </a:r>
          </a:p>
          <a:p>
            <a:pPr lvl="1">
              <a:spcBef>
                <a:spcPts val="1000"/>
              </a:spcBef>
            </a:pPr>
            <a:r>
              <a:rPr lang="en-US" sz="2400" dirty="0"/>
              <a:t>Species and bubble transport affects fission gas concentration in pool region</a:t>
            </a:r>
          </a:p>
          <a:p>
            <a:pPr lvl="1">
              <a:spcBef>
                <a:spcPts val="1000"/>
              </a:spcBef>
            </a:pPr>
            <a:r>
              <a:rPr lang="en-US" sz="2400" dirty="0"/>
              <a:t>Bubble buoyancy leads to escape at pool surface</a:t>
            </a:r>
          </a:p>
          <a:p>
            <a:r>
              <a:rPr lang="en-US" sz="2800" dirty="0"/>
              <a:t>Depletion determines fission product inventory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C1C4017-E5C1-8362-1017-E2FB9C43A0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0295" y="1315353"/>
            <a:ext cx="7184939" cy="422729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8BCB6ED-B244-A777-963C-E2079795F524}"/>
              </a:ext>
            </a:extLst>
          </p:cNvPr>
          <p:cNvSpPr txBox="1"/>
          <p:nvPr/>
        </p:nvSpPr>
        <p:spPr>
          <a:xfrm>
            <a:off x="5394764" y="5701513"/>
            <a:ext cx="6096000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600" b="1" dirty="0">
                <a:latin typeface="+mn-lt"/>
              </a:rPr>
              <a:t>Coupled system being utilized for prediction of off-gas of </a:t>
            </a:r>
            <a:r>
              <a:rPr lang="en-US" sz="1600" b="1" dirty="0"/>
              <a:t>fission products plus uncertainty</a:t>
            </a:r>
            <a:endParaRPr lang="en-US" sz="16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390237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hart, scatter chart&#10;&#10;Description automatically generated">
            <a:extLst>
              <a:ext uri="{FF2B5EF4-FFF2-40B4-BE49-F238E27FC236}">
                <a16:creationId xmlns:a16="http://schemas.microsoft.com/office/drawing/2014/main" id="{54DA1DA9-813D-9F72-F642-82B2A445FE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95959" y="3209907"/>
            <a:ext cx="3048001" cy="2286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A90F2A0-B2FC-61CA-3938-387249C23F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Uncertainty Quantification of </a:t>
            </a:r>
            <a:r>
              <a:rPr lang="en-US" dirty="0" err="1"/>
              <a:t>Offgas</a:t>
            </a:r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D003408-F7A7-A7E6-7A3A-EAC1E631FC5D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06400" y="1447800"/>
            <a:ext cx="4722191" cy="487680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Forward UQ analysis of off-gas modeling</a:t>
            </a:r>
          </a:p>
          <a:p>
            <a:pPr lvl="1"/>
            <a:r>
              <a:rPr lang="en-US" dirty="0"/>
              <a:t>Variation of 15 input parameters</a:t>
            </a:r>
          </a:p>
          <a:p>
            <a:pPr lvl="1"/>
            <a:r>
              <a:rPr lang="en-US" dirty="0"/>
              <a:t>Nuclear data, thermophysical fluid properties, mass transfer data, bubble behavior</a:t>
            </a:r>
          </a:p>
          <a:p>
            <a:pPr lvl="1"/>
            <a:r>
              <a:rPr lang="en-US" dirty="0"/>
              <a:t>Xenon, cesium, and iodine off-gas rate are figures of merit (FOM)</a:t>
            </a:r>
          </a:p>
          <a:p>
            <a:pPr lvl="1"/>
            <a:r>
              <a:rPr lang="en-US" dirty="0"/>
              <a:t>5,000 evaluations of coupled analysis lead to convergence of FOMs</a:t>
            </a:r>
          </a:p>
          <a:p>
            <a:r>
              <a:rPr lang="en-US" dirty="0"/>
              <a:t>Bubble velocity uncertainty obtained from MSR Campaign data</a:t>
            </a:r>
            <a:r>
              <a:rPr lang="en-US" baseline="30000" dirty="0"/>
              <a:t>1</a:t>
            </a:r>
            <a:endParaRPr lang="en-US" dirty="0"/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CA73454-6D4F-DFE4-06B8-421FA097E080}"/>
              </a:ext>
            </a:extLst>
          </p:cNvPr>
          <p:cNvSpPr txBox="1"/>
          <p:nvPr/>
        </p:nvSpPr>
        <p:spPr>
          <a:xfrm>
            <a:off x="271670" y="6324600"/>
            <a:ext cx="8077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1. D. </a:t>
            </a:r>
            <a:r>
              <a:rPr lang="en-US" sz="1600" dirty="0" err="1"/>
              <a:t>Orea</a:t>
            </a:r>
            <a:r>
              <a:rPr lang="en-US" sz="1600" dirty="0"/>
              <a:t>, K. Robb, J. McFarlane, </a:t>
            </a:r>
            <a:r>
              <a:rPr lang="en-US" sz="1600" i="1" dirty="0"/>
              <a:t>Optical Measurements of Gas Bubble Rise Velocity in Molten LiCl-</a:t>
            </a:r>
            <a:r>
              <a:rPr lang="en-US" sz="1600" i="1" dirty="0" err="1"/>
              <a:t>KCl</a:t>
            </a:r>
            <a:r>
              <a:rPr lang="en-US" sz="1600" dirty="0"/>
              <a:t>, in press., 2025</a:t>
            </a:r>
            <a:endParaRPr lang="en-US" sz="1600" i="1" dirty="0"/>
          </a:p>
        </p:txBody>
      </p:sp>
      <p:pic>
        <p:nvPicPr>
          <p:cNvPr id="9" name="Picture 8" descr="Chart, scatter chart&#10;&#10;Description automatically generated">
            <a:extLst>
              <a:ext uri="{FF2B5EF4-FFF2-40B4-BE49-F238E27FC236}">
                <a16:creationId xmlns:a16="http://schemas.microsoft.com/office/drawing/2014/main" id="{84DEF9E2-81BF-CF71-8D38-FC8A53034F0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7502"/>
          <a:stretch/>
        </p:blipFill>
        <p:spPr>
          <a:xfrm>
            <a:off x="9047920" y="1219200"/>
            <a:ext cx="3048000" cy="2114496"/>
          </a:xfrm>
          <a:prstGeom prst="rect">
            <a:avLst/>
          </a:prstGeom>
        </p:spPr>
      </p:pic>
      <p:pic>
        <p:nvPicPr>
          <p:cNvPr id="10" name="Picture 9" descr="Chart, box and whisker chart&#10;&#10;AI-generated content may be incorrect.">
            <a:extLst>
              <a:ext uri="{FF2B5EF4-FFF2-40B4-BE49-F238E27FC236}">
                <a16:creationId xmlns:a16="http://schemas.microsoft.com/office/drawing/2014/main" id="{630C4794-0E9F-91EC-4E07-0A0E31A55C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8200" y="1484408"/>
            <a:ext cx="3842911" cy="288218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083D953-70A9-806C-798B-E8A0E95E9FF9}"/>
              </a:ext>
            </a:extLst>
          </p:cNvPr>
          <p:cNvSpPr txBox="1"/>
          <p:nvPr/>
        </p:nvSpPr>
        <p:spPr>
          <a:xfrm>
            <a:off x="5731287" y="4376099"/>
            <a:ext cx="33365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Spread in off-gas release rates due to input uncertainties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8DF7AB3-67C0-C162-6954-CCEC203F3EDA}"/>
              </a:ext>
            </a:extLst>
          </p:cNvPr>
          <p:cNvSpPr txBox="1"/>
          <p:nvPr/>
        </p:nvSpPr>
        <p:spPr>
          <a:xfrm>
            <a:off x="9047920" y="5509160"/>
            <a:ext cx="3144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Relationship between input parameters and off-gas rates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41C788A-429D-8409-A22B-E39438F8AB88}"/>
              </a:ext>
            </a:extLst>
          </p:cNvPr>
          <p:cNvSpPr txBox="1"/>
          <p:nvPr/>
        </p:nvSpPr>
        <p:spPr>
          <a:xfrm>
            <a:off x="5105400" y="5068596"/>
            <a:ext cx="38429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Bubble terminal velocity, bubble diameter, and thermochemical data found to be potentially high importance </a:t>
            </a:r>
          </a:p>
        </p:txBody>
      </p:sp>
    </p:spTree>
    <p:extLst>
      <p:ext uri="{BB962C8B-B14F-4D97-AF65-F5344CB8AC3E}">
        <p14:creationId xmlns:p14="http://schemas.microsoft.com/office/powerpoint/2010/main" val="21721322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0763A4-4263-6654-6447-094E3A2BCF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99471E7-2938-BBF3-0F09-B63D402ABCF7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dirty="0"/>
              <a:t>Species and gas transport modeling capabilities expanded in SAM for modeling of MSRs</a:t>
            </a:r>
          </a:p>
          <a:p>
            <a:pPr lvl="1"/>
            <a:r>
              <a:rPr lang="en-US" dirty="0"/>
              <a:t>Ability to track gaseous species using drift flux</a:t>
            </a:r>
          </a:p>
          <a:p>
            <a:pPr lvl="1"/>
            <a:r>
              <a:rPr lang="en-US" dirty="0"/>
              <a:t>Ability model phase transfer, decay between species, and bubble release</a:t>
            </a:r>
          </a:p>
          <a:p>
            <a:r>
              <a:rPr lang="en-US" dirty="0"/>
              <a:t>Demonstration of capabilities shown by performing fission gas release uncertainty analysis</a:t>
            </a:r>
          </a:p>
          <a:p>
            <a:r>
              <a:rPr lang="en-US" dirty="0"/>
              <a:t>Model will be expanded including coupling with </a:t>
            </a:r>
            <a:r>
              <a:rPr lang="en-US" dirty="0" err="1"/>
              <a:t>Thermochimica</a:t>
            </a:r>
            <a:r>
              <a:rPr lang="en-US" dirty="0"/>
              <a:t>, bubble modeling improvements based on MSR Campaign data, graphite xenon absorption, and improved coupling for depletion</a:t>
            </a:r>
          </a:p>
        </p:txBody>
      </p:sp>
    </p:spTree>
    <p:extLst>
      <p:ext uri="{BB962C8B-B14F-4D97-AF65-F5344CB8AC3E}">
        <p14:creationId xmlns:p14="http://schemas.microsoft.com/office/powerpoint/2010/main" val="34943296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AB8BE7-1087-26F2-3B97-419284201F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Acknowledgements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A3129A-36C7-A695-D8F3-E9BDB1D703B6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dirty="0"/>
              <a:t>Demonstration of NEAMS tools for MSR UQ analysis has been funded by a US DOE </a:t>
            </a:r>
            <a:r>
              <a:rPr lang="en-US" dirty="0" err="1"/>
              <a:t>iFOA</a:t>
            </a:r>
            <a:r>
              <a:rPr lang="en-US" dirty="0"/>
              <a:t> project in collaboration with Terrestrial Energy, USA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94724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B54D52-7FFD-32C9-F8D0-4EF04DE2DC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" y="1122363"/>
            <a:ext cx="11811000" cy="1468430"/>
          </a:xfrm>
        </p:spPr>
        <p:txBody>
          <a:bodyPr/>
          <a:lstStyle/>
          <a:p>
            <a:r>
              <a:rPr lang="en-US" sz="4400" dirty="0"/>
              <a:t>Improvements in Pronghorn for MSR modeling, including overlapping domain coupling with SAM for multiscale modeling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1E3D022-7417-B585-AABB-4EB27AA266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19200" y="3124211"/>
            <a:ext cx="10134600" cy="2133589"/>
          </a:xfrm>
        </p:spPr>
        <p:txBody>
          <a:bodyPr/>
          <a:lstStyle/>
          <a:p>
            <a:r>
              <a:rPr lang="en-US" sz="1800" dirty="0"/>
              <a:t>NEAMS Annual Review: Molten Salt Reactors</a:t>
            </a:r>
          </a:p>
          <a:p>
            <a:r>
              <a:rPr lang="en-US" sz="1800" dirty="0"/>
              <a:t>May 28</a:t>
            </a:r>
            <a:r>
              <a:rPr lang="en-US" sz="1800" baseline="30000" dirty="0"/>
              <a:t>th</a:t>
            </a:r>
            <a:r>
              <a:rPr lang="en-US" sz="1800" dirty="0"/>
              <a:t>, 2025</a:t>
            </a:r>
          </a:p>
          <a:p>
            <a:endParaRPr lang="en-US" dirty="0"/>
          </a:p>
          <a:p>
            <a:r>
              <a:rPr lang="en-US" sz="1800" dirty="0"/>
              <a:t>Mauricio Tano, Ramiro Freile, </a:t>
            </a:r>
            <a:r>
              <a:rPr lang="en-US" sz="1800" dirty="0" err="1"/>
              <a:t>Mengnan</a:t>
            </a:r>
            <a:r>
              <a:rPr lang="en-US" sz="1800" dirty="0"/>
              <a:t> Li, Victor Coppe Leite, Peter German, Joshua Hansel, Lise Charlot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83131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9BADB0-70E4-7166-CB49-D5D51ED70C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Pronghorn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74BFDED-BC31-ED2D-C820-7D6452F9C532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800" y="1295400"/>
            <a:ext cx="6324600" cy="4876800"/>
          </a:xfrm>
        </p:spPr>
        <p:txBody>
          <a:bodyPr>
            <a:normAutofit/>
          </a:bodyPr>
          <a:lstStyle/>
          <a:p>
            <a:r>
              <a:rPr lang="en-US" sz="2000" b="1" dirty="0"/>
              <a:t>Pronghorn: </a:t>
            </a:r>
            <a:r>
              <a:rPr lang="en-US" sz="2000" dirty="0"/>
              <a:t>Intermediate-fidelity multidimensional coarse-mesh CFD code</a:t>
            </a:r>
          </a:p>
          <a:p>
            <a:r>
              <a:rPr lang="en-US" sz="2000" dirty="0"/>
              <a:t>Capabilities:</a:t>
            </a:r>
          </a:p>
          <a:p>
            <a:pPr lvl="1"/>
            <a:r>
              <a:rPr lang="en-US" sz="1800" dirty="0"/>
              <a:t>Coarse-mesh CFD with finite volume discretization</a:t>
            </a:r>
          </a:p>
          <a:p>
            <a:pPr lvl="1"/>
            <a:r>
              <a:rPr lang="en-US" sz="1800" dirty="0"/>
              <a:t>Incompressible or weakly compressible flows</a:t>
            </a:r>
          </a:p>
          <a:p>
            <a:pPr lvl="1"/>
            <a:r>
              <a:rPr lang="en-US" sz="1800" dirty="0"/>
              <a:t>Porous flow modeling with a wide range of correlations</a:t>
            </a:r>
          </a:p>
          <a:p>
            <a:pPr lvl="1"/>
            <a:r>
              <a:rPr lang="en-US" sz="1800" b="1" dirty="0"/>
              <a:t>RANS turbulence modeling with several turbulence models</a:t>
            </a:r>
          </a:p>
          <a:p>
            <a:pPr lvl="1"/>
            <a:r>
              <a:rPr lang="en-US" sz="1800" b="1" dirty="0"/>
              <a:t>Two-phase flow modeling</a:t>
            </a:r>
          </a:p>
          <a:p>
            <a:pPr lvl="1"/>
            <a:r>
              <a:rPr lang="en-US" sz="1800" dirty="0"/>
              <a:t>Straightforward coupling to neutronics and other physics within the MOOSE framework </a:t>
            </a:r>
          </a:p>
          <a:p>
            <a:pPr lvl="1"/>
            <a:r>
              <a:rPr lang="en-US" sz="1800" dirty="0"/>
              <a:t>Level of resolution appropriate for full core modeling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052ABAF-0E0C-A204-6806-5B7DAE69FF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2600" y="1370510"/>
            <a:ext cx="5176626" cy="4116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3133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577BF1-979D-7350-D469-5ABF2FD48A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Pronghorn’s Role in MSR Multiphysics Framework</a:t>
            </a:r>
          </a:p>
        </p:txBody>
      </p:sp>
      <p:pic>
        <p:nvPicPr>
          <p:cNvPr id="4" name="Content Placeholder 4" descr="Timeline&#10;&#10;Description automatically generated">
            <a:extLst>
              <a:ext uri="{FF2B5EF4-FFF2-40B4-BE49-F238E27FC236}">
                <a16:creationId xmlns:a16="http://schemas.microsoft.com/office/drawing/2014/main" id="{383C4FF5-B4E0-A216-F264-568E9CB120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533400" y="1371600"/>
            <a:ext cx="9186232" cy="4732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4E544DC-3904-D4C3-6A77-A70013E87163}"/>
              </a:ext>
            </a:extLst>
          </p:cNvPr>
          <p:cNvSpPr/>
          <p:nvPr/>
        </p:nvSpPr>
        <p:spPr>
          <a:xfrm>
            <a:off x="5888516" y="1295400"/>
            <a:ext cx="3831116" cy="2133600"/>
          </a:xfrm>
          <a:prstGeom prst="rect">
            <a:avLst/>
          </a:prstGeom>
          <a:noFill/>
          <a:ln w="254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8BCD135-D0BB-ADF2-408A-1480BD08D737}"/>
              </a:ext>
            </a:extLst>
          </p:cNvPr>
          <p:cNvSpPr txBox="1">
            <a:spLocks/>
          </p:cNvSpPr>
          <p:nvPr/>
        </p:nvSpPr>
        <p:spPr>
          <a:xfrm>
            <a:off x="9887415" y="1786467"/>
            <a:ext cx="2101385" cy="1642533"/>
          </a:xfrm>
          <a:prstGeom prst="rect">
            <a:avLst/>
          </a:prstGeom>
        </p:spPr>
        <p:txBody>
          <a:bodyPr vert="horz" lIns="0" tIns="0" rIns="0" bIns="0"/>
          <a:lstStyle>
            <a:lvl1pPr marL="287338" indent="-287338" algn="l" defTabSz="457200" rtl="0" eaLnBrk="1" fontAlgn="base" hangingPunct="1">
              <a:spcBef>
                <a:spcPct val="0"/>
              </a:spcBef>
              <a:spcAft>
                <a:spcPts val="1200"/>
              </a:spcAft>
              <a:buClr>
                <a:srgbClr val="213E9A"/>
              </a:buClr>
              <a:buFont typeface="Arial" charset="0"/>
              <a:buChar char="•"/>
              <a:defRPr sz="2400" kern="1200">
                <a:solidFill>
                  <a:srgbClr val="595959"/>
                </a:solidFill>
                <a:latin typeface="+mn-lt"/>
                <a:ea typeface="ヒラギノ角ゴ Pro W3" charset="-128"/>
                <a:cs typeface="ヒラギノ角ゴ Pro W3" charset="-128"/>
              </a:defRPr>
            </a:lvl1pPr>
            <a:lvl2pPr marL="576263" indent="-288925" algn="l" defTabSz="457200" rtl="0" eaLnBrk="1" fontAlgn="base" hangingPunct="1">
              <a:spcBef>
                <a:spcPct val="0"/>
              </a:spcBef>
              <a:spcAft>
                <a:spcPts val="1200"/>
              </a:spcAft>
              <a:buClr>
                <a:srgbClr val="213E9A"/>
              </a:buClr>
              <a:buFont typeface="Arial"/>
              <a:buChar char="•"/>
              <a:defRPr sz="2000" kern="1200">
                <a:solidFill>
                  <a:srgbClr val="595959"/>
                </a:solidFill>
                <a:latin typeface="+mn-lt"/>
                <a:ea typeface="ヒラギノ角ゴ Pro W3" charset="-128"/>
                <a:cs typeface="+mn-cs"/>
              </a:defRPr>
            </a:lvl2pPr>
            <a:lvl3pPr marL="855663" indent="-279400" algn="l" defTabSz="457200" rtl="0" eaLnBrk="1" fontAlgn="base" hangingPunct="1">
              <a:spcBef>
                <a:spcPct val="0"/>
              </a:spcBef>
              <a:spcAft>
                <a:spcPts val="1200"/>
              </a:spcAft>
              <a:buClr>
                <a:srgbClr val="213E9A"/>
              </a:buClr>
              <a:buFont typeface="Arial" charset="0"/>
              <a:buChar char="•"/>
              <a:defRPr sz="1800" kern="1200">
                <a:solidFill>
                  <a:srgbClr val="595959"/>
                </a:solidFill>
                <a:latin typeface="+mn-lt"/>
                <a:ea typeface="ヒラギノ角ゴ Pro W3" charset="-128"/>
                <a:cs typeface="+mn-cs"/>
              </a:defRPr>
            </a:lvl3pPr>
            <a:lvl4pPr marL="1143000" indent="-287338" algn="l" defTabSz="457200" rtl="0" eaLnBrk="1" fontAlgn="base" hangingPunct="1">
              <a:spcBef>
                <a:spcPct val="0"/>
              </a:spcBef>
              <a:spcAft>
                <a:spcPts val="1200"/>
              </a:spcAft>
              <a:buClr>
                <a:srgbClr val="213E9A"/>
              </a:buClr>
              <a:buFont typeface="Arial"/>
              <a:buChar char="•"/>
              <a:defRPr sz="1600" kern="1200">
                <a:solidFill>
                  <a:srgbClr val="595959"/>
                </a:solidFill>
                <a:latin typeface="+mn-lt"/>
                <a:ea typeface="ヒラギノ角ゴ Pro W3" charset="-128"/>
                <a:cs typeface="+mn-cs"/>
              </a:defRPr>
            </a:lvl4pPr>
            <a:lvl5pPr marL="1430338" indent="-287338" algn="l" defTabSz="457200" rtl="0" eaLnBrk="1" fontAlgn="base" hangingPunct="1">
              <a:spcBef>
                <a:spcPct val="0"/>
              </a:spcBef>
              <a:spcAft>
                <a:spcPts val="1200"/>
              </a:spcAft>
              <a:buClr>
                <a:srgbClr val="213E9A"/>
              </a:buClr>
              <a:buFont typeface="Arial" charset="0"/>
              <a:buChar char="•"/>
              <a:defRPr sz="1500" kern="1200">
                <a:solidFill>
                  <a:srgbClr val="595959"/>
                </a:solidFill>
                <a:latin typeface="+mn-lt"/>
                <a:ea typeface="ヒラギノ角ゴ Pro W3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/>
              <a:t>Pronghorn</a:t>
            </a:r>
          </a:p>
          <a:p>
            <a:r>
              <a:rPr lang="en-US" sz="1800" dirty="0"/>
              <a:t>SAM</a:t>
            </a:r>
          </a:p>
          <a:p>
            <a:r>
              <a:rPr lang="en-US" sz="1800" dirty="0"/>
              <a:t>Nek5000/</a:t>
            </a:r>
            <a:r>
              <a:rPr lang="en-US" sz="1800" dirty="0" err="1"/>
              <a:t>NekRS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3510895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3277C8-7D30-2BBB-BE36-E0226C2546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TH Improvements in Pronghorn for MSR Modeling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Table 4">
                <a:extLst>
                  <a:ext uri="{FF2B5EF4-FFF2-40B4-BE49-F238E27FC236}">
                    <a16:creationId xmlns:a16="http://schemas.microsoft.com/office/drawing/2014/main" id="{F250441D-E289-7FCA-58B0-F9AB876100F3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488950" y="1295400"/>
              <a:ext cx="11214100" cy="4712067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539070">
                      <a:extLst>
                        <a:ext uri="{9D8B030D-6E8A-4147-A177-3AD203B41FA5}">
                          <a16:colId xmlns:a16="http://schemas.microsoft.com/office/drawing/2014/main" val="1163457350"/>
                        </a:ext>
                      </a:extLst>
                    </a:gridCol>
                    <a:gridCol w="5671110">
                      <a:extLst>
                        <a:ext uri="{9D8B030D-6E8A-4147-A177-3AD203B41FA5}">
                          <a16:colId xmlns:a16="http://schemas.microsoft.com/office/drawing/2014/main" val="4162297509"/>
                        </a:ext>
                      </a:extLst>
                    </a:gridCol>
                    <a:gridCol w="5003920">
                      <a:extLst>
                        <a:ext uri="{9D8B030D-6E8A-4147-A177-3AD203B41FA5}">
                          <a16:colId xmlns:a16="http://schemas.microsoft.com/office/drawing/2014/main" val="2312161617"/>
                        </a:ext>
                      </a:extLst>
                    </a:gridCol>
                  </a:tblGrid>
                  <a:tr h="643717"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#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Issue Description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Solution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078001283"/>
                      </a:ext>
                    </a:extLst>
                  </a:tr>
                  <a:tr h="1026157"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b="1" dirty="0"/>
                            <a:t>Two-equation RANS Turbulence Modeling</a:t>
                          </a:r>
                          <a:r>
                            <a:rPr lang="en-US" sz="1600" dirty="0"/>
                            <a:t>: calibrating the mixing length model requires significant effort to reach high-accuracy solutions and is cumbersome for routine engineering applications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State-of-the-art two-equation </a:t>
                          </a:r>
                          <a14:m>
                            <m:oMath xmlns:m="http://schemas.openxmlformats.org/officeDocument/2006/math"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𝜖</m:t>
                              </m:r>
                            </m:oMath>
                          </a14:m>
                          <a:r>
                            <a:rPr lang="en-US" sz="1600" dirty="0"/>
                            <a:t> and </a:t>
                          </a:r>
                          <a14:m>
                            <m:oMath xmlns:m="http://schemas.openxmlformats.org/officeDocument/2006/math"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𝑆𝑆𝑇</m:t>
                              </m:r>
                            </m:oMath>
                          </a14:m>
                          <a:r>
                            <a:rPr lang="en-US" sz="1600" dirty="0"/>
                            <a:t> models with</a:t>
                          </a:r>
                          <a:r>
                            <a:rPr lang="en-US" sz="1600" baseline="0" dirty="0"/>
                            <a:t> equilibrium and non-equilibrium wall treatment implemented and validated in MOOSE-NS</a:t>
                          </a:r>
                          <a:endParaRPr lang="en-US" sz="16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961332644"/>
                      </a:ext>
                    </a:extLst>
                  </a:tr>
                  <a:tr h="967375"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b="1" dirty="0"/>
                            <a:t>Near-Wall Turbulence Modeling</a:t>
                          </a:r>
                          <a:r>
                            <a:rPr lang="en-US" sz="1600" dirty="0"/>
                            <a:t>: inaccuracies are observed when comparing Pronghorn models with MCRE experiments due roughness and curvature in walls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Wall functions with curvature and roughness corrections implemented and validated in MOOSE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806445585"/>
                      </a:ext>
                    </a:extLst>
                  </a:tr>
                  <a:tr h="967375"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b="1" dirty="0"/>
                            <a:t>Two-phase Flow Modeling</a:t>
                          </a:r>
                          <a:r>
                            <a:rPr lang="en-US" sz="1600" dirty="0"/>
                            <a:t>: the effect of void fraction during routine multiphysics transients and accidental void entrainment, which are part of MSR design and safety bases, cannot be modeled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Multi-D generalization of mixture drift-flux model developed and validated in MOOSE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83497472"/>
                      </a:ext>
                    </a:extLst>
                  </a:tr>
                  <a:tr h="967375"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4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b="1" dirty="0"/>
                            <a:t>Pronghorn-SAM Coupling</a:t>
                          </a:r>
                          <a:r>
                            <a:rPr lang="en-US" sz="1600" dirty="0"/>
                            <a:t>: for extend MSR support, Pronghorn-SAM coupling needs to be demonstrated for transients with weak-compressibility effects and flow reversal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Domain overlapping action in </a:t>
                          </a:r>
                          <a:r>
                            <a:rPr lang="en-US" sz="1600" dirty="0" err="1"/>
                            <a:t>BlueCRAB</a:t>
                          </a:r>
                          <a:r>
                            <a:rPr lang="en-US" sz="1600" dirty="0"/>
                            <a:t> extended to deal with compressibility and Pronghorn code extended to deal with flow reversal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4845821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Table 4">
                <a:extLst>
                  <a:ext uri="{FF2B5EF4-FFF2-40B4-BE49-F238E27FC236}">
                    <a16:creationId xmlns:a16="http://schemas.microsoft.com/office/drawing/2014/main" id="{F250441D-E289-7FCA-58B0-F9AB876100F3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891650463"/>
                  </p:ext>
                </p:extLst>
              </p:nvPr>
            </p:nvGraphicFramePr>
            <p:xfrm>
              <a:off x="488950" y="1295400"/>
              <a:ext cx="11214100" cy="4712067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539070">
                      <a:extLst>
                        <a:ext uri="{9D8B030D-6E8A-4147-A177-3AD203B41FA5}">
                          <a16:colId xmlns:a16="http://schemas.microsoft.com/office/drawing/2014/main" val="1163457350"/>
                        </a:ext>
                      </a:extLst>
                    </a:gridCol>
                    <a:gridCol w="5671110">
                      <a:extLst>
                        <a:ext uri="{9D8B030D-6E8A-4147-A177-3AD203B41FA5}">
                          <a16:colId xmlns:a16="http://schemas.microsoft.com/office/drawing/2014/main" val="4162297509"/>
                        </a:ext>
                      </a:extLst>
                    </a:gridCol>
                    <a:gridCol w="5003920">
                      <a:extLst>
                        <a:ext uri="{9D8B030D-6E8A-4147-A177-3AD203B41FA5}">
                          <a16:colId xmlns:a16="http://schemas.microsoft.com/office/drawing/2014/main" val="2312161617"/>
                        </a:ext>
                      </a:extLst>
                    </a:gridCol>
                  </a:tblGrid>
                  <a:tr h="643717"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#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Issue Description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Solution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078001283"/>
                      </a:ext>
                    </a:extLst>
                  </a:tr>
                  <a:tr h="1066800"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b="1" dirty="0"/>
                            <a:t>Two-equation RANS Turbulence Modeling</a:t>
                          </a:r>
                          <a:r>
                            <a:rPr lang="en-US" sz="1600" dirty="0"/>
                            <a:t>: calibrating the mixing length model requires significant effort to reach high-accuracy solutions and is cumbersome for routine engineering applications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24619" t="-63095" r="-508" b="-283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61332644"/>
                      </a:ext>
                    </a:extLst>
                  </a:tr>
                  <a:tr h="967375"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b="1" dirty="0"/>
                            <a:t>Near-Wall Turbulence Modeling</a:t>
                          </a:r>
                          <a:r>
                            <a:rPr lang="en-US" sz="1600" dirty="0"/>
                            <a:t>: inaccuracies are observed when comparing Pronghorn models with MCRE experiments due roughness and curvature in walls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Wall functions with curvature and roughness corrections implemented and validated in MOOSE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806445585"/>
                      </a:ext>
                    </a:extLst>
                  </a:tr>
                  <a:tr h="1066800"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b="1" dirty="0"/>
                            <a:t>Two-phase Flow Modeling</a:t>
                          </a:r>
                          <a:r>
                            <a:rPr lang="en-US" sz="1600" dirty="0"/>
                            <a:t>: the effect of void fraction during routine multiphysics transients and accidental void entrainment, which are part of MSR design and safety bases, cannot be modeled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Multi-D generalization of mixture drift-flux model developed and validated in MOOSE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83497472"/>
                      </a:ext>
                    </a:extLst>
                  </a:tr>
                  <a:tr h="967375"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4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b="1" dirty="0"/>
                            <a:t>Pronghorn-SAM Coupling</a:t>
                          </a:r>
                          <a:r>
                            <a:rPr lang="en-US" sz="1600" dirty="0"/>
                            <a:t>: for extend MSR support, Pronghorn-SAM coupling needs to be demonstrated for transients with weak-compressibility effects and flow reversal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Domain overlapping action in </a:t>
                          </a:r>
                          <a:r>
                            <a:rPr lang="en-US" sz="1600" dirty="0" err="1"/>
                            <a:t>BlueCRAB</a:t>
                          </a:r>
                          <a:r>
                            <a:rPr lang="en-US" sz="1600" dirty="0"/>
                            <a:t> extended to deal with compressibility and Pronghorn code extended to deal with flow reversal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48458216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14764442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832B01DF-37E2-172B-B31D-1D18E837AC29}"/>
              </a:ext>
            </a:extLst>
          </p:cNvPr>
          <p:cNvSpPr txBox="1">
            <a:spLocks/>
          </p:cNvSpPr>
          <p:nvPr/>
        </p:nvSpPr>
        <p:spPr>
          <a:xfrm>
            <a:off x="112731" y="1176647"/>
            <a:ext cx="7607872" cy="5202382"/>
          </a:xfrm>
        </p:spPr>
        <p:txBody>
          <a:bodyPr/>
          <a:lstStyle>
            <a:lvl1pPr marL="287338" indent="-287338" algn="l" defTabSz="457200" rtl="0" eaLnBrk="1" fontAlgn="base" hangingPunct="1">
              <a:spcBef>
                <a:spcPct val="0"/>
              </a:spcBef>
              <a:spcAft>
                <a:spcPts val="1200"/>
              </a:spcAft>
              <a:buClr>
                <a:schemeClr val="accent1"/>
              </a:buClr>
              <a:buFont typeface="Arial" charset="0"/>
              <a:buChar char="•"/>
              <a:defRPr sz="2600" kern="1200">
                <a:solidFill>
                  <a:srgbClr val="595959"/>
                </a:solidFill>
                <a:latin typeface="+mn-lt"/>
                <a:ea typeface="ヒラギノ角ゴ Pro W3" charset="-128"/>
                <a:cs typeface="ヒラギノ角ゴ Pro W3" charset="-128"/>
              </a:defRPr>
            </a:lvl1pPr>
            <a:lvl2pPr marL="576263" indent="-288925" algn="l" defTabSz="457200" rtl="0" eaLnBrk="1" fontAlgn="base" hangingPunct="1">
              <a:spcBef>
                <a:spcPct val="0"/>
              </a:spcBef>
              <a:spcAft>
                <a:spcPts val="1200"/>
              </a:spcAft>
              <a:buClr>
                <a:schemeClr val="accent1"/>
              </a:buClr>
              <a:buFont typeface="Arial"/>
              <a:buChar char="•"/>
              <a:defRPr sz="2400" kern="1200">
                <a:solidFill>
                  <a:srgbClr val="595959"/>
                </a:solidFill>
                <a:latin typeface="+mn-lt"/>
                <a:ea typeface="ヒラギノ角ゴ Pro W3" charset="-128"/>
                <a:cs typeface="+mn-cs"/>
              </a:defRPr>
            </a:lvl2pPr>
            <a:lvl3pPr marL="855663" indent="-279400" algn="l" defTabSz="457200" rtl="0" eaLnBrk="1" fontAlgn="base" hangingPunct="1">
              <a:spcBef>
                <a:spcPct val="0"/>
              </a:spcBef>
              <a:spcAft>
                <a:spcPts val="1200"/>
              </a:spcAft>
              <a:buClr>
                <a:schemeClr val="accent1"/>
              </a:buClr>
              <a:buFont typeface="Arial" charset="0"/>
              <a:buChar char="•"/>
              <a:defRPr sz="2300" kern="1200">
                <a:solidFill>
                  <a:srgbClr val="595959"/>
                </a:solidFill>
                <a:latin typeface="+mn-lt"/>
                <a:ea typeface="ヒラギノ角ゴ Pro W3" charset="-128"/>
                <a:cs typeface="+mn-cs"/>
              </a:defRPr>
            </a:lvl3pPr>
            <a:lvl4pPr marL="1143000" indent="-287338" algn="l" defTabSz="457200" rtl="0" eaLnBrk="1" fontAlgn="base" hangingPunct="1">
              <a:spcBef>
                <a:spcPct val="0"/>
              </a:spcBef>
              <a:spcAft>
                <a:spcPts val="1200"/>
              </a:spcAft>
              <a:buClr>
                <a:schemeClr val="accent1"/>
              </a:buClr>
              <a:buFont typeface="Arial"/>
              <a:buChar char="•"/>
              <a:defRPr sz="2200" kern="1200">
                <a:solidFill>
                  <a:srgbClr val="595959"/>
                </a:solidFill>
                <a:latin typeface="+mn-lt"/>
                <a:ea typeface="ヒラギノ角ゴ Pro W3" charset="-128"/>
                <a:cs typeface="+mn-cs"/>
              </a:defRPr>
            </a:lvl4pPr>
            <a:lvl5pPr marL="1430338" indent="-287338" algn="l" defTabSz="457200" rtl="0" eaLnBrk="1" fontAlgn="base" hangingPunct="1">
              <a:spcBef>
                <a:spcPct val="0"/>
              </a:spcBef>
              <a:spcAft>
                <a:spcPts val="1200"/>
              </a:spcAft>
              <a:buClr>
                <a:schemeClr val="accent1"/>
              </a:buClr>
              <a:buFont typeface="Arial" charset="0"/>
              <a:buChar char="•"/>
              <a:defRPr sz="2100" kern="1200">
                <a:solidFill>
                  <a:srgbClr val="595959"/>
                </a:solidFill>
                <a:latin typeface="+mn-lt"/>
                <a:ea typeface="ヒラギノ角ゴ Pro W3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The thermal-hydraulic technical advances the state of the art of thermal-hydraulic simulations by researching novel new solution strategies for challenging real-world heat and fluid flow issues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that  affect advanced reactor designs or still affect the current fleet of deployed Light Water Reactor nuclear reactors.  </a:t>
            </a:r>
          </a:p>
          <a:p>
            <a:pPr lvl="1">
              <a:spcAft>
                <a:spcPts val="0"/>
              </a:spcAft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The economics of most advanced reactor designs relies on achieving higher temperatures that the current fleet. </a:t>
            </a:r>
          </a:p>
          <a:p>
            <a:pPr lvl="1">
              <a:spcAft>
                <a:spcPts val="0"/>
              </a:spcAft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This poses severe challenges in terms of materials and puts an onus on thermal-hydraulic models to provide accurate assessment of hot spots. </a:t>
            </a:r>
          </a:p>
          <a:p>
            <a:pPr lvl="1">
              <a:spcAft>
                <a:spcPts val="0"/>
              </a:spcAft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A reduction of uncertainty on thermal-hydraulic prediction has potential for a substantial economic benefit and to ultimately accelerate deployment.</a:t>
            </a:r>
          </a:p>
          <a:p>
            <a:pPr marL="287338" lvl="1" indent="0">
              <a:spcAft>
                <a:spcPts val="0"/>
              </a:spcAft>
              <a:buNone/>
            </a:pPr>
            <a:endParaRPr lang="en-US" sz="14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Font typeface="Arial" charset="0"/>
              <a:buNone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Thermal and Fluid Flow phenomena involve a wide range of length and time scales </a:t>
            </a:r>
          </a:p>
          <a:p>
            <a:pPr lvl="1">
              <a:spcAft>
                <a:spcPts val="0"/>
              </a:spcAft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Resolving all scales for a realistic engineering system of interest is often computationally not feasible.</a:t>
            </a:r>
          </a:p>
          <a:p>
            <a:pPr lvl="1">
              <a:spcAft>
                <a:spcPts val="0"/>
              </a:spcAft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On the other hand, if scales are not resolved, </a:t>
            </a:r>
            <a:r>
              <a:rPr lang="en-US" sz="1400" u="sng" dirty="0">
                <a:latin typeface="Calibri" panose="020F0502020204030204" pitchFamily="34" charset="0"/>
                <a:cs typeface="Calibri" panose="020F0502020204030204" pitchFamily="34" charset="0"/>
              </a:rPr>
              <a:t>closures need to be provided to ensure reasonable accuracy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as all scales contribute to the dynamics.</a:t>
            </a:r>
          </a:p>
          <a:p>
            <a:pPr lvl="1">
              <a:spcAft>
                <a:spcPts val="0"/>
              </a:spcAft>
            </a:pPr>
            <a:r>
              <a:rPr lang="en-US" sz="1400" u="sng" dirty="0">
                <a:latin typeface="Calibri" panose="020F0502020204030204" pitchFamily="34" charset="0"/>
                <a:cs typeface="Calibri" panose="020F0502020204030204" pitchFamily="34" charset="0"/>
              </a:rPr>
              <a:t>Multiscale/multi-resolution simulation hierarchy</a:t>
            </a:r>
          </a:p>
          <a:p>
            <a:pPr lvl="1"/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2"/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998C4DBC-7D53-E9A3-1E7D-EDD552E398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321129"/>
            <a:ext cx="10763442" cy="901700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cs typeface="Arial" panose="020B0604020202020204" pitchFamily="34" charset="0"/>
              </a:rPr>
              <a:t>Thermal-hydraulics modeling in NEAMS - I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7838777-496D-E382-0B1B-CF25C789E3D3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4650" y="1222829"/>
            <a:ext cx="3714619" cy="257991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45788AA-28DF-AAA5-B0B1-B2FCC5854B9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439" b="14973"/>
          <a:stretch/>
        </p:blipFill>
        <p:spPr>
          <a:xfrm>
            <a:off x="7787410" y="3916714"/>
            <a:ext cx="4404590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3825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9253F0-3E5F-94D9-B705-94A6CB0B4D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Two-equations RANS Turbulence Modeling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937CD0-D943-22E5-9D36-0109C7F2BDC9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52400" y="4770268"/>
            <a:ext cx="1552975" cy="603264"/>
          </a:xfrm>
        </p:spPr>
        <p:txBody>
          <a:bodyPr/>
          <a:lstStyle/>
          <a:p>
            <a:pPr marL="0" indent="0">
              <a:buNone/>
            </a:pPr>
            <a:r>
              <a:rPr lang="en-US" sz="1800" dirty="0"/>
              <a:t>Application to L-MSR (open source MCRE)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Table 3">
                <a:extLst>
                  <a:ext uri="{FF2B5EF4-FFF2-40B4-BE49-F238E27FC236}">
                    <a16:creationId xmlns:a16="http://schemas.microsoft.com/office/drawing/2014/main" id="{BD62A162-B60A-A9DB-C22D-2F7FF3DD4702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152400" y="1295400"/>
              <a:ext cx="8991599" cy="2654797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201932">
                      <a:extLst>
                        <a:ext uri="{9D8B030D-6E8A-4147-A177-3AD203B41FA5}">
                          <a16:colId xmlns:a16="http://schemas.microsoft.com/office/drawing/2014/main" val="2877388870"/>
                        </a:ext>
                      </a:extLst>
                    </a:gridCol>
                    <a:gridCol w="1762833">
                      <a:extLst>
                        <a:ext uri="{9D8B030D-6E8A-4147-A177-3AD203B41FA5}">
                          <a16:colId xmlns:a16="http://schemas.microsoft.com/office/drawing/2014/main" val="4141732388"/>
                        </a:ext>
                      </a:extLst>
                    </a:gridCol>
                    <a:gridCol w="1683435">
                      <a:extLst>
                        <a:ext uri="{9D8B030D-6E8A-4147-A177-3AD203B41FA5}">
                          <a16:colId xmlns:a16="http://schemas.microsoft.com/office/drawing/2014/main" val="1235531388"/>
                        </a:ext>
                      </a:extLst>
                    </a:gridCol>
                    <a:gridCol w="1828800">
                      <a:extLst>
                        <a:ext uri="{9D8B030D-6E8A-4147-A177-3AD203B41FA5}">
                          <a16:colId xmlns:a16="http://schemas.microsoft.com/office/drawing/2014/main" val="379720460"/>
                        </a:ext>
                      </a:extLst>
                    </a:gridCol>
                    <a:gridCol w="1090929">
                      <a:extLst>
                        <a:ext uri="{9D8B030D-6E8A-4147-A177-3AD203B41FA5}">
                          <a16:colId xmlns:a16="http://schemas.microsoft.com/office/drawing/2014/main" val="4185232277"/>
                        </a:ext>
                      </a:extLst>
                    </a:gridCol>
                    <a:gridCol w="1423670">
                      <a:extLst>
                        <a:ext uri="{9D8B030D-6E8A-4147-A177-3AD203B41FA5}">
                          <a16:colId xmlns:a16="http://schemas.microsoft.com/office/drawing/2014/main" val="3842686122"/>
                        </a:ext>
                      </a:extLst>
                    </a:gridCol>
                  </a:tblGrid>
                  <a:tr h="61434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Model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Implementation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Near-wall Treatment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Corrections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Solvers Supported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Near-wall temperature modeling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668059078"/>
                      </a:ext>
                    </a:extLst>
                  </a:tr>
                  <a:tr h="864938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  <m:t>𝜖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Standard (Jones and Launder)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Two-layer stepwise treatment. Preferred high</a:t>
                          </a:r>
                          <a:r>
                            <a:rPr lang="en-US" sz="1400" baseline="0" dirty="0"/>
                            <a:t> 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p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</m:sup>
                              </m:sSup>
                            </m:oMath>
                          </a14:m>
                          <a:endParaRPr lang="en-US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Durbin production limiting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Linear and Nonlinear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Yes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528635128"/>
                      </a:ext>
                    </a:extLst>
                  </a:tr>
                  <a:tr h="978397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  <m:t>𝜔</m:t>
                                </m:r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  <m:t>𝑆𝑆𝑇</m:t>
                                </m:r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Wilcox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Two-layer blended.</a:t>
                          </a:r>
                        </a:p>
                        <a:p>
                          <a:pPr algn="ctr"/>
                          <a:r>
                            <a:rPr lang="en-US" sz="1400" dirty="0"/>
                            <a:t>Supports both low and high 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p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</m:sup>
                              </m:sSup>
                            </m:oMath>
                          </a14:m>
                          <a:endParaRPr lang="en-US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Free-shear, vortex-stretching, and low-Reynolds number modifications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Linear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Yes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16796282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Table 3">
                <a:extLst>
                  <a:ext uri="{FF2B5EF4-FFF2-40B4-BE49-F238E27FC236}">
                    <a16:creationId xmlns:a16="http://schemas.microsoft.com/office/drawing/2014/main" id="{BD62A162-B60A-A9DB-C22D-2F7FF3DD470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981750099"/>
                  </p:ext>
                </p:extLst>
              </p:nvPr>
            </p:nvGraphicFramePr>
            <p:xfrm>
              <a:off x="152400" y="1295400"/>
              <a:ext cx="8991599" cy="2654797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201932">
                      <a:extLst>
                        <a:ext uri="{9D8B030D-6E8A-4147-A177-3AD203B41FA5}">
                          <a16:colId xmlns:a16="http://schemas.microsoft.com/office/drawing/2014/main" val="2877388870"/>
                        </a:ext>
                      </a:extLst>
                    </a:gridCol>
                    <a:gridCol w="1762833">
                      <a:extLst>
                        <a:ext uri="{9D8B030D-6E8A-4147-A177-3AD203B41FA5}">
                          <a16:colId xmlns:a16="http://schemas.microsoft.com/office/drawing/2014/main" val="4141732388"/>
                        </a:ext>
                      </a:extLst>
                    </a:gridCol>
                    <a:gridCol w="1683435">
                      <a:extLst>
                        <a:ext uri="{9D8B030D-6E8A-4147-A177-3AD203B41FA5}">
                          <a16:colId xmlns:a16="http://schemas.microsoft.com/office/drawing/2014/main" val="1235531388"/>
                        </a:ext>
                      </a:extLst>
                    </a:gridCol>
                    <a:gridCol w="1828800">
                      <a:extLst>
                        <a:ext uri="{9D8B030D-6E8A-4147-A177-3AD203B41FA5}">
                          <a16:colId xmlns:a16="http://schemas.microsoft.com/office/drawing/2014/main" val="379720460"/>
                        </a:ext>
                      </a:extLst>
                    </a:gridCol>
                    <a:gridCol w="1090929">
                      <a:extLst>
                        <a:ext uri="{9D8B030D-6E8A-4147-A177-3AD203B41FA5}">
                          <a16:colId xmlns:a16="http://schemas.microsoft.com/office/drawing/2014/main" val="4185232277"/>
                        </a:ext>
                      </a:extLst>
                    </a:gridCol>
                    <a:gridCol w="1423670">
                      <a:extLst>
                        <a:ext uri="{9D8B030D-6E8A-4147-A177-3AD203B41FA5}">
                          <a16:colId xmlns:a16="http://schemas.microsoft.com/office/drawing/2014/main" val="3842686122"/>
                        </a:ext>
                      </a:extLst>
                    </a:gridCol>
                  </a:tblGrid>
                  <a:tr h="73152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Model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Implementation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Near-wall Treatment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Corrections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Solvers Supported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Near-wall temperature modeling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668059078"/>
                      </a:ext>
                    </a:extLst>
                  </a:tr>
                  <a:tr h="94488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053" t="-78667" r="-648421" b="-105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Standard (Jones and Launder)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75940" t="-78667" r="-259398" b="-105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Durbin production limiting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Linear and Nonlinear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Yes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528635128"/>
                      </a:ext>
                    </a:extLst>
                  </a:tr>
                  <a:tr h="978397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053" t="-174026" r="-648421" b="-25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Wilcox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75940" t="-174026" r="-259398" b="-25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Free-shear, vortex-stretching, and low-Reynolds number modifications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Linear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Yes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167962821"/>
                      </a:ext>
                    </a:extLst>
                  </a:tr>
                </a:tbl>
              </a:graphicData>
            </a:graphic>
          </p:graphicFrame>
        </mc:Fallback>
      </mc:AlternateContent>
      <p:grpSp>
        <p:nvGrpSpPr>
          <p:cNvPr id="5" name="Group 4">
            <a:extLst>
              <a:ext uri="{FF2B5EF4-FFF2-40B4-BE49-F238E27FC236}">
                <a16:creationId xmlns:a16="http://schemas.microsoft.com/office/drawing/2014/main" id="{E39CB750-5B02-0A25-D311-5228FABC20AA}"/>
              </a:ext>
            </a:extLst>
          </p:cNvPr>
          <p:cNvGrpSpPr/>
          <p:nvPr/>
        </p:nvGrpSpPr>
        <p:grpSpPr>
          <a:xfrm>
            <a:off x="1290041" y="4114799"/>
            <a:ext cx="3205759" cy="2089399"/>
            <a:chOff x="4780171" y="1182356"/>
            <a:chExt cx="6446190" cy="449328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090BBDD1-2365-1BBE-C340-BC70035FEB7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860143" y="1182356"/>
              <a:ext cx="5366218" cy="4493288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B993B758-4570-108B-DD13-B5A664B2CE8C}"/>
                    </a:ext>
                  </a:extLst>
                </p:cNvPr>
                <p:cNvSpPr txBox="1"/>
                <p:nvPr/>
              </p:nvSpPr>
              <p:spPr>
                <a:xfrm>
                  <a:off x="4780171" y="1483854"/>
                  <a:ext cx="2159946" cy="88555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400" dirty="0"/>
                    <a:t>RANS</a:t>
                  </a:r>
                </a:p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𝜔</m:t>
                        </m:r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𝑆𝑆𝑇</m:t>
                        </m:r>
                      </m:oMath>
                    </m:oMathPara>
                  </a14:m>
                  <a:endParaRPr lang="en-US" sz="1400" dirty="0"/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B993B758-4570-108B-DD13-B5A664B2CE8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80171" y="1483854"/>
                  <a:ext cx="2159946" cy="885557"/>
                </a:xfrm>
                <a:prstGeom prst="rect">
                  <a:avLst/>
                </a:prstGeom>
                <a:blipFill>
                  <a:blip r:embed="rId4"/>
                  <a:stretch>
                    <a:fillRect t="-3030" r="-2326" b="-1818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1371EBF-8253-CA9E-6751-289B24E2B0E4}"/>
                </a:ext>
              </a:extLst>
            </p:cNvPr>
            <p:cNvSpPr txBox="1"/>
            <p:nvPr/>
          </p:nvSpPr>
          <p:spPr>
            <a:xfrm>
              <a:off x="9847344" y="1666173"/>
              <a:ext cx="942363" cy="5209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LES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5C2CC55E-8837-D204-8C8B-532D31A34A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59816" y="4460890"/>
            <a:ext cx="3442143" cy="98346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C830C36-7D8F-70C7-1D0D-AED4FF8B78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68690" y="5542289"/>
            <a:ext cx="3350618" cy="41365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E85522C-830F-34E4-9424-925492371AA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51322" y="4026396"/>
            <a:ext cx="2052972" cy="213707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B3190376-8919-CD85-C0CE-5CE3B784A2B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275535" y="1295400"/>
                <a:ext cx="2846615" cy="2959597"/>
              </a:xfrm>
              <a:prstGeom prst="rect">
                <a:avLst/>
              </a:prstGeom>
            </p:spPr>
            <p:txBody>
              <a:bodyPr vert="horz" lIns="0" tIns="0" rIns="0" bIns="0"/>
              <a:lstStyle>
                <a:lvl1pPr marL="287338" indent="-287338" algn="l" defTabSz="457200" rtl="0" eaLnBrk="1" fontAlgn="base" hangingPunct="1">
                  <a:spcBef>
                    <a:spcPct val="0"/>
                  </a:spcBef>
                  <a:spcAft>
                    <a:spcPts val="1200"/>
                  </a:spcAft>
                  <a:buClr>
                    <a:srgbClr val="213E9A"/>
                  </a:buClr>
                  <a:buFont typeface="Arial" charset="0"/>
                  <a:buChar char="•"/>
                  <a:defRPr sz="2400" kern="1200">
                    <a:solidFill>
                      <a:srgbClr val="595959"/>
                    </a:solidFill>
                    <a:latin typeface="+mn-lt"/>
                    <a:ea typeface="ヒラギノ角ゴ Pro W3" charset="-128"/>
                    <a:cs typeface="ヒラギノ角ゴ Pro W3" charset="-128"/>
                  </a:defRPr>
                </a:lvl1pPr>
                <a:lvl2pPr marL="576263" indent="-288925" algn="l" defTabSz="457200" rtl="0" eaLnBrk="1" fontAlgn="base" hangingPunct="1">
                  <a:spcBef>
                    <a:spcPct val="0"/>
                  </a:spcBef>
                  <a:spcAft>
                    <a:spcPts val="1200"/>
                  </a:spcAft>
                  <a:buClr>
                    <a:srgbClr val="213E9A"/>
                  </a:buClr>
                  <a:buFont typeface="Arial"/>
                  <a:buChar char="•"/>
                  <a:defRPr sz="2000" kern="1200">
                    <a:solidFill>
                      <a:srgbClr val="595959"/>
                    </a:solidFill>
                    <a:latin typeface="+mn-lt"/>
                    <a:ea typeface="ヒラギノ角ゴ Pro W3" charset="-128"/>
                    <a:cs typeface="+mn-cs"/>
                  </a:defRPr>
                </a:lvl2pPr>
                <a:lvl3pPr marL="855663" indent="-279400" algn="l" defTabSz="457200" rtl="0" eaLnBrk="1" fontAlgn="base" hangingPunct="1">
                  <a:spcBef>
                    <a:spcPct val="0"/>
                  </a:spcBef>
                  <a:spcAft>
                    <a:spcPts val="1200"/>
                  </a:spcAft>
                  <a:buClr>
                    <a:srgbClr val="213E9A"/>
                  </a:buClr>
                  <a:buFont typeface="Arial" charset="0"/>
                  <a:buChar char="•"/>
                  <a:defRPr sz="1800" kern="1200">
                    <a:solidFill>
                      <a:srgbClr val="595959"/>
                    </a:solidFill>
                    <a:latin typeface="+mn-lt"/>
                    <a:ea typeface="ヒラギノ角ゴ Pro W3" charset="-128"/>
                    <a:cs typeface="+mn-cs"/>
                  </a:defRPr>
                </a:lvl3pPr>
                <a:lvl4pPr marL="1143000" indent="-287338" algn="l" defTabSz="457200" rtl="0" eaLnBrk="1" fontAlgn="base" hangingPunct="1">
                  <a:spcBef>
                    <a:spcPct val="0"/>
                  </a:spcBef>
                  <a:spcAft>
                    <a:spcPts val="1200"/>
                  </a:spcAft>
                  <a:buClr>
                    <a:srgbClr val="213E9A"/>
                  </a:buClr>
                  <a:buFont typeface="Arial"/>
                  <a:buChar char="•"/>
                  <a:defRPr sz="1600" kern="1200">
                    <a:solidFill>
                      <a:srgbClr val="595959"/>
                    </a:solidFill>
                    <a:latin typeface="+mn-lt"/>
                    <a:ea typeface="ヒラギノ角ゴ Pro W3" charset="-128"/>
                    <a:cs typeface="+mn-cs"/>
                  </a:defRPr>
                </a:lvl4pPr>
                <a:lvl5pPr marL="1430338" indent="-287338" algn="l" defTabSz="457200" rtl="0" eaLnBrk="1" fontAlgn="base" hangingPunct="1">
                  <a:spcBef>
                    <a:spcPct val="0"/>
                  </a:spcBef>
                  <a:spcAft>
                    <a:spcPts val="1200"/>
                  </a:spcAft>
                  <a:buClr>
                    <a:srgbClr val="213E9A"/>
                  </a:buClr>
                  <a:buFont typeface="Arial" charset="0"/>
                  <a:buChar char="•"/>
                  <a:defRPr sz="1500" kern="1200">
                    <a:solidFill>
                      <a:srgbClr val="595959"/>
                    </a:solidFill>
                    <a:latin typeface="+mn-lt"/>
                    <a:ea typeface="ヒラギノ角ゴ Pro W3" charset="-128"/>
                    <a:cs typeface="+mn-cs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800" dirty="0"/>
                  <a:t>Models validated for:</a:t>
                </a:r>
              </a:p>
              <a:p>
                <a:pPr lvl="1"/>
                <a:r>
                  <a:rPr lang="en-US" sz="1400" dirty="0"/>
                  <a:t>Turbulent channel [1] </a:t>
                </a:r>
                <a14:m>
                  <m:oMath xmlns:m="http://schemas.openxmlformats.org/officeDocument/2006/math"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𝑅</m:t>
                    </m:r>
                    <m:sSub>
                      <m:sSub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𝜏</m:t>
                        </m:r>
                      </m:sub>
                    </m:sSub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=395</m:t>
                    </m:r>
                  </m:oMath>
                </a14:m>
                <a:r>
                  <a:rPr lang="en-US" sz="1400" dirty="0"/>
                  <a:t> and </a:t>
                </a:r>
                <a14:m>
                  <m:oMath xmlns:m="http://schemas.openxmlformats.org/officeDocument/2006/math">
                    <m:r>
                      <a:rPr lang="en-US" sz="1400" i="1">
                        <a:latin typeface="Cambria Math" panose="02040503050406030204" pitchFamily="18" charset="0"/>
                      </a:rPr>
                      <m:t>𝑅</m:t>
                    </m:r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b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𝜏</m:t>
                        </m:r>
                      </m:sub>
                    </m:sSub>
                    <m:r>
                      <a:rPr lang="en-US" sz="14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5</m:t>
                    </m:r>
                    <m:r>
                      <a:rPr lang="en-US" sz="1400" i="1">
                        <a:latin typeface="Cambria Math" panose="02040503050406030204" pitchFamily="18" charset="0"/>
                      </a:rPr>
                      <m:t>90</m:t>
                    </m:r>
                  </m:oMath>
                </a14:m>
                <a:endParaRPr lang="en-US" sz="1400" dirty="0"/>
              </a:p>
              <a:p>
                <a:pPr lvl="1"/>
                <a:r>
                  <a:rPr lang="en-US" sz="1400" dirty="0"/>
                  <a:t>Backward Facing Step [2] </a:t>
                </a:r>
                <a14:m>
                  <m:oMath xmlns:m="http://schemas.openxmlformats.org/officeDocument/2006/math"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𝑅</m:t>
                    </m:r>
                    <m:sSub>
                      <m:sSub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sub>
                    </m:sSub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=36,000</m:t>
                    </m:r>
                  </m:oMath>
                </a14:m>
                <a:endParaRPr lang="en-US" sz="1400" dirty="0"/>
              </a:p>
              <a:p>
                <a:pPr lvl="1"/>
                <a:r>
                  <a:rPr lang="en-US" sz="1400" dirty="0"/>
                  <a:t>Swirling Flow in a Bent Pipe [3] </a:t>
                </a:r>
                <a14:m>
                  <m:oMath xmlns:m="http://schemas.openxmlformats.org/officeDocument/2006/math"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𝑅𝑒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=50,000</m:t>
                    </m:r>
                  </m:oMath>
                </a14:m>
                <a:endParaRPr lang="en-US" sz="1400" dirty="0"/>
              </a:p>
              <a:p>
                <a:r>
                  <a:rPr lang="en-US" sz="1800" dirty="0"/>
                  <a:t>Near-wall corrections for roughness and transverse curvature</a:t>
                </a:r>
              </a:p>
            </p:txBody>
          </p:sp>
        </mc:Choice>
        <mc:Fallback xmlns=""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B3190376-8919-CD85-C0CE-5CE3B784A2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75535" y="1295400"/>
                <a:ext cx="2846615" cy="2959597"/>
              </a:xfrm>
              <a:prstGeom prst="rect">
                <a:avLst/>
              </a:prstGeom>
              <a:blipFill>
                <a:blip r:embed="rId8"/>
                <a:stretch>
                  <a:fillRect l="-4444" t="-2564" r="-4444" b="-51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8E000434-B23D-A3FD-3A47-6E7EFE073645}"/>
              </a:ext>
            </a:extLst>
          </p:cNvPr>
          <p:cNvSpPr txBox="1"/>
          <p:nvPr/>
        </p:nvSpPr>
        <p:spPr>
          <a:xfrm>
            <a:off x="3042557" y="2967335"/>
            <a:ext cx="61504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86399E6-AF56-C7CB-8E62-5A41AF1B0447}"/>
              </a:ext>
            </a:extLst>
          </p:cNvPr>
          <p:cNvSpPr txBox="1"/>
          <p:nvPr/>
        </p:nvSpPr>
        <p:spPr>
          <a:xfrm>
            <a:off x="66014" y="6304002"/>
            <a:ext cx="912697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1. Mansour, N.N., Kim, J., Moin, P. (1988). Reynolds-stress and dissipation-rate budgets in a turbulent channel flow. J. Fluid Mech., Vol. 194, pp. 15-44</a:t>
            </a:r>
          </a:p>
          <a:p>
            <a:r>
              <a:rPr lang="en-US" sz="900" dirty="0"/>
              <a:t>2. Le, H., Moin, P., Kim, J. (1997). Direct numerical simulation of turbulent flow over a backward-facing step. J. Fluid Mech., Vol. 330, pp. 349-374.</a:t>
            </a:r>
          </a:p>
          <a:p>
            <a:r>
              <a:rPr lang="en-US" sz="900" dirty="0"/>
              <a:t>3. So, R.M.C., </a:t>
            </a:r>
            <a:r>
              <a:rPr lang="en-US" sz="900" dirty="0" err="1"/>
              <a:t>Anwer</a:t>
            </a:r>
            <a:r>
              <a:rPr lang="en-US" sz="900" dirty="0"/>
              <a:t>, M. (1993). Swirling turbulent flow through a curved pipe. Part 2: Recovery from swirl and bend curvature. Exp. Fluids, Vol. 14, pp. 169-177.</a:t>
            </a:r>
          </a:p>
        </p:txBody>
      </p:sp>
    </p:spTree>
    <p:extLst>
      <p:ext uri="{BB962C8B-B14F-4D97-AF65-F5344CB8AC3E}">
        <p14:creationId xmlns:p14="http://schemas.microsoft.com/office/powerpoint/2010/main" val="888977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1C584E-0CA2-1615-9DDE-366860A636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Two-Phase Flow Modeling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E5F9E098-7635-0E33-EC17-DD8107B4EFA6}"/>
              </a:ext>
            </a:extLst>
          </p:cNvPr>
          <p:cNvGraphicFramePr>
            <a:graphicFrameLocks noGrp="1"/>
          </p:cNvGraphicFramePr>
          <p:nvPr/>
        </p:nvGraphicFramePr>
        <p:xfrm>
          <a:off x="152400" y="1295400"/>
          <a:ext cx="8458199" cy="18299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06477">
                  <a:extLst>
                    <a:ext uri="{9D8B030D-6E8A-4147-A177-3AD203B41FA5}">
                      <a16:colId xmlns:a16="http://schemas.microsoft.com/office/drawing/2014/main" val="2877388870"/>
                    </a:ext>
                  </a:extLst>
                </a:gridCol>
                <a:gridCol w="2864681">
                  <a:extLst>
                    <a:ext uri="{9D8B030D-6E8A-4147-A177-3AD203B41FA5}">
                      <a16:colId xmlns:a16="http://schemas.microsoft.com/office/drawing/2014/main" val="1235531388"/>
                    </a:ext>
                  </a:extLst>
                </a:gridCol>
                <a:gridCol w="1832611">
                  <a:extLst>
                    <a:ext uri="{9D8B030D-6E8A-4147-A177-3AD203B41FA5}">
                      <a16:colId xmlns:a16="http://schemas.microsoft.com/office/drawing/2014/main" val="4185232277"/>
                    </a:ext>
                  </a:extLst>
                </a:gridCol>
                <a:gridCol w="2054430">
                  <a:extLst>
                    <a:ext uri="{9D8B030D-6E8A-4147-A177-3AD203B41FA5}">
                      <a16:colId xmlns:a16="http://schemas.microsoft.com/office/drawing/2014/main" val="3842686122"/>
                    </a:ext>
                  </a:extLst>
                </a:gridCol>
              </a:tblGrid>
              <a:tr h="671283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Model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Modifications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Solvers Supported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Compatible with wall functions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68059078"/>
                  </a:ext>
                </a:extLst>
              </a:tr>
              <a:tr h="1158653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Drift flux model in porous media formulation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- Generalization to multi-D flows</a:t>
                      </a:r>
                    </a:p>
                    <a:p>
                      <a:pPr algn="ctr"/>
                      <a:r>
                        <a:rPr lang="en-US" sz="1400" dirty="0"/>
                        <a:t>- Porous media support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Linear and Nonlinear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Yes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28635128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3AC4F1AA-2DE2-E689-D9E7-D3F531A5E11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839200" y="1295400"/>
                <a:ext cx="3149600" cy="3810000"/>
              </a:xfrm>
              <a:prstGeom prst="rect">
                <a:avLst/>
              </a:prstGeom>
            </p:spPr>
            <p:txBody>
              <a:bodyPr vert="horz" lIns="0" tIns="0" rIns="0" bIns="0"/>
              <a:lstStyle>
                <a:lvl1pPr marL="287338" indent="-287338" algn="l" defTabSz="457200" rtl="0" eaLnBrk="1" fontAlgn="base" hangingPunct="1">
                  <a:spcBef>
                    <a:spcPct val="0"/>
                  </a:spcBef>
                  <a:spcAft>
                    <a:spcPts val="1200"/>
                  </a:spcAft>
                  <a:buClr>
                    <a:srgbClr val="213E9A"/>
                  </a:buClr>
                  <a:buFont typeface="Arial" charset="0"/>
                  <a:buChar char="•"/>
                  <a:defRPr sz="2400" kern="1200">
                    <a:solidFill>
                      <a:srgbClr val="595959"/>
                    </a:solidFill>
                    <a:latin typeface="+mn-lt"/>
                    <a:ea typeface="ヒラギノ角ゴ Pro W3" charset="-128"/>
                    <a:cs typeface="ヒラギノ角ゴ Pro W3" charset="-128"/>
                  </a:defRPr>
                </a:lvl1pPr>
                <a:lvl2pPr marL="576263" indent="-288925" algn="l" defTabSz="457200" rtl="0" eaLnBrk="1" fontAlgn="base" hangingPunct="1">
                  <a:spcBef>
                    <a:spcPct val="0"/>
                  </a:spcBef>
                  <a:spcAft>
                    <a:spcPts val="1200"/>
                  </a:spcAft>
                  <a:buClr>
                    <a:srgbClr val="213E9A"/>
                  </a:buClr>
                  <a:buFont typeface="Arial"/>
                  <a:buChar char="•"/>
                  <a:defRPr sz="2000" kern="1200">
                    <a:solidFill>
                      <a:srgbClr val="595959"/>
                    </a:solidFill>
                    <a:latin typeface="+mn-lt"/>
                    <a:ea typeface="ヒラギノ角ゴ Pro W3" charset="-128"/>
                    <a:cs typeface="+mn-cs"/>
                  </a:defRPr>
                </a:lvl2pPr>
                <a:lvl3pPr marL="855663" indent="-279400" algn="l" defTabSz="457200" rtl="0" eaLnBrk="1" fontAlgn="base" hangingPunct="1">
                  <a:spcBef>
                    <a:spcPct val="0"/>
                  </a:spcBef>
                  <a:spcAft>
                    <a:spcPts val="1200"/>
                  </a:spcAft>
                  <a:buClr>
                    <a:srgbClr val="213E9A"/>
                  </a:buClr>
                  <a:buFont typeface="Arial" charset="0"/>
                  <a:buChar char="•"/>
                  <a:defRPr sz="1800" kern="1200">
                    <a:solidFill>
                      <a:srgbClr val="595959"/>
                    </a:solidFill>
                    <a:latin typeface="+mn-lt"/>
                    <a:ea typeface="ヒラギノ角ゴ Pro W3" charset="-128"/>
                    <a:cs typeface="+mn-cs"/>
                  </a:defRPr>
                </a:lvl3pPr>
                <a:lvl4pPr marL="1143000" indent="-287338" algn="l" defTabSz="457200" rtl="0" eaLnBrk="1" fontAlgn="base" hangingPunct="1">
                  <a:spcBef>
                    <a:spcPct val="0"/>
                  </a:spcBef>
                  <a:spcAft>
                    <a:spcPts val="1200"/>
                  </a:spcAft>
                  <a:buClr>
                    <a:srgbClr val="213E9A"/>
                  </a:buClr>
                  <a:buFont typeface="Arial"/>
                  <a:buChar char="•"/>
                  <a:defRPr sz="1600" kern="1200">
                    <a:solidFill>
                      <a:srgbClr val="595959"/>
                    </a:solidFill>
                    <a:latin typeface="+mn-lt"/>
                    <a:ea typeface="ヒラギノ角ゴ Pro W3" charset="-128"/>
                    <a:cs typeface="+mn-cs"/>
                  </a:defRPr>
                </a:lvl4pPr>
                <a:lvl5pPr marL="1430338" indent="-287338" algn="l" defTabSz="457200" rtl="0" eaLnBrk="1" fontAlgn="base" hangingPunct="1">
                  <a:spcBef>
                    <a:spcPct val="0"/>
                  </a:spcBef>
                  <a:spcAft>
                    <a:spcPts val="1200"/>
                  </a:spcAft>
                  <a:buClr>
                    <a:srgbClr val="213E9A"/>
                  </a:buClr>
                  <a:buFont typeface="Arial" charset="0"/>
                  <a:buChar char="•"/>
                  <a:defRPr sz="1500" kern="1200">
                    <a:solidFill>
                      <a:srgbClr val="595959"/>
                    </a:solidFill>
                    <a:latin typeface="+mn-lt"/>
                    <a:ea typeface="ヒラギノ角ゴ Pro W3" charset="-128"/>
                    <a:cs typeface="+mn-cs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800" dirty="0"/>
                  <a:t>Models validated for:</a:t>
                </a:r>
              </a:p>
              <a:p>
                <a:pPr lvl="1"/>
                <a:r>
                  <a:rPr lang="en-US" sz="1400" dirty="0"/>
                  <a:t>Vertical Air-Water Pipe [6] </a:t>
                </a:r>
                <a14:m>
                  <m:oMath xmlns:m="http://schemas.openxmlformats.org/officeDocument/2006/math"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∈[0.049, 0.192]</m:t>
                    </m:r>
                  </m:oMath>
                </a14:m>
                <a:endParaRPr lang="en-US" sz="1400" dirty="0"/>
              </a:p>
              <a:p>
                <a:pPr lvl="1"/>
                <a:endParaRPr lang="en-US" sz="1400" dirty="0"/>
              </a:p>
              <a:p>
                <a:pPr lvl="1"/>
                <a:endParaRPr lang="en-US" sz="1400" dirty="0"/>
              </a:p>
              <a:p>
                <a:pPr lvl="1"/>
                <a:endParaRPr lang="en-US" sz="1400" dirty="0"/>
              </a:p>
              <a:p>
                <a:pPr marL="287338" lvl="1" indent="0">
                  <a:buNone/>
                </a:pPr>
                <a:endParaRPr lang="en-US" sz="1400" dirty="0"/>
              </a:p>
              <a:p>
                <a:pPr lvl="1"/>
                <a:r>
                  <a:rPr lang="en-US" sz="1400" dirty="0"/>
                  <a:t>Horizontal Air-Water Pipe [7] </a:t>
                </a:r>
                <a14:m>
                  <m:oMath xmlns:m="http://schemas.openxmlformats.org/officeDocument/2006/math"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∈[0.455 0.600]</m:t>
                    </m:r>
                  </m:oMath>
                </a14:m>
                <a:endParaRPr lang="en-US" sz="1400" dirty="0"/>
              </a:p>
            </p:txBody>
          </p:sp>
        </mc:Choice>
        <mc:Fallback xmlns=""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3AC4F1AA-2DE2-E689-D9E7-D3F531A5E1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39200" y="1295400"/>
                <a:ext cx="3149600" cy="3810000"/>
              </a:xfrm>
              <a:prstGeom prst="rect">
                <a:avLst/>
              </a:prstGeom>
              <a:blipFill>
                <a:blip r:embed="rId2"/>
                <a:stretch>
                  <a:fillRect l="-4418" t="-1993" r="-8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27787B7D-CA0E-23B7-CDB4-79CA1100D5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12225" y="2209800"/>
            <a:ext cx="2898776" cy="155772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FD38840-B03C-65D8-C63E-FD9DA29492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12224" y="4309362"/>
            <a:ext cx="3076575" cy="163423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CBD8438-26A0-8395-8B72-9012BA41F285}"/>
              </a:ext>
            </a:extLst>
          </p:cNvPr>
          <p:cNvSpPr txBox="1"/>
          <p:nvPr/>
        </p:nvSpPr>
        <p:spPr>
          <a:xfrm>
            <a:off x="0" y="6291348"/>
            <a:ext cx="855617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6. Ishii, M., &amp; Hibiki, T. (2010). </a:t>
            </a:r>
            <a:r>
              <a:rPr lang="en-US" sz="9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Thermo-fluid dynamics of two-phase flow</a:t>
            </a:r>
            <a:r>
              <a:rPr lang="en-US" sz="9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. Springer Science &amp; Business Media.</a:t>
            </a:r>
          </a:p>
          <a:p>
            <a:r>
              <a:rPr lang="en-US" sz="9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7. Hibiki, T., Ishii, M., &amp; Xiao, Z. (2001). Axial interfacial area transport of vertical bubbly flows. </a:t>
            </a:r>
            <a:r>
              <a:rPr lang="en-US" sz="9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International Journal of Heat and Mass Transfer</a:t>
            </a:r>
            <a:r>
              <a:rPr lang="en-US" sz="9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 </a:t>
            </a:r>
            <a:r>
              <a:rPr lang="en-US" sz="9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44</a:t>
            </a:r>
            <a:r>
              <a:rPr lang="en-US" sz="9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(10), 1869-1888.</a:t>
            </a:r>
            <a:endParaRPr lang="en-US" sz="900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13DCFA6A-AC21-80AA-C33C-7F3BC203B2B2}"/>
              </a:ext>
            </a:extLst>
          </p:cNvPr>
          <p:cNvSpPr txBox="1">
            <a:spLocks/>
          </p:cNvSpPr>
          <p:nvPr/>
        </p:nvSpPr>
        <p:spPr>
          <a:xfrm>
            <a:off x="237490" y="3164262"/>
            <a:ext cx="2768600" cy="603264"/>
          </a:xfrm>
          <a:prstGeom prst="rect">
            <a:avLst/>
          </a:prstGeom>
        </p:spPr>
        <p:txBody>
          <a:bodyPr vert="horz" lIns="0" tIns="0" rIns="0" bIns="0"/>
          <a:lstStyle>
            <a:lvl1pPr marL="287338" indent="-287338" algn="l" defTabSz="457200" rtl="0" eaLnBrk="1" fontAlgn="base" hangingPunct="1">
              <a:spcBef>
                <a:spcPct val="0"/>
              </a:spcBef>
              <a:spcAft>
                <a:spcPts val="1200"/>
              </a:spcAft>
              <a:buClr>
                <a:srgbClr val="213E9A"/>
              </a:buClr>
              <a:buFont typeface="Arial" charset="0"/>
              <a:buChar char="•"/>
              <a:defRPr sz="2400" kern="1200">
                <a:solidFill>
                  <a:srgbClr val="595959"/>
                </a:solidFill>
                <a:latin typeface="+mn-lt"/>
                <a:ea typeface="ヒラギノ角ゴ Pro W3" charset="-128"/>
                <a:cs typeface="ヒラギノ角ゴ Pro W3" charset="-128"/>
              </a:defRPr>
            </a:lvl1pPr>
            <a:lvl2pPr marL="576263" indent="-288925" algn="l" defTabSz="457200" rtl="0" eaLnBrk="1" fontAlgn="base" hangingPunct="1">
              <a:spcBef>
                <a:spcPct val="0"/>
              </a:spcBef>
              <a:spcAft>
                <a:spcPts val="1200"/>
              </a:spcAft>
              <a:buClr>
                <a:srgbClr val="213E9A"/>
              </a:buClr>
              <a:buFont typeface="Arial"/>
              <a:buChar char="•"/>
              <a:defRPr sz="2000" kern="1200">
                <a:solidFill>
                  <a:srgbClr val="595959"/>
                </a:solidFill>
                <a:latin typeface="+mn-lt"/>
                <a:ea typeface="ヒラギノ角ゴ Pro W3" charset="-128"/>
                <a:cs typeface="+mn-cs"/>
              </a:defRPr>
            </a:lvl2pPr>
            <a:lvl3pPr marL="855663" indent="-279400" algn="l" defTabSz="457200" rtl="0" eaLnBrk="1" fontAlgn="base" hangingPunct="1">
              <a:spcBef>
                <a:spcPct val="0"/>
              </a:spcBef>
              <a:spcAft>
                <a:spcPts val="1200"/>
              </a:spcAft>
              <a:buClr>
                <a:srgbClr val="213E9A"/>
              </a:buClr>
              <a:buFont typeface="Arial" charset="0"/>
              <a:buChar char="•"/>
              <a:defRPr sz="1800" kern="1200">
                <a:solidFill>
                  <a:srgbClr val="595959"/>
                </a:solidFill>
                <a:latin typeface="+mn-lt"/>
                <a:ea typeface="ヒラギノ角ゴ Pro W3" charset="-128"/>
                <a:cs typeface="+mn-cs"/>
              </a:defRPr>
            </a:lvl3pPr>
            <a:lvl4pPr marL="1143000" indent="-287338" algn="l" defTabSz="457200" rtl="0" eaLnBrk="1" fontAlgn="base" hangingPunct="1">
              <a:spcBef>
                <a:spcPct val="0"/>
              </a:spcBef>
              <a:spcAft>
                <a:spcPts val="1200"/>
              </a:spcAft>
              <a:buClr>
                <a:srgbClr val="213E9A"/>
              </a:buClr>
              <a:buFont typeface="Arial"/>
              <a:buChar char="•"/>
              <a:defRPr sz="1600" kern="1200">
                <a:solidFill>
                  <a:srgbClr val="595959"/>
                </a:solidFill>
                <a:latin typeface="+mn-lt"/>
                <a:ea typeface="ヒラギノ角ゴ Pro W3" charset="-128"/>
                <a:cs typeface="+mn-cs"/>
              </a:defRPr>
            </a:lvl4pPr>
            <a:lvl5pPr marL="1430338" indent="-287338" algn="l" defTabSz="457200" rtl="0" eaLnBrk="1" fontAlgn="base" hangingPunct="1">
              <a:spcBef>
                <a:spcPct val="0"/>
              </a:spcBef>
              <a:spcAft>
                <a:spcPts val="1200"/>
              </a:spcAft>
              <a:buClr>
                <a:srgbClr val="213E9A"/>
              </a:buClr>
              <a:buFont typeface="Arial" charset="0"/>
              <a:buChar char="•"/>
              <a:defRPr sz="1500" kern="1200">
                <a:solidFill>
                  <a:srgbClr val="595959"/>
                </a:solidFill>
                <a:latin typeface="+mn-lt"/>
                <a:ea typeface="ヒラギノ角ゴ Pro W3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en-US" sz="1800" dirty="0"/>
              <a:t>Application to MSRE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7F3A547-B72A-1ADB-EB9C-355F41D7A5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3144" y="3528231"/>
            <a:ext cx="3505473" cy="251206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71FEA87-1342-3CBD-DFC6-E9CCAEC9DA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88164" y="3239898"/>
            <a:ext cx="4205221" cy="91822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3C84260-2457-6417-A582-944C95403C5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88164" y="4444438"/>
            <a:ext cx="3264462" cy="109149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6DADAD3-5D07-A1A2-FB0A-1646855B9994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32386" r="33795"/>
          <a:stretch/>
        </p:blipFill>
        <p:spPr>
          <a:xfrm>
            <a:off x="7335775" y="4309362"/>
            <a:ext cx="1522475" cy="1730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2025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974AFC-3D59-0CEC-47B1-119A1F9757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Pronghorn-SAM Domain-Overlapping Coupling 1/2 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026FFBC-0A4D-42E5-E44A-98EBE09DCEBE}"/>
              </a:ext>
            </a:extLst>
          </p:cNvPr>
          <p:cNvSpPr txBox="1">
            <a:spLocks/>
          </p:cNvSpPr>
          <p:nvPr/>
        </p:nvSpPr>
        <p:spPr>
          <a:xfrm>
            <a:off x="44244" y="1321096"/>
            <a:ext cx="5991342" cy="4686299"/>
          </a:xfrm>
        </p:spPr>
        <p:txBody>
          <a:bodyPr>
            <a:normAutofit fontScale="92500" lnSpcReduction="20000"/>
          </a:bodyPr>
          <a:lstStyle>
            <a:lvl1pPr marL="287338" indent="-287338" algn="l" defTabSz="457200" rtl="0" eaLnBrk="1" fontAlgn="base" hangingPunct="1">
              <a:spcBef>
                <a:spcPct val="0"/>
              </a:spcBef>
              <a:spcAft>
                <a:spcPts val="1200"/>
              </a:spcAft>
              <a:buClr>
                <a:schemeClr val="accent1"/>
              </a:buClr>
              <a:buFont typeface="Arial" charset="0"/>
              <a:buChar char="•"/>
              <a:defRPr sz="2600" kern="1200">
                <a:solidFill>
                  <a:srgbClr val="595959"/>
                </a:solidFill>
                <a:latin typeface="+mn-lt"/>
                <a:ea typeface="ヒラギノ角ゴ Pro W3" charset="-128"/>
                <a:cs typeface="ヒラギノ角ゴ Pro W3" charset="-128"/>
              </a:defRPr>
            </a:lvl1pPr>
            <a:lvl2pPr marL="576263" indent="-288925" algn="l" defTabSz="457200" rtl="0" eaLnBrk="1" fontAlgn="base" hangingPunct="1">
              <a:spcBef>
                <a:spcPct val="0"/>
              </a:spcBef>
              <a:spcAft>
                <a:spcPts val="1200"/>
              </a:spcAft>
              <a:buClr>
                <a:schemeClr val="accent1"/>
              </a:buClr>
              <a:buFont typeface="Arial"/>
              <a:buChar char="•"/>
              <a:defRPr sz="2400" kern="1200">
                <a:solidFill>
                  <a:srgbClr val="595959"/>
                </a:solidFill>
                <a:latin typeface="+mn-lt"/>
                <a:ea typeface="ヒラギノ角ゴ Pro W3" charset="-128"/>
                <a:cs typeface="+mn-cs"/>
              </a:defRPr>
            </a:lvl2pPr>
            <a:lvl3pPr marL="855663" indent="-279400" algn="l" defTabSz="457200" rtl="0" eaLnBrk="1" fontAlgn="base" hangingPunct="1">
              <a:spcBef>
                <a:spcPct val="0"/>
              </a:spcBef>
              <a:spcAft>
                <a:spcPts val="1200"/>
              </a:spcAft>
              <a:buClr>
                <a:schemeClr val="accent1"/>
              </a:buClr>
              <a:buFont typeface="Arial" charset="0"/>
              <a:buChar char="•"/>
              <a:defRPr sz="2300" kern="1200">
                <a:solidFill>
                  <a:srgbClr val="595959"/>
                </a:solidFill>
                <a:latin typeface="+mn-lt"/>
                <a:ea typeface="ヒラギノ角ゴ Pro W3" charset="-128"/>
                <a:cs typeface="+mn-cs"/>
              </a:defRPr>
            </a:lvl3pPr>
            <a:lvl4pPr marL="1143000" indent="-287338" algn="l" defTabSz="457200" rtl="0" eaLnBrk="1" fontAlgn="base" hangingPunct="1">
              <a:spcBef>
                <a:spcPct val="0"/>
              </a:spcBef>
              <a:spcAft>
                <a:spcPts val="1200"/>
              </a:spcAft>
              <a:buClr>
                <a:schemeClr val="accent1"/>
              </a:buClr>
              <a:buFont typeface="Arial"/>
              <a:buChar char="•"/>
              <a:defRPr sz="2200" kern="1200">
                <a:solidFill>
                  <a:srgbClr val="595959"/>
                </a:solidFill>
                <a:latin typeface="+mn-lt"/>
                <a:ea typeface="ヒラギノ角ゴ Pro W3" charset="-128"/>
                <a:cs typeface="+mn-cs"/>
              </a:defRPr>
            </a:lvl4pPr>
            <a:lvl5pPr marL="1430338" indent="-287338" algn="l" defTabSz="457200" rtl="0" eaLnBrk="1" fontAlgn="base" hangingPunct="1">
              <a:spcBef>
                <a:spcPct val="0"/>
              </a:spcBef>
              <a:spcAft>
                <a:spcPts val="1200"/>
              </a:spcAft>
              <a:buClr>
                <a:schemeClr val="accent1"/>
              </a:buClr>
              <a:buFont typeface="Arial" charset="0"/>
              <a:buChar char="•"/>
              <a:defRPr sz="2100" kern="1200">
                <a:solidFill>
                  <a:srgbClr val="595959"/>
                </a:solidFill>
                <a:latin typeface="+mn-lt"/>
                <a:ea typeface="ヒラギノ角ゴ Pro W3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/>
              <a:t>MOOSE Action developed to couple Pronghorn and SAM*</a:t>
            </a:r>
          </a:p>
          <a:p>
            <a:r>
              <a:rPr lang="en-US" sz="1800"/>
              <a:t>The key principle is to automatically generate pipe components in SAM that represent the overlapped Pronghorn component and to match Pronghorn calculated values in SAM:</a:t>
            </a:r>
          </a:p>
          <a:p>
            <a:pPr lvl="1"/>
            <a:r>
              <a:rPr lang="en-US" sz="1400"/>
              <a:t>Match pressure drop </a:t>
            </a:r>
            <a:r>
              <a:rPr lang="en-US" sz="1400">
                <a:sym typeface="Wingdings" pitchFamily="2" charset="2"/>
              </a:rPr>
              <a:t></a:t>
            </a:r>
            <a:r>
              <a:rPr lang="en-US" sz="1400"/>
              <a:t> Friction factors set in SAM</a:t>
            </a:r>
          </a:p>
          <a:p>
            <a:pPr lvl="1"/>
            <a:r>
              <a:rPr lang="en-US" sz="1400"/>
              <a:t>Match enthalpy/temperature rise </a:t>
            </a:r>
            <a:r>
              <a:rPr lang="en-US" sz="1400">
                <a:sym typeface="Wingdings" pitchFamily="2" charset="2"/>
              </a:rPr>
              <a:t></a:t>
            </a:r>
            <a:r>
              <a:rPr lang="en-US" sz="1400"/>
              <a:t> heat source set in SAM</a:t>
            </a:r>
          </a:p>
          <a:p>
            <a:pPr lvl="1"/>
            <a:r>
              <a:rPr lang="en-US" sz="1400"/>
              <a:t>Adjust passive scalar concentration </a:t>
            </a:r>
            <a:r>
              <a:rPr lang="en-US" sz="1400">
                <a:sym typeface="Wingdings" pitchFamily="2" charset="2"/>
              </a:rPr>
              <a:t></a:t>
            </a:r>
            <a:r>
              <a:rPr lang="en-US" sz="1400"/>
              <a:t> volume source set in SAM</a:t>
            </a:r>
          </a:p>
          <a:p>
            <a:r>
              <a:rPr lang="en-US" sz="1800"/>
              <a:t>The main components of the coupling action are</a:t>
            </a:r>
          </a:p>
          <a:p>
            <a:pPr lvl="1"/>
            <a:r>
              <a:rPr lang="en-US" sz="1400"/>
              <a:t>Geometric description of the coupled boundaries and their area and length</a:t>
            </a:r>
          </a:p>
          <a:p>
            <a:pPr lvl="1"/>
            <a:r>
              <a:rPr lang="en-US" sz="1400"/>
              <a:t>Boundary where Pronghorn pressure is pinned </a:t>
            </a:r>
          </a:p>
          <a:p>
            <a:pPr lvl="1"/>
            <a:r>
              <a:rPr lang="en-US" sz="1400"/>
              <a:t>Enthalpy function for temperature coupling</a:t>
            </a:r>
          </a:p>
          <a:p>
            <a:pPr lvl="1"/>
            <a:r>
              <a:rPr lang="en-US" sz="1400"/>
              <a:t>Passive scalar decay constants</a:t>
            </a:r>
          </a:p>
          <a:p>
            <a:pPr lvl="1"/>
            <a:r>
              <a:rPr lang="en-US" sz="1400"/>
              <a:t>Execution parameters, including solution method, coupling start time, and equations of state</a:t>
            </a:r>
            <a:endParaRPr lang="en-US" sz="1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A6E5B6A-9AB2-0E9D-A26C-A6152A631B10}"/>
              </a:ext>
            </a:extLst>
          </p:cNvPr>
          <p:cNvSpPr txBox="1"/>
          <p:nvPr/>
        </p:nvSpPr>
        <p:spPr>
          <a:xfrm>
            <a:off x="66015" y="6304002"/>
            <a:ext cx="806979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*) </a:t>
            </a:r>
            <a:r>
              <a:rPr lang="en-US" sz="9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Schunert</a:t>
            </a:r>
            <a:r>
              <a:rPr lang="en-US" sz="9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S., Tano, M. E., &amp; Mohammad </a:t>
            </a:r>
            <a:r>
              <a:rPr lang="en-US" sz="9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Jaradat</a:t>
            </a:r>
            <a:r>
              <a:rPr lang="en-US" sz="9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M. K. (2023). </a:t>
            </a:r>
            <a:r>
              <a:rPr lang="en-US" sz="9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Overlapping Domain Coupling of Multidimensional and System Codes in NEAMS-Pronghorn and SAM</a:t>
            </a:r>
            <a:r>
              <a:rPr lang="en-US" sz="9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 (No. INL/RPT-23-72874-Rev000). Idaho National Laboratory (INL), Idaho Falls, ID (United States).</a:t>
            </a:r>
            <a:endParaRPr lang="en-US" sz="900" dirty="0"/>
          </a:p>
          <a:p>
            <a:r>
              <a:rPr lang="en-US" sz="900" dirty="0"/>
              <a:t>**) Model developed by Jun Fang and </a:t>
            </a:r>
            <a:r>
              <a:rPr lang="en-US" sz="900" dirty="0" err="1"/>
              <a:t>Tingzhou</a:t>
            </a:r>
            <a:r>
              <a:rPr lang="en-US" sz="900" dirty="0"/>
              <a:t> Fei (ANL)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6B67BEA-A6EF-B45D-4919-C8279B8EBD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6995" y="1442828"/>
            <a:ext cx="3054468" cy="221264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3BD2C1C-4F52-8E89-72C8-48252659E2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05783" y="1439051"/>
            <a:ext cx="2972131" cy="221642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6E63566-9766-2118-E260-A04BD744AD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44592" y="3679892"/>
            <a:ext cx="1704831" cy="216382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C78CC2F-8E52-1FDA-1015-9A78C8EEE3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87656" y="3780889"/>
            <a:ext cx="2790258" cy="221642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D656E86-C9F4-8BFD-F52A-DAE9B6D26664}"/>
              </a:ext>
            </a:extLst>
          </p:cNvPr>
          <p:cNvSpPr txBox="1"/>
          <p:nvPr/>
        </p:nvSpPr>
        <p:spPr>
          <a:xfrm>
            <a:off x="6583032" y="4622319"/>
            <a:ext cx="8615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MSRE Model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4E9A040-3949-A64F-751E-B30CF64FBE59}"/>
              </a:ext>
            </a:extLst>
          </p:cNvPr>
          <p:cNvSpPr txBox="1"/>
          <p:nvPr/>
        </p:nvSpPr>
        <p:spPr>
          <a:xfrm>
            <a:off x="7269638" y="5876838"/>
            <a:ext cx="20257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Pronghorn Model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FCA88C9-98F4-853C-8410-3B786391E335}"/>
              </a:ext>
            </a:extLst>
          </p:cNvPr>
          <p:cNvSpPr txBox="1"/>
          <p:nvPr/>
        </p:nvSpPr>
        <p:spPr>
          <a:xfrm>
            <a:off x="9809613" y="5880523"/>
            <a:ext cx="15447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SAM Model**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2B4A766-0337-0FB9-4611-06A37A06D7C0}"/>
              </a:ext>
            </a:extLst>
          </p:cNvPr>
          <p:cNvSpPr txBox="1"/>
          <p:nvPr/>
        </p:nvSpPr>
        <p:spPr>
          <a:xfrm>
            <a:off x="6430735" y="1155022"/>
            <a:ext cx="50214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Example of Domain Overlapping Coupling Action for MSRE</a:t>
            </a:r>
          </a:p>
        </p:txBody>
      </p:sp>
    </p:spTree>
    <p:extLst>
      <p:ext uri="{BB962C8B-B14F-4D97-AF65-F5344CB8AC3E}">
        <p14:creationId xmlns:p14="http://schemas.microsoft.com/office/powerpoint/2010/main" val="31942686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BE99A7-E318-6B90-89CF-3B2C4B3185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68FCE2-5FE9-C568-72EE-A60CA13D3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Pronghorn-SAM Domain-Overlapping Coupling 2/2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1D685B-C71A-F074-D084-D8D30F4ED271}"/>
              </a:ext>
            </a:extLst>
          </p:cNvPr>
          <p:cNvSpPr txBox="1">
            <a:spLocks/>
          </p:cNvSpPr>
          <p:nvPr/>
        </p:nvSpPr>
        <p:spPr>
          <a:xfrm>
            <a:off x="44244" y="1295400"/>
            <a:ext cx="5303933" cy="4743893"/>
          </a:xfrm>
        </p:spPr>
        <p:txBody>
          <a:bodyPr>
            <a:normAutofit fontScale="85000" lnSpcReduction="10000"/>
          </a:bodyPr>
          <a:lstStyle>
            <a:lvl1pPr marL="287338" indent="-287338" algn="l" defTabSz="457200" rtl="0" eaLnBrk="1" fontAlgn="base" hangingPunct="1">
              <a:spcBef>
                <a:spcPct val="0"/>
              </a:spcBef>
              <a:spcAft>
                <a:spcPts val="1200"/>
              </a:spcAft>
              <a:buClr>
                <a:schemeClr val="accent1"/>
              </a:buClr>
              <a:buFont typeface="Arial" charset="0"/>
              <a:buChar char="•"/>
              <a:defRPr sz="2600" kern="1200">
                <a:solidFill>
                  <a:srgbClr val="595959"/>
                </a:solidFill>
                <a:latin typeface="+mn-lt"/>
                <a:ea typeface="ヒラギノ角ゴ Pro W3" charset="-128"/>
                <a:cs typeface="ヒラギノ角ゴ Pro W3" charset="-128"/>
              </a:defRPr>
            </a:lvl1pPr>
            <a:lvl2pPr marL="576263" indent="-288925" algn="l" defTabSz="457200" rtl="0" eaLnBrk="1" fontAlgn="base" hangingPunct="1">
              <a:spcBef>
                <a:spcPct val="0"/>
              </a:spcBef>
              <a:spcAft>
                <a:spcPts val="1200"/>
              </a:spcAft>
              <a:buClr>
                <a:schemeClr val="accent1"/>
              </a:buClr>
              <a:buFont typeface="Arial"/>
              <a:buChar char="•"/>
              <a:defRPr sz="2400" kern="1200">
                <a:solidFill>
                  <a:srgbClr val="595959"/>
                </a:solidFill>
                <a:latin typeface="+mn-lt"/>
                <a:ea typeface="ヒラギノ角ゴ Pro W3" charset="-128"/>
                <a:cs typeface="+mn-cs"/>
              </a:defRPr>
            </a:lvl2pPr>
            <a:lvl3pPr marL="855663" indent="-279400" algn="l" defTabSz="457200" rtl="0" eaLnBrk="1" fontAlgn="base" hangingPunct="1">
              <a:spcBef>
                <a:spcPct val="0"/>
              </a:spcBef>
              <a:spcAft>
                <a:spcPts val="1200"/>
              </a:spcAft>
              <a:buClr>
                <a:schemeClr val="accent1"/>
              </a:buClr>
              <a:buFont typeface="Arial" charset="0"/>
              <a:buChar char="•"/>
              <a:defRPr sz="2300" kern="1200">
                <a:solidFill>
                  <a:srgbClr val="595959"/>
                </a:solidFill>
                <a:latin typeface="+mn-lt"/>
                <a:ea typeface="ヒラギノ角ゴ Pro W3" charset="-128"/>
                <a:cs typeface="+mn-cs"/>
              </a:defRPr>
            </a:lvl3pPr>
            <a:lvl4pPr marL="1143000" indent="-287338" algn="l" defTabSz="457200" rtl="0" eaLnBrk="1" fontAlgn="base" hangingPunct="1">
              <a:spcBef>
                <a:spcPct val="0"/>
              </a:spcBef>
              <a:spcAft>
                <a:spcPts val="1200"/>
              </a:spcAft>
              <a:buClr>
                <a:schemeClr val="accent1"/>
              </a:buClr>
              <a:buFont typeface="Arial"/>
              <a:buChar char="•"/>
              <a:defRPr sz="2200" kern="1200">
                <a:solidFill>
                  <a:srgbClr val="595959"/>
                </a:solidFill>
                <a:latin typeface="+mn-lt"/>
                <a:ea typeface="ヒラギノ角ゴ Pro W3" charset="-128"/>
                <a:cs typeface="+mn-cs"/>
              </a:defRPr>
            </a:lvl4pPr>
            <a:lvl5pPr marL="1430338" indent="-287338" algn="l" defTabSz="457200" rtl="0" eaLnBrk="1" fontAlgn="base" hangingPunct="1">
              <a:spcBef>
                <a:spcPct val="0"/>
              </a:spcBef>
              <a:spcAft>
                <a:spcPts val="1200"/>
              </a:spcAft>
              <a:buClr>
                <a:schemeClr val="accent1"/>
              </a:buClr>
              <a:buFont typeface="Arial" charset="0"/>
              <a:buChar char="•"/>
              <a:defRPr sz="2100" kern="1200">
                <a:solidFill>
                  <a:srgbClr val="595959"/>
                </a:solidFill>
                <a:latin typeface="+mn-lt"/>
                <a:ea typeface="ヒラギノ角ゴ Pro W3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Demonstration:</a:t>
            </a:r>
          </a:p>
          <a:p>
            <a:pPr lvl="1"/>
            <a:r>
              <a:rPr lang="en-US" sz="1600" dirty="0"/>
              <a:t>Pronghorn-SAM coupling demonstrated for MSRE</a:t>
            </a:r>
          </a:p>
          <a:p>
            <a:pPr lvl="1"/>
            <a:r>
              <a:rPr lang="en-US" sz="1600" dirty="0"/>
              <a:t>For steady-state operation, the coupling methodology has been demonstrated and verified for the full reactor model.</a:t>
            </a:r>
          </a:p>
          <a:p>
            <a:r>
              <a:rPr lang="en-US" sz="2000" dirty="0"/>
              <a:t>Key limitation:</a:t>
            </a:r>
          </a:p>
          <a:p>
            <a:pPr lvl="1"/>
            <a:r>
              <a:rPr lang="en-US" sz="1600" dirty="0"/>
              <a:t>1D to </a:t>
            </a:r>
            <a:r>
              <a:rPr lang="en-US" sz="1600" dirty="0" err="1"/>
              <a:t>multiD</a:t>
            </a:r>
            <a:r>
              <a:rPr lang="en-US" sz="1600" dirty="0"/>
              <a:t> boundary condition in Pronghorn imposed from SAM models where flow assumptions must be made.</a:t>
            </a:r>
          </a:p>
          <a:p>
            <a:pPr lvl="1"/>
            <a:r>
              <a:rPr lang="en-US" sz="1600" dirty="0"/>
              <a:t>The user must still carefully select the boundary where the coupling is performed to avoid the effects of these boundary conditions.</a:t>
            </a:r>
          </a:p>
          <a:p>
            <a:r>
              <a:rPr lang="en-US" sz="2000" dirty="0"/>
              <a:t>Coupling validation:</a:t>
            </a:r>
          </a:p>
          <a:p>
            <a:pPr lvl="1"/>
            <a:r>
              <a:rPr lang="en-US" sz="1600" dirty="0"/>
              <a:t>The transient model has been validated for reactivity insertion transients in MSRE.</a:t>
            </a:r>
          </a:p>
          <a:p>
            <a:pPr lvl="1"/>
            <a:r>
              <a:rPr lang="en-US" sz="1600" dirty="0"/>
              <a:t>Pronghorn SAM results showed improved performance due to the higher resolution of the Pronghorn model.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A40B6D8-D78C-0EEF-CD02-AAEF12EDF0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5520" y="1688996"/>
            <a:ext cx="3468021" cy="220443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3774BCE-6011-57CB-C157-9DEBF99BE2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82510" y="1732705"/>
            <a:ext cx="3196134" cy="220443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C2F3205-2C5F-919B-A8B1-F587EF90824A}"/>
              </a:ext>
            </a:extLst>
          </p:cNvPr>
          <p:cNvSpPr txBox="1"/>
          <p:nvPr/>
        </p:nvSpPr>
        <p:spPr>
          <a:xfrm>
            <a:off x="5791997" y="1339590"/>
            <a:ext cx="20257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Temperature Field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0A04FB00-645F-BEA9-EF19-1CFDAAAA8348}"/>
                  </a:ext>
                </a:extLst>
              </p:cNvPr>
              <p:cNvSpPr txBox="1"/>
              <p:nvPr/>
            </p:nvSpPr>
            <p:spPr>
              <a:xfrm>
                <a:off x="8783541" y="1172063"/>
                <a:ext cx="300989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/>
                  <a:t>Delayed neutron precursor concentration for group 1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1200" b="0" i="1" smtClean="0">
                        <a:latin typeface="Cambria Math" panose="02040503050406030204" pitchFamily="18" charset="0"/>
                      </a:rPr>
                      <m:t>=1.3336×</m:t>
                    </m:r>
                    <m:sSup>
                      <m:sSupPr>
                        <m:ctrlPr>
                          <a:rPr lang="en-US" sz="12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−2</m:t>
                        </m:r>
                      </m:sup>
                    </m:sSup>
                    <m:r>
                      <a:rPr lang="en-US" sz="1200" b="0" i="1" smtClean="0">
                        <a:latin typeface="Cambria Math" panose="02040503050406030204" pitchFamily="18" charset="0"/>
                      </a:rPr>
                      <m:t>1/</m:t>
                    </m:r>
                    <m:r>
                      <a:rPr lang="en-US" sz="1200" b="0" i="1" smtClean="0"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r>
                  <a:rPr lang="en-US" sz="1200" dirty="0"/>
                  <a:t>)</a:t>
                </a: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0A04FB00-645F-BEA9-EF19-1CFDAAAA83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83541" y="1172063"/>
                <a:ext cx="3009892" cy="461665"/>
              </a:xfrm>
              <a:prstGeom prst="rect">
                <a:avLst/>
              </a:prstGeom>
              <a:blipFill>
                <a:blip r:embed="rId4"/>
                <a:stretch>
                  <a:fillRect r="-420" b="-81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Picture 17">
            <a:extLst>
              <a:ext uri="{FF2B5EF4-FFF2-40B4-BE49-F238E27FC236}">
                <a16:creationId xmlns:a16="http://schemas.microsoft.com/office/drawing/2014/main" id="{E544DEC5-200C-EF17-2570-F48F4A40F7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13472" y="4064732"/>
            <a:ext cx="3468021" cy="207957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515F5D4-061F-F8FB-DCA5-CF08E265479D}"/>
              </a:ext>
            </a:extLst>
          </p:cNvPr>
          <p:cNvSpPr txBox="1"/>
          <p:nvPr/>
        </p:nvSpPr>
        <p:spPr>
          <a:xfrm>
            <a:off x="5985733" y="4781355"/>
            <a:ext cx="20257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Reactivity Insertion Transient at 5MW of thermal power</a:t>
            </a:r>
          </a:p>
        </p:txBody>
      </p:sp>
    </p:spTree>
    <p:extLst>
      <p:ext uri="{BB962C8B-B14F-4D97-AF65-F5344CB8AC3E}">
        <p14:creationId xmlns:p14="http://schemas.microsoft.com/office/powerpoint/2010/main" val="20587734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3F619C-D72C-4FC9-7810-E8DF26E5BC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Pronghorn-Nek High-to-Low (HOLO) Coupling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EB194C-BA80-0852-9EC3-11E806ADF19A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08478" y="1465978"/>
            <a:ext cx="2480951" cy="4876800"/>
          </a:xfrm>
        </p:spPr>
        <p:txBody>
          <a:bodyPr/>
          <a:lstStyle/>
          <a:p>
            <a:r>
              <a:rPr lang="en-US" sz="1600" dirty="0"/>
              <a:t>Pronghorn RANS turbulent closures implemented as </a:t>
            </a:r>
            <a:r>
              <a:rPr lang="en-US" sz="1600" i="1" dirty="0"/>
              <a:t>Functors</a:t>
            </a:r>
            <a:r>
              <a:rPr lang="en-US" sz="1600" dirty="0"/>
              <a:t>, which allows for a simple calibration from higher-fidelity models</a:t>
            </a:r>
          </a:p>
          <a:p>
            <a:r>
              <a:rPr lang="en-US" sz="1600" dirty="0"/>
              <a:t>Pronghorn implements an inverse Kalman filter for advection, allowing to obtain good performance advection in coarse meshes</a:t>
            </a:r>
          </a:p>
          <a:p>
            <a:r>
              <a:rPr lang="en-US" sz="1600" dirty="0"/>
              <a:t>Example for the Molten Salt Fast Reactor (MSFR) core in the right figures</a:t>
            </a:r>
          </a:p>
          <a:p>
            <a:endParaRPr lang="en-US" sz="16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B659348-43BA-76E0-CD82-203CBBAA718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325" r="24397"/>
          <a:stretch>
            <a:fillRect/>
          </a:stretch>
        </p:blipFill>
        <p:spPr>
          <a:xfrm>
            <a:off x="3077282" y="1604478"/>
            <a:ext cx="1875718" cy="154436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C6E1695-112B-8F02-BB73-FAB89DDD14A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1352" r="23912"/>
          <a:stretch>
            <a:fillRect/>
          </a:stretch>
        </p:blipFill>
        <p:spPr>
          <a:xfrm>
            <a:off x="5940359" y="1642135"/>
            <a:ext cx="1832041" cy="154436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A9A1427-66F1-1E19-2381-69181D17F59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0008" r="25371"/>
          <a:stretch>
            <a:fillRect/>
          </a:stretch>
        </p:blipFill>
        <p:spPr>
          <a:xfrm>
            <a:off x="9013667" y="1666812"/>
            <a:ext cx="1828801" cy="154436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142B6D6-AA2E-9C36-E25D-5D5A1CD49B12}"/>
              </a:ext>
            </a:extLst>
          </p:cNvPr>
          <p:cNvSpPr txBox="1"/>
          <p:nvPr/>
        </p:nvSpPr>
        <p:spPr>
          <a:xfrm>
            <a:off x="2934629" y="1327479"/>
            <a:ext cx="21676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Time-averaged </a:t>
            </a:r>
            <a:r>
              <a:rPr lang="en-US" sz="1200" dirty="0" err="1"/>
              <a:t>NekRS</a:t>
            </a:r>
            <a:r>
              <a:rPr lang="en-US" sz="1200" dirty="0"/>
              <a:t> LES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5874ADF-247B-8E51-5CC8-5F3AA23D2C74}"/>
                  </a:ext>
                </a:extLst>
              </p:cNvPr>
              <p:cNvSpPr txBox="1"/>
              <p:nvPr/>
            </p:nvSpPr>
            <p:spPr>
              <a:xfrm>
                <a:off x="5867400" y="1156166"/>
                <a:ext cx="208222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/>
                  <a:t>Standard</a:t>
                </a:r>
                <a:r>
                  <a:rPr lang="en-US" sz="1200" dirty="0"/>
                  <a:t> </a:t>
                </a:r>
                <a14:m>
                  <m:oMath xmlns:m="http://schemas.openxmlformats.org/officeDocument/2006/math">
                    <m:r>
                      <a:rPr lang="en-US" sz="1200" b="0" i="1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sz="1200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1200" b="0" i="1" smtClean="0">
                        <a:latin typeface="Cambria Math" panose="02040503050406030204" pitchFamily="18" charset="0"/>
                      </a:rPr>
                      <m:t>𝜖</m:t>
                    </m:r>
                  </m:oMath>
                </a14:m>
                <a:r>
                  <a:rPr lang="en-US" sz="1200" dirty="0"/>
                  <a:t> model in Pronghorn</a:t>
                </a:r>
              </a:p>
              <a:p>
                <a:pPr algn="ctr"/>
                <a:r>
                  <a:rPr lang="en-US" sz="1200" dirty="0"/>
                  <a:t>Mean Squared Error: 6.6%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5874ADF-247B-8E51-5CC8-5F3AA23D2C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67400" y="1156166"/>
                <a:ext cx="2082229" cy="646331"/>
              </a:xfrm>
              <a:prstGeom prst="rect">
                <a:avLst/>
              </a:prstGeom>
              <a:blipFill>
                <a:blip r:embed="rId5"/>
                <a:stretch>
                  <a:fillRect t="-1923" b="-38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CFD0171-DD45-9E75-C040-5FAAD431430E}"/>
                  </a:ext>
                </a:extLst>
              </p:cNvPr>
              <p:cNvSpPr txBox="1"/>
              <p:nvPr/>
            </p:nvSpPr>
            <p:spPr>
              <a:xfrm>
                <a:off x="8948524" y="1147828"/>
                <a:ext cx="208222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/>
                  <a:t>Calibrated</a:t>
                </a:r>
                <a:r>
                  <a:rPr lang="en-US" sz="1200" dirty="0"/>
                  <a:t> </a:t>
                </a:r>
                <a14:m>
                  <m:oMath xmlns:m="http://schemas.openxmlformats.org/officeDocument/2006/math">
                    <m:r>
                      <a:rPr lang="en-US" sz="1200" b="0" i="1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sz="1200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1200" b="0" i="1" smtClean="0">
                        <a:latin typeface="Cambria Math" panose="02040503050406030204" pitchFamily="18" charset="0"/>
                      </a:rPr>
                      <m:t>𝜖</m:t>
                    </m:r>
                  </m:oMath>
                </a14:m>
                <a:r>
                  <a:rPr lang="en-US" sz="1200" dirty="0"/>
                  <a:t> model in Pronghorn</a:t>
                </a:r>
              </a:p>
              <a:p>
                <a:pPr algn="ctr"/>
                <a:r>
                  <a:rPr lang="en-US" sz="1200" dirty="0"/>
                  <a:t>Mean Squared Error: 0.7%</a:t>
                </a:r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CFD0171-DD45-9E75-C040-5FAAD43143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48524" y="1147828"/>
                <a:ext cx="2082229" cy="646331"/>
              </a:xfrm>
              <a:prstGeom prst="rect">
                <a:avLst/>
              </a:prstGeom>
              <a:blipFill>
                <a:blip r:embed="rId6"/>
                <a:stretch>
                  <a:fillRect b="-38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EE060D4F-9959-D191-AAB2-EA82B840FDC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64353810"/>
              </p:ext>
            </p:extLst>
          </p:nvPr>
        </p:nvGraphicFramePr>
        <p:xfrm>
          <a:off x="4114799" y="3425841"/>
          <a:ext cx="7122485" cy="25177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pic>
        <p:nvPicPr>
          <p:cNvPr id="11" name="Picture 10">
            <a:extLst>
              <a:ext uri="{FF2B5EF4-FFF2-40B4-BE49-F238E27FC236}">
                <a16:creationId xmlns:a16="http://schemas.microsoft.com/office/drawing/2014/main" id="{20DB9C4D-1904-02B9-EDFF-3CC42B7EEE4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3337"/>
          <a:stretch>
            <a:fillRect/>
          </a:stretch>
        </p:blipFill>
        <p:spPr>
          <a:xfrm>
            <a:off x="5028900" y="1675150"/>
            <a:ext cx="471574" cy="154436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AD9AD68-38B4-4039-02AB-B1F73D2B769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3337"/>
          <a:stretch>
            <a:fillRect/>
          </a:stretch>
        </p:blipFill>
        <p:spPr>
          <a:xfrm>
            <a:off x="7935684" y="1675150"/>
            <a:ext cx="471574" cy="154436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A49373E-641E-776A-B8B1-FD25A224DD2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3337"/>
          <a:stretch>
            <a:fillRect/>
          </a:stretch>
        </p:blipFill>
        <p:spPr>
          <a:xfrm>
            <a:off x="11030752" y="1705086"/>
            <a:ext cx="471574" cy="154436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350F897-FE7E-4A02-599A-7F8956C96A50}"/>
              </a:ext>
            </a:extLst>
          </p:cNvPr>
          <p:cNvSpPr txBox="1"/>
          <p:nvPr/>
        </p:nvSpPr>
        <p:spPr>
          <a:xfrm>
            <a:off x="192494" y="6230628"/>
            <a:ext cx="7645293" cy="5770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Tano, M., Walker, S., Abou-</a:t>
            </a:r>
            <a:r>
              <a:rPr lang="en-US" sz="105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Jaoude</a:t>
            </a:r>
            <a:r>
              <a:rPr lang="en-US" sz="105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A., Fang, J., &amp; Shaver, D. (2023). Nek5000-Pronghorn-SAM multiscale modeling of pool-type Molten Salt Reactors. In </a:t>
            </a:r>
            <a:r>
              <a:rPr lang="en-US" sz="1050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20th International Topical Meeting on Nuclear Reactor Thermal Hydraulics, NURETH 2023</a:t>
            </a:r>
            <a:r>
              <a:rPr lang="en-US" sz="105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 (pp. 478-491). American Nuclear Society.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38176695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0763A4-4263-6654-6447-094E3A2BCF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E99471E7-2938-BBF3-0F09-B63D402ABCF7}"/>
                  </a:ext>
                </a:extLst>
              </p:cNvPr>
              <p:cNvSpPr>
                <a:spLocks noGrp="1"/>
              </p:cNvSpPr>
              <p:nvPr>
                <p:ph sz="quarter" idx="12"/>
              </p:nvPr>
            </p:nvSpPr>
            <p:spPr>
              <a:xfrm>
                <a:off x="381000" y="1295400"/>
                <a:ext cx="11455400" cy="4876800"/>
              </a:xfrm>
            </p:spPr>
            <p:txBody>
              <a:bodyPr/>
              <a:lstStyle/>
              <a:p>
                <a:r>
                  <a:rPr lang="en-US" sz="1800" dirty="0"/>
                  <a:t>Pronghorn has been extended to model pool-like MSRs with coarse-mesh for engineering-scale modeling</a:t>
                </a:r>
              </a:p>
              <a:p>
                <a:r>
                  <a:rPr lang="en-US" sz="1800" dirty="0"/>
                  <a:t>Additions included:</a:t>
                </a:r>
              </a:p>
              <a:p>
                <a:pPr lvl="1"/>
                <a:r>
                  <a:rPr lang="en-US" sz="1600" dirty="0"/>
                  <a:t>Two-equations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𝜖</m:t>
                    </m:r>
                  </m:oMath>
                </a14:m>
                <a:r>
                  <a:rPr lang="en-US" sz="1600" dirty="0"/>
                  <a:t> and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𝜔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𝑆𝑆𝑇</m:t>
                    </m:r>
                  </m:oMath>
                </a14:m>
                <a:r>
                  <a:rPr lang="en-US" sz="1600" dirty="0"/>
                  <a:t> RANS turbulence models</a:t>
                </a:r>
              </a:p>
              <a:p>
                <a:pPr lvl="1"/>
                <a:r>
                  <a:rPr lang="en-US" sz="1600" dirty="0"/>
                  <a:t>Near wall modeling for rough walls and swirling flow</a:t>
                </a:r>
              </a:p>
              <a:p>
                <a:pPr lvl="1"/>
                <a:r>
                  <a:rPr lang="en-US" sz="1600" dirty="0"/>
                  <a:t>Two-phase, drift-flux, multi-dimensional modeling</a:t>
                </a:r>
              </a:p>
              <a:p>
                <a:pPr lvl="1"/>
                <a:r>
                  <a:rPr lang="en-US" sz="1600" dirty="0"/>
                  <a:t>Domain-overlapping coupling with SAM</a:t>
                </a:r>
              </a:p>
              <a:p>
                <a:r>
                  <a:rPr lang="en-US" sz="1800" dirty="0"/>
                  <a:t>Current work is targeting:</a:t>
                </a:r>
              </a:p>
              <a:p>
                <a:pPr lvl="1"/>
                <a:r>
                  <a:rPr lang="en-US" sz="1600" dirty="0"/>
                  <a:t>Coarser computational meshes</a:t>
                </a:r>
              </a:p>
              <a:p>
                <a:pPr lvl="1"/>
                <a:r>
                  <a:rPr lang="en-US" sz="1600" dirty="0"/>
                  <a:t>Coupling with Saline for modeling molten salt flows with diverse composition due to varying burnup</a:t>
                </a:r>
              </a:p>
              <a:p>
                <a:pPr lvl="1"/>
                <a:r>
                  <a:rPr lang="en-US" sz="1600" dirty="0"/>
                  <a:t>Improving near-wall solute wall functions for corrosion modeling (coupling with PNP model)</a:t>
                </a:r>
              </a:p>
              <a:p>
                <a:pPr lvl="1"/>
                <a:r>
                  <a:rPr lang="en-US" sz="1600" dirty="0"/>
                  <a:t>Two-phase Euler-Euler modeling for accounting for sloshing and larger void fraction transport</a:t>
                </a:r>
              </a:p>
              <a:p>
                <a:pPr lvl="1"/>
                <a:r>
                  <a:rPr lang="en-US" sz="1600" dirty="0"/>
                  <a:t>Continue improving domain-overlapping for cases with large body forces, weak-compressibility, and porosity jumps</a:t>
                </a:r>
              </a:p>
            </p:txBody>
          </p:sp>
        </mc:Choice>
        <mc:Fallback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E99471E7-2938-BBF3-0F09-B63D402ABCF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2"/>
              </p:nvPr>
            </p:nvSpPr>
            <p:spPr>
              <a:xfrm>
                <a:off x="381000" y="1295400"/>
                <a:ext cx="11455400" cy="4876800"/>
              </a:xfrm>
              <a:blipFill>
                <a:blip r:embed="rId2"/>
                <a:stretch>
                  <a:fillRect l="-1218" t="-15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6902463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000352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BD22A7-7A7E-5473-2680-98F6B1DA32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Near-Wall Turbulence Modeling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803F8AAF-9817-8E23-A610-D432B843A067}"/>
              </a:ext>
            </a:extLst>
          </p:cNvPr>
          <p:cNvGraphicFramePr>
            <a:graphicFrameLocks noGrp="1"/>
          </p:cNvGraphicFramePr>
          <p:nvPr/>
        </p:nvGraphicFramePr>
        <p:xfrm>
          <a:off x="304800" y="1371600"/>
          <a:ext cx="6064486" cy="219278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32243">
                  <a:extLst>
                    <a:ext uri="{9D8B030D-6E8A-4147-A177-3AD203B41FA5}">
                      <a16:colId xmlns:a16="http://schemas.microsoft.com/office/drawing/2014/main" val="2877388870"/>
                    </a:ext>
                  </a:extLst>
                </a:gridCol>
                <a:gridCol w="3032243">
                  <a:extLst>
                    <a:ext uri="{9D8B030D-6E8A-4147-A177-3AD203B41FA5}">
                      <a16:colId xmlns:a16="http://schemas.microsoft.com/office/drawing/2014/main" val="4141732388"/>
                    </a:ext>
                  </a:extLst>
                </a:gridCol>
              </a:tblGrid>
              <a:tr h="671283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Correction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Implementation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68059078"/>
                  </a:ext>
                </a:extLst>
              </a:tr>
              <a:tr h="850223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Roughness correction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Moody-adapted Colebrook and Asymptotic corrections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28635128"/>
                  </a:ext>
                </a:extLst>
              </a:tr>
              <a:tr h="67128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Transverse curvature correction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Quadratic aggregation of shear velocity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7962821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F4053DA2-DAA7-DA68-D103-B1786EE1B1D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010400" y="1371600"/>
                <a:ext cx="4724400" cy="2959597"/>
              </a:xfrm>
              <a:prstGeom prst="rect">
                <a:avLst/>
              </a:prstGeom>
            </p:spPr>
            <p:txBody>
              <a:bodyPr vert="horz" lIns="0" tIns="0" rIns="0" bIns="0"/>
              <a:lstStyle>
                <a:lvl1pPr marL="287338" indent="-287338" algn="l" defTabSz="457200" rtl="0" eaLnBrk="1" fontAlgn="base" hangingPunct="1">
                  <a:spcBef>
                    <a:spcPct val="0"/>
                  </a:spcBef>
                  <a:spcAft>
                    <a:spcPts val="1200"/>
                  </a:spcAft>
                  <a:buClr>
                    <a:srgbClr val="213E9A"/>
                  </a:buClr>
                  <a:buFont typeface="Arial" charset="0"/>
                  <a:buChar char="•"/>
                  <a:defRPr sz="2400" kern="1200">
                    <a:solidFill>
                      <a:srgbClr val="595959"/>
                    </a:solidFill>
                    <a:latin typeface="+mn-lt"/>
                    <a:ea typeface="ヒラギノ角ゴ Pro W3" charset="-128"/>
                    <a:cs typeface="ヒラギノ角ゴ Pro W3" charset="-128"/>
                  </a:defRPr>
                </a:lvl1pPr>
                <a:lvl2pPr marL="576263" indent="-288925" algn="l" defTabSz="457200" rtl="0" eaLnBrk="1" fontAlgn="base" hangingPunct="1">
                  <a:spcBef>
                    <a:spcPct val="0"/>
                  </a:spcBef>
                  <a:spcAft>
                    <a:spcPts val="1200"/>
                  </a:spcAft>
                  <a:buClr>
                    <a:srgbClr val="213E9A"/>
                  </a:buClr>
                  <a:buFont typeface="Arial"/>
                  <a:buChar char="•"/>
                  <a:defRPr sz="2000" kern="1200">
                    <a:solidFill>
                      <a:srgbClr val="595959"/>
                    </a:solidFill>
                    <a:latin typeface="+mn-lt"/>
                    <a:ea typeface="ヒラギノ角ゴ Pro W3" charset="-128"/>
                    <a:cs typeface="+mn-cs"/>
                  </a:defRPr>
                </a:lvl2pPr>
                <a:lvl3pPr marL="855663" indent="-279400" algn="l" defTabSz="457200" rtl="0" eaLnBrk="1" fontAlgn="base" hangingPunct="1">
                  <a:spcBef>
                    <a:spcPct val="0"/>
                  </a:spcBef>
                  <a:spcAft>
                    <a:spcPts val="1200"/>
                  </a:spcAft>
                  <a:buClr>
                    <a:srgbClr val="213E9A"/>
                  </a:buClr>
                  <a:buFont typeface="Arial" charset="0"/>
                  <a:buChar char="•"/>
                  <a:defRPr sz="1800" kern="1200">
                    <a:solidFill>
                      <a:srgbClr val="595959"/>
                    </a:solidFill>
                    <a:latin typeface="+mn-lt"/>
                    <a:ea typeface="ヒラギノ角ゴ Pro W3" charset="-128"/>
                    <a:cs typeface="+mn-cs"/>
                  </a:defRPr>
                </a:lvl3pPr>
                <a:lvl4pPr marL="1143000" indent="-287338" algn="l" defTabSz="457200" rtl="0" eaLnBrk="1" fontAlgn="base" hangingPunct="1">
                  <a:spcBef>
                    <a:spcPct val="0"/>
                  </a:spcBef>
                  <a:spcAft>
                    <a:spcPts val="1200"/>
                  </a:spcAft>
                  <a:buClr>
                    <a:srgbClr val="213E9A"/>
                  </a:buClr>
                  <a:buFont typeface="Arial"/>
                  <a:buChar char="•"/>
                  <a:defRPr sz="1600" kern="1200">
                    <a:solidFill>
                      <a:srgbClr val="595959"/>
                    </a:solidFill>
                    <a:latin typeface="+mn-lt"/>
                    <a:ea typeface="ヒラギノ角ゴ Pro W3" charset="-128"/>
                    <a:cs typeface="+mn-cs"/>
                  </a:defRPr>
                </a:lvl4pPr>
                <a:lvl5pPr marL="1430338" indent="-287338" algn="l" defTabSz="457200" rtl="0" eaLnBrk="1" fontAlgn="base" hangingPunct="1">
                  <a:spcBef>
                    <a:spcPct val="0"/>
                  </a:spcBef>
                  <a:spcAft>
                    <a:spcPts val="1200"/>
                  </a:spcAft>
                  <a:buClr>
                    <a:srgbClr val="213E9A"/>
                  </a:buClr>
                  <a:buFont typeface="Arial" charset="0"/>
                  <a:buChar char="•"/>
                  <a:defRPr sz="1500" kern="1200">
                    <a:solidFill>
                      <a:srgbClr val="595959"/>
                    </a:solidFill>
                    <a:latin typeface="+mn-lt"/>
                    <a:ea typeface="ヒラギノ角ゴ Pro W3" charset="-128"/>
                    <a:cs typeface="+mn-cs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800" dirty="0"/>
                  <a:t>Models validated for:</a:t>
                </a:r>
              </a:p>
              <a:p>
                <a:pPr lvl="1"/>
                <a:r>
                  <a:rPr lang="en-US" sz="1400" dirty="0"/>
                  <a:t>Roughness Corrections in Moody Chart </a:t>
                </a:r>
                <a14:m>
                  <m:oMath xmlns:m="http://schemas.openxmlformats.org/officeDocument/2006/math"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𝑅𝑒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∈[65,000, 650,000]</m:t>
                    </m:r>
                  </m:oMath>
                </a14:m>
                <a:endParaRPr lang="en-US" sz="1400" dirty="0"/>
              </a:p>
              <a:p>
                <a:pPr lvl="1"/>
                <a:r>
                  <a:rPr lang="en-US" sz="1400" dirty="0"/>
                  <a:t>Rough Channel Experiment [4] </a:t>
                </a:r>
                <a14:m>
                  <m:oMath xmlns:m="http://schemas.openxmlformats.org/officeDocument/2006/math"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𝑅𝑒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=65,000</m:t>
                    </m:r>
                  </m:oMath>
                </a14:m>
                <a:endParaRPr lang="en-US" sz="1400" dirty="0"/>
              </a:p>
              <a:p>
                <a:pPr lvl="1"/>
                <a:r>
                  <a:rPr lang="en-US" sz="1400" dirty="0"/>
                  <a:t>Swirling Flow in Axial Expansion [5] </a:t>
                </a:r>
                <a14:m>
                  <m:oMath xmlns:m="http://schemas.openxmlformats.org/officeDocument/2006/math"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𝑅𝑒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=206,000</m:t>
                    </m:r>
                  </m:oMath>
                </a14:m>
                <a:endParaRPr lang="en-US" sz="1400" dirty="0"/>
              </a:p>
            </p:txBody>
          </p:sp>
        </mc:Choice>
        <mc:Fallback xmlns="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F4053DA2-DAA7-DA68-D103-B1786EE1B1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10400" y="1371600"/>
                <a:ext cx="4724400" cy="2959597"/>
              </a:xfrm>
              <a:prstGeom prst="rect">
                <a:avLst/>
              </a:prstGeom>
              <a:blipFill>
                <a:blip r:embed="rId2"/>
                <a:stretch>
                  <a:fillRect l="-2949" t="-25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091E02A-D2F7-FE89-27C2-BCF1A902AA3D}"/>
              </a:ext>
            </a:extLst>
          </p:cNvPr>
          <p:cNvSpPr txBox="1">
            <a:spLocks/>
          </p:cNvSpPr>
          <p:nvPr/>
        </p:nvSpPr>
        <p:spPr>
          <a:xfrm>
            <a:off x="194797" y="4331795"/>
            <a:ext cx="1171976" cy="603264"/>
          </a:xfrm>
          <a:prstGeom prst="rect">
            <a:avLst/>
          </a:prstGeom>
        </p:spPr>
        <p:txBody>
          <a:bodyPr vert="horz" lIns="0" tIns="0" rIns="0" bIns="0"/>
          <a:lstStyle>
            <a:lvl1pPr marL="287338" indent="-287338" algn="l" defTabSz="457200" rtl="0" eaLnBrk="1" fontAlgn="base" hangingPunct="1">
              <a:spcBef>
                <a:spcPct val="0"/>
              </a:spcBef>
              <a:spcAft>
                <a:spcPts val="1200"/>
              </a:spcAft>
              <a:buClr>
                <a:srgbClr val="213E9A"/>
              </a:buClr>
              <a:buFont typeface="Arial" charset="0"/>
              <a:buChar char="•"/>
              <a:defRPr sz="2400" kern="1200">
                <a:solidFill>
                  <a:srgbClr val="595959"/>
                </a:solidFill>
                <a:latin typeface="+mn-lt"/>
                <a:ea typeface="ヒラギノ角ゴ Pro W3" charset="-128"/>
                <a:cs typeface="ヒラギノ角ゴ Pro W3" charset="-128"/>
              </a:defRPr>
            </a:lvl1pPr>
            <a:lvl2pPr marL="576263" indent="-288925" algn="l" defTabSz="457200" rtl="0" eaLnBrk="1" fontAlgn="base" hangingPunct="1">
              <a:spcBef>
                <a:spcPct val="0"/>
              </a:spcBef>
              <a:spcAft>
                <a:spcPts val="1200"/>
              </a:spcAft>
              <a:buClr>
                <a:srgbClr val="213E9A"/>
              </a:buClr>
              <a:buFont typeface="Arial"/>
              <a:buChar char="•"/>
              <a:defRPr sz="2000" kern="1200">
                <a:solidFill>
                  <a:srgbClr val="595959"/>
                </a:solidFill>
                <a:latin typeface="+mn-lt"/>
                <a:ea typeface="ヒラギノ角ゴ Pro W3" charset="-128"/>
                <a:cs typeface="+mn-cs"/>
              </a:defRPr>
            </a:lvl2pPr>
            <a:lvl3pPr marL="855663" indent="-279400" algn="l" defTabSz="457200" rtl="0" eaLnBrk="1" fontAlgn="base" hangingPunct="1">
              <a:spcBef>
                <a:spcPct val="0"/>
              </a:spcBef>
              <a:spcAft>
                <a:spcPts val="1200"/>
              </a:spcAft>
              <a:buClr>
                <a:srgbClr val="213E9A"/>
              </a:buClr>
              <a:buFont typeface="Arial" charset="0"/>
              <a:buChar char="•"/>
              <a:defRPr sz="1800" kern="1200">
                <a:solidFill>
                  <a:srgbClr val="595959"/>
                </a:solidFill>
                <a:latin typeface="+mn-lt"/>
                <a:ea typeface="ヒラギノ角ゴ Pro W3" charset="-128"/>
                <a:cs typeface="+mn-cs"/>
              </a:defRPr>
            </a:lvl3pPr>
            <a:lvl4pPr marL="1143000" indent="-287338" algn="l" defTabSz="457200" rtl="0" eaLnBrk="1" fontAlgn="base" hangingPunct="1">
              <a:spcBef>
                <a:spcPct val="0"/>
              </a:spcBef>
              <a:spcAft>
                <a:spcPts val="1200"/>
              </a:spcAft>
              <a:buClr>
                <a:srgbClr val="213E9A"/>
              </a:buClr>
              <a:buFont typeface="Arial"/>
              <a:buChar char="•"/>
              <a:defRPr sz="1600" kern="1200">
                <a:solidFill>
                  <a:srgbClr val="595959"/>
                </a:solidFill>
                <a:latin typeface="+mn-lt"/>
                <a:ea typeface="ヒラギノ角ゴ Pro W3" charset="-128"/>
                <a:cs typeface="+mn-cs"/>
              </a:defRPr>
            </a:lvl4pPr>
            <a:lvl5pPr marL="1430338" indent="-287338" algn="l" defTabSz="457200" rtl="0" eaLnBrk="1" fontAlgn="base" hangingPunct="1">
              <a:spcBef>
                <a:spcPct val="0"/>
              </a:spcBef>
              <a:spcAft>
                <a:spcPts val="1200"/>
              </a:spcAft>
              <a:buClr>
                <a:srgbClr val="213E9A"/>
              </a:buClr>
              <a:buFont typeface="Arial" charset="0"/>
              <a:buChar char="•"/>
              <a:defRPr sz="1500" kern="1200">
                <a:solidFill>
                  <a:srgbClr val="595959"/>
                </a:solidFill>
                <a:latin typeface="+mn-lt"/>
                <a:ea typeface="ヒラギノ角ゴ Pro W3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en-US" sz="1800" dirty="0"/>
              <a:t>Application to L-MSR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7B956F0-8D3F-C386-A3E8-A2059101A4D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0853"/>
          <a:stretch/>
        </p:blipFill>
        <p:spPr>
          <a:xfrm>
            <a:off x="7892310" y="4131571"/>
            <a:ext cx="4299690" cy="141904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700243E-BCE3-5912-A48F-000D39BE2D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0725" y="4145692"/>
            <a:ext cx="4314242" cy="140492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A73239A-567A-E164-8FE2-0A14C25CE2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00200" y="4293366"/>
            <a:ext cx="1730828" cy="1214805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47793F2E-32B7-A52F-8773-B6E7D3BD68DD}"/>
              </a:ext>
            </a:extLst>
          </p:cNvPr>
          <p:cNvSpPr txBox="1">
            <a:spLocks/>
          </p:cNvSpPr>
          <p:nvPr/>
        </p:nvSpPr>
        <p:spPr>
          <a:xfrm>
            <a:off x="1438942" y="5550618"/>
            <a:ext cx="1730828" cy="792236"/>
          </a:xfrm>
          <a:prstGeom prst="rect">
            <a:avLst/>
          </a:prstGeom>
        </p:spPr>
        <p:txBody>
          <a:bodyPr vert="horz" lIns="0" tIns="0" rIns="0" bIns="0"/>
          <a:lstStyle>
            <a:lvl1pPr marL="287338" indent="-287338" algn="l" defTabSz="457200" rtl="0" eaLnBrk="1" fontAlgn="base" hangingPunct="1">
              <a:spcBef>
                <a:spcPct val="0"/>
              </a:spcBef>
              <a:spcAft>
                <a:spcPts val="1200"/>
              </a:spcAft>
              <a:buClr>
                <a:srgbClr val="213E9A"/>
              </a:buClr>
              <a:buFont typeface="Arial" charset="0"/>
              <a:buChar char="•"/>
              <a:defRPr sz="2400" kern="1200">
                <a:solidFill>
                  <a:srgbClr val="595959"/>
                </a:solidFill>
                <a:latin typeface="+mn-lt"/>
                <a:ea typeface="ヒラギノ角ゴ Pro W3" charset="-128"/>
                <a:cs typeface="ヒラギノ角ゴ Pro W3" charset="-128"/>
              </a:defRPr>
            </a:lvl1pPr>
            <a:lvl2pPr marL="576263" indent="-288925" algn="l" defTabSz="457200" rtl="0" eaLnBrk="1" fontAlgn="base" hangingPunct="1">
              <a:spcBef>
                <a:spcPct val="0"/>
              </a:spcBef>
              <a:spcAft>
                <a:spcPts val="1200"/>
              </a:spcAft>
              <a:buClr>
                <a:srgbClr val="213E9A"/>
              </a:buClr>
              <a:buFont typeface="Arial"/>
              <a:buChar char="•"/>
              <a:defRPr sz="2000" kern="1200">
                <a:solidFill>
                  <a:srgbClr val="595959"/>
                </a:solidFill>
                <a:latin typeface="+mn-lt"/>
                <a:ea typeface="ヒラギノ角ゴ Pro W3" charset="-128"/>
                <a:cs typeface="+mn-cs"/>
              </a:defRPr>
            </a:lvl2pPr>
            <a:lvl3pPr marL="855663" indent="-279400" algn="l" defTabSz="457200" rtl="0" eaLnBrk="1" fontAlgn="base" hangingPunct="1">
              <a:spcBef>
                <a:spcPct val="0"/>
              </a:spcBef>
              <a:spcAft>
                <a:spcPts val="1200"/>
              </a:spcAft>
              <a:buClr>
                <a:srgbClr val="213E9A"/>
              </a:buClr>
              <a:buFont typeface="Arial" charset="0"/>
              <a:buChar char="•"/>
              <a:defRPr sz="1800" kern="1200">
                <a:solidFill>
                  <a:srgbClr val="595959"/>
                </a:solidFill>
                <a:latin typeface="+mn-lt"/>
                <a:ea typeface="ヒラギノ角ゴ Pro W3" charset="-128"/>
                <a:cs typeface="+mn-cs"/>
              </a:defRPr>
            </a:lvl3pPr>
            <a:lvl4pPr marL="1143000" indent="-287338" algn="l" defTabSz="457200" rtl="0" eaLnBrk="1" fontAlgn="base" hangingPunct="1">
              <a:spcBef>
                <a:spcPct val="0"/>
              </a:spcBef>
              <a:spcAft>
                <a:spcPts val="1200"/>
              </a:spcAft>
              <a:buClr>
                <a:srgbClr val="213E9A"/>
              </a:buClr>
              <a:buFont typeface="Arial"/>
              <a:buChar char="•"/>
              <a:defRPr sz="1600" kern="1200">
                <a:solidFill>
                  <a:srgbClr val="595959"/>
                </a:solidFill>
                <a:latin typeface="+mn-lt"/>
                <a:ea typeface="ヒラギノ角ゴ Pro W3" charset="-128"/>
                <a:cs typeface="+mn-cs"/>
              </a:defRPr>
            </a:lvl4pPr>
            <a:lvl5pPr marL="1430338" indent="-287338" algn="l" defTabSz="457200" rtl="0" eaLnBrk="1" fontAlgn="base" hangingPunct="1">
              <a:spcBef>
                <a:spcPct val="0"/>
              </a:spcBef>
              <a:spcAft>
                <a:spcPts val="1200"/>
              </a:spcAft>
              <a:buClr>
                <a:srgbClr val="213E9A"/>
              </a:buClr>
              <a:buFont typeface="Arial" charset="0"/>
              <a:buChar char="•"/>
              <a:defRPr sz="1500" kern="1200">
                <a:solidFill>
                  <a:srgbClr val="595959"/>
                </a:solidFill>
                <a:latin typeface="+mn-lt"/>
                <a:ea typeface="ヒラギノ角ゴ Pro W3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dirty="0"/>
              <a:t>Difference in Temperature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FDC2D28-62AB-0128-EBF2-83EBD54C3ADC}"/>
              </a:ext>
            </a:extLst>
          </p:cNvPr>
          <p:cNvSpPr txBox="1">
            <a:spLocks/>
          </p:cNvSpPr>
          <p:nvPr/>
        </p:nvSpPr>
        <p:spPr>
          <a:xfrm>
            <a:off x="3341914" y="5546245"/>
            <a:ext cx="4419600" cy="792236"/>
          </a:xfrm>
          <a:prstGeom prst="rect">
            <a:avLst/>
          </a:prstGeom>
        </p:spPr>
        <p:txBody>
          <a:bodyPr vert="horz" lIns="0" tIns="0" rIns="0" bIns="0"/>
          <a:lstStyle>
            <a:lvl1pPr marL="287338" indent="-287338" algn="l" defTabSz="457200" rtl="0" eaLnBrk="1" fontAlgn="base" hangingPunct="1">
              <a:spcBef>
                <a:spcPct val="0"/>
              </a:spcBef>
              <a:spcAft>
                <a:spcPts val="1200"/>
              </a:spcAft>
              <a:buClr>
                <a:srgbClr val="213E9A"/>
              </a:buClr>
              <a:buFont typeface="Arial" charset="0"/>
              <a:buChar char="•"/>
              <a:defRPr sz="2400" kern="1200">
                <a:solidFill>
                  <a:srgbClr val="595959"/>
                </a:solidFill>
                <a:latin typeface="+mn-lt"/>
                <a:ea typeface="ヒラギノ角ゴ Pro W3" charset="-128"/>
                <a:cs typeface="ヒラギノ角ゴ Pro W3" charset="-128"/>
              </a:defRPr>
            </a:lvl1pPr>
            <a:lvl2pPr marL="576263" indent="-288925" algn="l" defTabSz="457200" rtl="0" eaLnBrk="1" fontAlgn="base" hangingPunct="1">
              <a:spcBef>
                <a:spcPct val="0"/>
              </a:spcBef>
              <a:spcAft>
                <a:spcPts val="1200"/>
              </a:spcAft>
              <a:buClr>
                <a:srgbClr val="213E9A"/>
              </a:buClr>
              <a:buFont typeface="Arial"/>
              <a:buChar char="•"/>
              <a:defRPr sz="2000" kern="1200">
                <a:solidFill>
                  <a:srgbClr val="595959"/>
                </a:solidFill>
                <a:latin typeface="+mn-lt"/>
                <a:ea typeface="ヒラギノ角ゴ Pro W3" charset="-128"/>
                <a:cs typeface="+mn-cs"/>
              </a:defRPr>
            </a:lvl2pPr>
            <a:lvl3pPr marL="855663" indent="-279400" algn="l" defTabSz="457200" rtl="0" eaLnBrk="1" fontAlgn="base" hangingPunct="1">
              <a:spcBef>
                <a:spcPct val="0"/>
              </a:spcBef>
              <a:spcAft>
                <a:spcPts val="1200"/>
              </a:spcAft>
              <a:buClr>
                <a:srgbClr val="213E9A"/>
              </a:buClr>
              <a:buFont typeface="Arial" charset="0"/>
              <a:buChar char="•"/>
              <a:defRPr sz="1800" kern="1200">
                <a:solidFill>
                  <a:srgbClr val="595959"/>
                </a:solidFill>
                <a:latin typeface="+mn-lt"/>
                <a:ea typeface="ヒラギノ角ゴ Pro W3" charset="-128"/>
                <a:cs typeface="+mn-cs"/>
              </a:defRPr>
            </a:lvl3pPr>
            <a:lvl4pPr marL="1143000" indent="-287338" algn="l" defTabSz="457200" rtl="0" eaLnBrk="1" fontAlgn="base" hangingPunct="1">
              <a:spcBef>
                <a:spcPct val="0"/>
              </a:spcBef>
              <a:spcAft>
                <a:spcPts val="1200"/>
              </a:spcAft>
              <a:buClr>
                <a:srgbClr val="213E9A"/>
              </a:buClr>
              <a:buFont typeface="Arial"/>
              <a:buChar char="•"/>
              <a:defRPr sz="1600" kern="1200">
                <a:solidFill>
                  <a:srgbClr val="595959"/>
                </a:solidFill>
                <a:latin typeface="+mn-lt"/>
                <a:ea typeface="ヒラギノ角ゴ Pro W3" charset="-128"/>
                <a:cs typeface="+mn-cs"/>
              </a:defRPr>
            </a:lvl4pPr>
            <a:lvl5pPr marL="1430338" indent="-287338" algn="l" defTabSz="457200" rtl="0" eaLnBrk="1" fontAlgn="base" hangingPunct="1">
              <a:spcBef>
                <a:spcPct val="0"/>
              </a:spcBef>
              <a:spcAft>
                <a:spcPts val="1200"/>
              </a:spcAft>
              <a:buClr>
                <a:srgbClr val="213E9A"/>
              </a:buClr>
              <a:buFont typeface="Arial" charset="0"/>
              <a:buChar char="•"/>
              <a:defRPr sz="1500" kern="1200">
                <a:solidFill>
                  <a:srgbClr val="595959"/>
                </a:solidFill>
                <a:latin typeface="+mn-lt"/>
                <a:ea typeface="ヒラギノ角ゴ Pro W3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dirty="0"/>
              <a:t>Difference in Velocities for plane ad mid axial height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9E0A0D96-849E-389B-A258-CB5EC9F6D600}"/>
              </a:ext>
            </a:extLst>
          </p:cNvPr>
          <p:cNvSpPr txBox="1">
            <a:spLocks/>
          </p:cNvSpPr>
          <p:nvPr/>
        </p:nvSpPr>
        <p:spPr>
          <a:xfrm>
            <a:off x="7832355" y="5575625"/>
            <a:ext cx="4419600" cy="792236"/>
          </a:xfrm>
          <a:prstGeom prst="rect">
            <a:avLst/>
          </a:prstGeom>
        </p:spPr>
        <p:txBody>
          <a:bodyPr vert="horz" lIns="0" tIns="0" rIns="0" bIns="0"/>
          <a:lstStyle>
            <a:lvl1pPr marL="287338" indent="-287338" algn="l" defTabSz="457200" rtl="0" eaLnBrk="1" fontAlgn="base" hangingPunct="1">
              <a:spcBef>
                <a:spcPct val="0"/>
              </a:spcBef>
              <a:spcAft>
                <a:spcPts val="1200"/>
              </a:spcAft>
              <a:buClr>
                <a:srgbClr val="213E9A"/>
              </a:buClr>
              <a:buFont typeface="Arial" charset="0"/>
              <a:buChar char="•"/>
              <a:defRPr sz="2400" kern="1200">
                <a:solidFill>
                  <a:srgbClr val="595959"/>
                </a:solidFill>
                <a:latin typeface="+mn-lt"/>
                <a:ea typeface="ヒラギノ角ゴ Pro W3" charset="-128"/>
                <a:cs typeface="ヒラギノ角ゴ Pro W3" charset="-128"/>
              </a:defRPr>
            </a:lvl1pPr>
            <a:lvl2pPr marL="576263" indent="-288925" algn="l" defTabSz="457200" rtl="0" eaLnBrk="1" fontAlgn="base" hangingPunct="1">
              <a:spcBef>
                <a:spcPct val="0"/>
              </a:spcBef>
              <a:spcAft>
                <a:spcPts val="1200"/>
              </a:spcAft>
              <a:buClr>
                <a:srgbClr val="213E9A"/>
              </a:buClr>
              <a:buFont typeface="Arial"/>
              <a:buChar char="•"/>
              <a:defRPr sz="2000" kern="1200">
                <a:solidFill>
                  <a:srgbClr val="595959"/>
                </a:solidFill>
                <a:latin typeface="+mn-lt"/>
                <a:ea typeface="ヒラギノ角ゴ Pro W3" charset="-128"/>
                <a:cs typeface="+mn-cs"/>
              </a:defRPr>
            </a:lvl2pPr>
            <a:lvl3pPr marL="855663" indent="-279400" algn="l" defTabSz="457200" rtl="0" eaLnBrk="1" fontAlgn="base" hangingPunct="1">
              <a:spcBef>
                <a:spcPct val="0"/>
              </a:spcBef>
              <a:spcAft>
                <a:spcPts val="1200"/>
              </a:spcAft>
              <a:buClr>
                <a:srgbClr val="213E9A"/>
              </a:buClr>
              <a:buFont typeface="Arial" charset="0"/>
              <a:buChar char="•"/>
              <a:defRPr sz="1800" kern="1200">
                <a:solidFill>
                  <a:srgbClr val="595959"/>
                </a:solidFill>
                <a:latin typeface="+mn-lt"/>
                <a:ea typeface="ヒラギノ角ゴ Pro W3" charset="-128"/>
                <a:cs typeface="+mn-cs"/>
              </a:defRPr>
            </a:lvl3pPr>
            <a:lvl4pPr marL="1143000" indent="-287338" algn="l" defTabSz="457200" rtl="0" eaLnBrk="1" fontAlgn="base" hangingPunct="1">
              <a:spcBef>
                <a:spcPct val="0"/>
              </a:spcBef>
              <a:spcAft>
                <a:spcPts val="1200"/>
              </a:spcAft>
              <a:buClr>
                <a:srgbClr val="213E9A"/>
              </a:buClr>
              <a:buFont typeface="Arial"/>
              <a:buChar char="•"/>
              <a:defRPr sz="1600" kern="1200">
                <a:solidFill>
                  <a:srgbClr val="595959"/>
                </a:solidFill>
                <a:latin typeface="+mn-lt"/>
                <a:ea typeface="ヒラギノ角ゴ Pro W3" charset="-128"/>
                <a:cs typeface="+mn-cs"/>
              </a:defRPr>
            </a:lvl4pPr>
            <a:lvl5pPr marL="1430338" indent="-287338" algn="l" defTabSz="457200" rtl="0" eaLnBrk="1" fontAlgn="base" hangingPunct="1">
              <a:spcBef>
                <a:spcPct val="0"/>
              </a:spcBef>
              <a:spcAft>
                <a:spcPts val="1200"/>
              </a:spcAft>
              <a:buClr>
                <a:srgbClr val="213E9A"/>
              </a:buClr>
              <a:buFont typeface="Arial" charset="0"/>
              <a:buChar char="•"/>
              <a:defRPr sz="1500" kern="1200">
                <a:solidFill>
                  <a:srgbClr val="595959"/>
                </a:solidFill>
                <a:latin typeface="+mn-lt"/>
                <a:ea typeface="ヒラギノ角ゴ Pro W3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dirty="0"/>
              <a:t>Difference in Turbulent Viscosity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9D98E64C-76A7-A441-365C-4A14A6A8C2E9}"/>
              </a:ext>
            </a:extLst>
          </p:cNvPr>
          <p:cNvSpPr txBox="1">
            <a:spLocks/>
          </p:cNvSpPr>
          <p:nvPr/>
        </p:nvSpPr>
        <p:spPr>
          <a:xfrm>
            <a:off x="76275" y="5334000"/>
            <a:ext cx="1378987" cy="792236"/>
          </a:xfrm>
          <a:prstGeom prst="rect">
            <a:avLst/>
          </a:prstGeom>
        </p:spPr>
        <p:txBody>
          <a:bodyPr vert="horz" lIns="0" tIns="0" rIns="0" bIns="0"/>
          <a:lstStyle>
            <a:lvl1pPr marL="287338" indent="-287338" algn="l" defTabSz="457200" rtl="0" eaLnBrk="1" fontAlgn="base" hangingPunct="1">
              <a:spcBef>
                <a:spcPct val="0"/>
              </a:spcBef>
              <a:spcAft>
                <a:spcPts val="1200"/>
              </a:spcAft>
              <a:buClr>
                <a:srgbClr val="213E9A"/>
              </a:buClr>
              <a:buFont typeface="Arial" charset="0"/>
              <a:buChar char="•"/>
              <a:defRPr sz="2400" kern="1200">
                <a:solidFill>
                  <a:srgbClr val="595959"/>
                </a:solidFill>
                <a:latin typeface="+mn-lt"/>
                <a:ea typeface="ヒラギノ角ゴ Pro W3" charset="-128"/>
                <a:cs typeface="ヒラギノ角ゴ Pro W3" charset="-128"/>
              </a:defRPr>
            </a:lvl1pPr>
            <a:lvl2pPr marL="576263" indent="-288925" algn="l" defTabSz="457200" rtl="0" eaLnBrk="1" fontAlgn="base" hangingPunct="1">
              <a:spcBef>
                <a:spcPct val="0"/>
              </a:spcBef>
              <a:spcAft>
                <a:spcPts val="1200"/>
              </a:spcAft>
              <a:buClr>
                <a:srgbClr val="213E9A"/>
              </a:buClr>
              <a:buFont typeface="Arial"/>
              <a:buChar char="•"/>
              <a:defRPr sz="2000" kern="1200">
                <a:solidFill>
                  <a:srgbClr val="595959"/>
                </a:solidFill>
                <a:latin typeface="+mn-lt"/>
                <a:ea typeface="ヒラギノ角ゴ Pro W3" charset="-128"/>
                <a:cs typeface="+mn-cs"/>
              </a:defRPr>
            </a:lvl2pPr>
            <a:lvl3pPr marL="855663" indent="-279400" algn="l" defTabSz="457200" rtl="0" eaLnBrk="1" fontAlgn="base" hangingPunct="1">
              <a:spcBef>
                <a:spcPct val="0"/>
              </a:spcBef>
              <a:spcAft>
                <a:spcPts val="1200"/>
              </a:spcAft>
              <a:buClr>
                <a:srgbClr val="213E9A"/>
              </a:buClr>
              <a:buFont typeface="Arial" charset="0"/>
              <a:buChar char="•"/>
              <a:defRPr sz="1800" kern="1200">
                <a:solidFill>
                  <a:srgbClr val="595959"/>
                </a:solidFill>
                <a:latin typeface="+mn-lt"/>
                <a:ea typeface="ヒラギノ角ゴ Pro W3" charset="-128"/>
                <a:cs typeface="+mn-cs"/>
              </a:defRPr>
            </a:lvl3pPr>
            <a:lvl4pPr marL="1143000" indent="-287338" algn="l" defTabSz="457200" rtl="0" eaLnBrk="1" fontAlgn="base" hangingPunct="1">
              <a:spcBef>
                <a:spcPct val="0"/>
              </a:spcBef>
              <a:spcAft>
                <a:spcPts val="1200"/>
              </a:spcAft>
              <a:buClr>
                <a:srgbClr val="213E9A"/>
              </a:buClr>
              <a:buFont typeface="Arial"/>
              <a:buChar char="•"/>
              <a:defRPr sz="1600" kern="1200">
                <a:solidFill>
                  <a:srgbClr val="595959"/>
                </a:solidFill>
                <a:latin typeface="+mn-lt"/>
                <a:ea typeface="ヒラギノ角ゴ Pro W3" charset="-128"/>
                <a:cs typeface="+mn-cs"/>
              </a:defRPr>
            </a:lvl4pPr>
            <a:lvl5pPr marL="1430338" indent="-287338" algn="l" defTabSz="457200" rtl="0" eaLnBrk="1" fontAlgn="base" hangingPunct="1">
              <a:spcBef>
                <a:spcPct val="0"/>
              </a:spcBef>
              <a:spcAft>
                <a:spcPts val="1200"/>
              </a:spcAft>
              <a:buClr>
                <a:srgbClr val="213E9A"/>
              </a:buClr>
              <a:buFont typeface="Arial" charset="0"/>
              <a:buChar char="•"/>
              <a:defRPr sz="1500" kern="1200">
                <a:solidFill>
                  <a:srgbClr val="595959"/>
                </a:solidFill>
                <a:latin typeface="+mn-lt"/>
                <a:ea typeface="ヒラギノ角ゴ Pro W3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/>
              <a:t>Impact of Wall Function Corrections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BA8EEBDB-DF61-9BFF-A93F-78E5B9EED8D2}"/>
              </a:ext>
            </a:extLst>
          </p:cNvPr>
          <p:cNvCxnSpPr/>
          <p:nvPr/>
        </p:nvCxnSpPr>
        <p:spPr>
          <a:xfrm>
            <a:off x="1183736" y="5745236"/>
            <a:ext cx="366075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E5B23A34-604D-BFD2-9945-1C4AD2EDDBC3}"/>
              </a:ext>
            </a:extLst>
          </p:cNvPr>
          <p:cNvSpPr txBox="1"/>
          <p:nvPr/>
        </p:nvSpPr>
        <p:spPr>
          <a:xfrm>
            <a:off x="76275" y="6247321"/>
            <a:ext cx="91269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4. Fujita, H., Hirota, M., </a:t>
            </a:r>
            <a:r>
              <a:rPr lang="en-US" sz="900" dirty="0" err="1"/>
              <a:t>Yokosawa</a:t>
            </a:r>
            <a:r>
              <a:rPr lang="en-US" sz="900" dirty="0"/>
              <a:t>, H., Hasegawa, M., Gotoh, I. (1990). Fully developed turbulent flows through Rectangular Ducts with One Roughened Wall. JSME Int. J., Vol. 33, pp. 692-701.</a:t>
            </a:r>
          </a:p>
          <a:p>
            <a:r>
              <a:rPr lang="en-US" sz="900" dirty="0"/>
              <a:t>5. </a:t>
            </a:r>
            <a:r>
              <a:rPr lang="en-US" sz="900" dirty="0" err="1"/>
              <a:t>Stieglmeier</a:t>
            </a:r>
            <a:r>
              <a:rPr lang="en-US" sz="900" dirty="0"/>
              <a:t>, M., Tropea, C., Weiser, N., Nitsche, W. (1989). Experimental investigation of the flow through axisymmetric expansions. J. Fluids Engineering, Vol. 111, pp. 464-471.</a:t>
            </a:r>
          </a:p>
        </p:txBody>
      </p:sp>
    </p:spTree>
    <p:extLst>
      <p:ext uri="{BB962C8B-B14F-4D97-AF65-F5344CB8AC3E}">
        <p14:creationId xmlns:p14="http://schemas.microsoft.com/office/powerpoint/2010/main" val="31523930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7B2BA35-6498-F514-C981-75F836F019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5795" y="1363849"/>
            <a:ext cx="5261359" cy="5099104"/>
          </a:xfrm>
        </p:spPr>
        <p:txBody>
          <a:bodyPr>
            <a:normAutofit/>
          </a:bodyPr>
          <a:lstStyle/>
          <a:p>
            <a:pPr>
              <a:spcAft>
                <a:spcPts val="0"/>
              </a:spcAft>
            </a:pPr>
            <a:r>
              <a:rPr lang="en-US" sz="2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SAM</a:t>
            </a:r>
          </a:p>
          <a:p>
            <a:pPr lvl="2">
              <a:spcAft>
                <a:spcPts val="0"/>
              </a:spcAft>
            </a:pPr>
            <a:r>
              <a:rPr lang="en-US" altLang="en-US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Trustworthy and practical </a:t>
            </a:r>
            <a:r>
              <a:rPr lang="en-US" altLang="zh-CN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plant-level </a:t>
            </a:r>
            <a:r>
              <a:rPr lang="en-US" altLang="en-US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system analysis tool for advanced reactors </a:t>
            </a:r>
          </a:p>
          <a:p>
            <a:pPr lvl="2">
              <a:spcAft>
                <a:spcPts val="0"/>
              </a:spcAft>
            </a:pPr>
            <a:r>
              <a:rPr lang="en-US" altLang="en-US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Advances in software environments and design, </a:t>
            </a:r>
            <a:r>
              <a:rPr lang="en-US" altLang="zh-CN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numerical methods, and  physical models thanks to </a:t>
            </a:r>
            <a:r>
              <a:rPr lang="en-US" altLang="zh-CN" sz="1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MOOSE</a:t>
            </a:r>
            <a:r>
              <a:rPr lang="en-US" altLang="zh-CN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>
              <a:spcAft>
                <a:spcPts val="0"/>
              </a:spcAft>
            </a:pPr>
            <a:r>
              <a:rPr lang="en-US" sz="2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Pronghorn</a:t>
            </a:r>
          </a:p>
          <a:p>
            <a:pPr lvl="2">
              <a:spcAft>
                <a:spcPts val="0"/>
              </a:spcAft>
            </a:pP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Engineering scale environment build on </a:t>
            </a:r>
            <a:r>
              <a:rPr lang="en-US" sz="1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MOOSE</a:t>
            </a:r>
          </a:p>
          <a:p>
            <a:pPr lvl="2">
              <a:spcAft>
                <a:spcPts val="0"/>
              </a:spcAft>
            </a:pP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Coarse CFD, </a:t>
            </a:r>
            <a:r>
              <a:rPr lang="en-US" sz="14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subchannel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distributed resistance</a:t>
            </a:r>
            <a:endParaRPr lang="en-US" altLang="zh-CN" sz="14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Nek5000/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NekRS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/Cardinal</a:t>
            </a:r>
          </a:p>
          <a:p>
            <a:pPr lvl="2">
              <a:spcAft>
                <a:spcPts val="0"/>
              </a:spcAft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Open Source, Spectral element high-fidelity code</a:t>
            </a:r>
          </a:p>
          <a:p>
            <a:pPr lvl="2">
              <a:spcAft>
                <a:spcPts val="0"/>
              </a:spcAft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Proven scalability beyond a million MPI ranks (Gordon Bell prize). Now GPU-capable (NekRS).</a:t>
            </a:r>
          </a:p>
          <a:p>
            <a:pPr lvl="2">
              <a:spcAft>
                <a:spcPts val="0"/>
              </a:spcAft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Extensive code verification and validation</a:t>
            </a:r>
          </a:p>
          <a:p>
            <a:pPr lvl="2">
              <a:spcAft>
                <a:spcPts val="0"/>
              </a:spcAft>
            </a:pPr>
            <a:r>
              <a:rPr lang="en-US" sz="1400" i="1" dirty="0">
                <a:latin typeface="Calibri" panose="020F0502020204030204" pitchFamily="34" charset="0"/>
                <a:cs typeface="Calibri" panose="020F0502020204030204" pitchFamily="34" charset="0"/>
              </a:rPr>
              <a:t>Couples to MOOSE and </a:t>
            </a:r>
            <a:r>
              <a:rPr lang="en-US" sz="1400" i="1" dirty="0" err="1">
                <a:latin typeface="Calibri" panose="020F0502020204030204" pitchFamily="34" charset="0"/>
                <a:cs typeface="Calibri" panose="020F0502020204030204" pitchFamily="34" charset="0"/>
              </a:rPr>
              <a:t>OpenMC</a:t>
            </a:r>
            <a:r>
              <a:rPr lang="en-US" sz="1400" i="1" dirty="0">
                <a:latin typeface="Calibri" panose="020F0502020204030204" pitchFamily="34" charset="0"/>
                <a:cs typeface="Calibri" panose="020F0502020204030204" pitchFamily="34" charset="0"/>
              </a:rPr>
              <a:t> through </a:t>
            </a:r>
            <a:r>
              <a:rPr lang="en-US" sz="1400" b="1" i="1" dirty="0">
                <a:latin typeface="Calibri" panose="020F0502020204030204" pitchFamily="34" charset="0"/>
                <a:cs typeface="Calibri" panose="020F0502020204030204" pitchFamily="34" charset="0"/>
              </a:rPr>
              <a:t>Cardinal</a:t>
            </a:r>
          </a:p>
          <a:p>
            <a:pPr>
              <a:spcAft>
                <a:spcPts val="0"/>
              </a:spcAft>
            </a:pPr>
            <a:r>
              <a:rPr lang="en-US" sz="2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Sockeye</a:t>
            </a:r>
          </a:p>
          <a:p>
            <a:pPr lvl="2">
              <a:spcAft>
                <a:spcPts val="0"/>
              </a:spcAft>
            </a:pP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Engineering scale heat-pipe heat transfer code.</a:t>
            </a:r>
          </a:p>
          <a:p>
            <a:pPr lvl="2">
              <a:spcAft>
                <a:spcPts val="0"/>
              </a:spcAft>
            </a:pP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Relies on THM module of MOOSE.</a:t>
            </a:r>
          </a:p>
          <a:p>
            <a:pPr>
              <a:spcAft>
                <a:spcPts val="0"/>
              </a:spcAft>
            </a:pPr>
            <a:r>
              <a:rPr lang="en-US" sz="2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CTF</a:t>
            </a:r>
          </a:p>
          <a:p>
            <a:pPr lvl="2">
              <a:spcAft>
                <a:spcPts val="0"/>
              </a:spcAft>
            </a:pP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LWR subchannel code. </a:t>
            </a:r>
          </a:p>
          <a:p>
            <a:pPr lvl="2">
              <a:spcAft>
                <a:spcPts val="0"/>
              </a:spcAft>
            </a:pP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Part of VERA.</a:t>
            </a:r>
          </a:p>
          <a:p>
            <a:endParaRPr lang="en-US" sz="20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2"/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0504126-6822-9F17-3F70-FA2089880B5F}"/>
              </a:ext>
            </a:extLst>
          </p:cNvPr>
          <p:cNvSpPr txBox="1"/>
          <p:nvPr/>
        </p:nvSpPr>
        <p:spPr>
          <a:xfrm>
            <a:off x="7501435" y="3038438"/>
            <a:ext cx="434316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i="1" dirty="0"/>
              <a:t>Flow in a twisted tube HX.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A76C1C7-994C-509B-8972-193345F8F132}"/>
              </a:ext>
            </a:extLst>
          </p:cNvPr>
          <p:cNvGrpSpPr/>
          <p:nvPr/>
        </p:nvGrpSpPr>
        <p:grpSpPr>
          <a:xfrm>
            <a:off x="5451929" y="3310812"/>
            <a:ext cx="7196041" cy="2710379"/>
            <a:chOff x="3750734" y="3135167"/>
            <a:chExt cx="8877367" cy="3343648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82C1644-68FB-4204-C252-072AEB5668B7}"/>
                </a:ext>
              </a:extLst>
            </p:cNvPr>
            <p:cNvSpPr txBox="1"/>
            <p:nvPr/>
          </p:nvSpPr>
          <p:spPr>
            <a:xfrm>
              <a:off x="3750734" y="3740049"/>
              <a:ext cx="9144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/>
                <a:t>System </a:t>
              </a:r>
            </a:p>
            <a:p>
              <a:r>
                <a:rPr lang="en-US" sz="1200" b="1" dirty="0"/>
                <a:t>Codes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CC7DD64-1793-9C4A-8EDD-5C13BE173213}"/>
                </a:ext>
              </a:extLst>
            </p:cNvPr>
            <p:cNvSpPr txBox="1"/>
            <p:nvPr/>
          </p:nvSpPr>
          <p:spPr>
            <a:xfrm>
              <a:off x="4817534" y="3740049"/>
              <a:ext cx="12192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/>
                <a:t>Sub-channel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996D5E2-AF82-4292-D487-CE822D86AD27}"/>
                </a:ext>
              </a:extLst>
            </p:cNvPr>
            <p:cNvSpPr txBox="1"/>
            <p:nvPr/>
          </p:nvSpPr>
          <p:spPr>
            <a:xfrm>
              <a:off x="7208573" y="3753108"/>
              <a:ext cx="12192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/>
                <a:t>Porous</a:t>
              </a:r>
            </a:p>
            <a:p>
              <a:r>
                <a:rPr lang="en-US" sz="1200" b="1" dirty="0"/>
                <a:t>media</a:t>
              </a:r>
            </a:p>
            <a:p>
              <a:r>
                <a:rPr lang="en-US" sz="1200" b="1" dirty="0"/>
                <a:t>modeling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3F1E424-ED60-C852-38B7-2EFE24C052AD}"/>
                </a:ext>
              </a:extLst>
            </p:cNvPr>
            <p:cNvSpPr txBox="1"/>
            <p:nvPr/>
          </p:nvSpPr>
          <p:spPr>
            <a:xfrm>
              <a:off x="8170333" y="3740050"/>
              <a:ext cx="1278378" cy="10251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/>
                <a:t>Momentum</a:t>
              </a:r>
            </a:p>
            <a:p>
              <a:r>
                <a:rPr lang="en-US" sz="1200" b="1" dirty="0"/>
                <a:t>Sources</a:t>
              </a:r>
            </a:p>
            <a:p>
              <a:r>
                <a:rPr lang="en-US" sz="1200" b="1" dirty="0"/>
                <a:t>(Coarse CFD)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63C0E5A-7E56-CDBD-AAA7-3331E2A21E01}"/>
                </a:ext>
              </a:extLst>
            </p:cNvPr>
            <p:cNvSpPr txBox="1"/>
            <p:nvPr/>
          </p:nvSpPr>
          <p:spPr>
            <a:xfrm>
              <a:off x="9351434" y="3740049"/>
              <a:ext cx="12192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/>
                <a:t>RANS</a:t>
              </a:r>
            </a:p>
            <a:p>
              <a:r>
                <a:rPr lang="en-US" sz="1200" b="1" dirty="0"/>
                <a:t>CFD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98F4A6B-4989-616C-B520-D4FAEDA6C06B}"/>
                </a:ext>
              </a:extLst>
            </p:cNvPr>
            <p:cNvSpPr txBox="1"/>
            <p:nvPr/>
          </p:nvSpPr>
          <p:spPr>
            <a:xfrm>
              <a:off x="10265834" y="3740049"/>
              <a:ext cx="13716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/>
                <a:t>Hybrid</a:t>
              </a:r>
            </a:p>
            <a:p>
              <a:r>
                <a:rPr lang="en-US" sz="1200" b="1" dirty="0"/>
                <a:t>CFD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FFE482A-CFDB-CF66-6F2D-812BBC72639D}"/>
                </a:ext>
              </a:extLst>
            </p:cNvPr>
            <p:cNvSpPr txBox="1"/>
            <p:nvPr/>
          </p:nvSpPr>
          <p:spPr>
            <a:xfrm>
              <a:off x="11256501" y="3792333"/>
              <a:ext cx="1371600" cy="569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/>
                <a:t>LES</a:t>
              </a:r>
            </a:p>
            <a:p>
              <a:r>
                <a:rPr lang="en-US" sz="1200" b="1" dirty="0"/>
                <a:t>/DNS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B1A30D9-2A4D-3F3C-E73A-58610017B293}"/>
                </a:ext>
              </a:extLst>
            </p:cNvPr>
            <p:cNvSpPr txBox="1"/>
            <p:nvPr/>
          </p:nvSpPr>
          <p:spPr>
            <a:xfrm>
              <a:off x="7255934" y="5832484"/>
              <a:ext cx="4800600" cy="646331"/>
            </a:xfrm>
            <a:prstGeom prst="rect">
              <a:avLst/>
            </a:prstGeom>
            <a:gradFill flip="none" rotWithShape="1">
              <a:gsLst>
                <a:gs pos="0">
                  <a:srgbClr val="0070C0">
                    <a:tint val="66000"/>
                    <a:satMod val="160000"/>
                  </a:srgbClr>
                </a:gs>
                <a:gs pos="50000">
                  <a:srgbClr val="0070C0">
                    <a:tint val="44500"/>
                    <a:satMod val="160000"/>
                  </a:srgbClr>
                </a:gs>
                <a:gs pos="100000">
                  <a:srgbClr val="0070C0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400" b="1" dirty="0"/>
                <a:t>Nek5000</a:t>
              </a:r>
            </a:p>
            <a:p>
              <a:pPr algn="r"/>
              <a:endParaRPr lang="en-US" sz="1400" b="1" dirty="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7E45717-83E0-9958-0EA5-F7B0F892BD06}"/>
                </a:ext>
              </a:extLst>
            </p:cNvPr>
            <p:cNvSpPr txBox="1"/>
            <p:nvPr/>
          </p:nvSpPr>
          <p:spPr>
            <a:xfrm>
              <a:off x="4381411" y="3135167"/>
              <a:ext cx="18288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i="1" dirty="0">
                  <a:solidFill>
                    <a:srgbClr val="FF0000"/>
                  </a:solidFill>
                </a:rPr>
                <a:t>Plant </a:t>
              </a:r>
            </a:p>
            <a:p>
              <a:r>
                <a:rPr lang="en-US" sz="1600" b="1" i="1" dirty="0">
                  <a:solidFill>
                    <a:srgbClr val="FF0000"/>
                  </a:solidFill>
                </a:rPr>
                <a:t>Scales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685D8311-BA95-77EE-6594-58731409D180}"/>
                </a:ext>
              </a:extLst>
            </p:cNvPr>
            <p:cNvSpPr txBox="1"/>
            <p:nvPr/>
          </p:nvSpPr>
          <p:spPr>
            <a:xfrm>
              <a:off x="6951134" y="3148956"/>
              <a:ext cx="18288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i="1" dirty="0">
                  <a:solidFill>
                    <a:srgbClr val="FF0000"/>
                  </a:solidFill>
                </a:rPr>
                <a:t>Engineering Scales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45CAA72-49BF-ED0E-4FC5-D91F4AC19C10}"/>
                </a:ext>
              </a:extLst>
            </p:cNvPr>
            <p:cNvSpPr txBox="1"/>
            <p:nvPr/>
          </p:nvSpPr>
          <p:spPr>
            <a:xfrm>
              <a:off x="6036734" y="3740049"/>
              <a:ext cx="12192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/>
                <a:t>Reduced-order models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7505C50-C8BE-1448-CACB-51AFEB9F82FA}"/>
                </a:ext>
              </a:extLst>
            </p:cNvPr>
            <p:cNvSpPr txBox="1"/>
            <p:nvPr/>
          </p:nvSpPr>
          <p:spPr>
            <a:xfrm>
              <a:off x="10227734" y="3135167"/>
              <a:ext cx="18288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i="1" dirty="0">
                  <a:solidFill>
                    <a:srgbClr val="FF0000"/>
                  </a:solidFill>
                </a:rPr>
                <a:t>Fine </a:t>
              </a:r>
            </a:p>
            <a:p>
              <a:r>
                <a:rPr lang="en-US" sz="1600" b="1" i="1" dirty="0">
                  <a:solidFill>
                    <a:srgbClr val="FF0000"/>
                  </a:solidFill>
                </a:rPr>
                <a:t>Scales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24D8C262-E32D-0D7D-C214-C33BEFCFA8F1}"/>
                </a:ext>
              </a:extLst>
            </p:cNvPr>
            <p:cNvSpPr txBox="1"/>
            <p:nvPr/>
          </p:nvSpPr>
          <p:spPr>
            <a:xfrm>
              <a:off x="3750734" y="4546236"/>
              <a:ext cx="4038600" cy="645468"/>
            </a:xfrm>
            <a:prstGeom prst="rect">
              <a:avLst/>
            </a:prstGeom>
            <a:gradFill flip="none" rotWithShape="1">
              <a:gsLst>
                <a:gs pos="0">
                  <a:srgbClr val="00B050">
                    <a:tint val="66000"/>
                    <a:satMod val="160000"/>
                  </a:srgbClr>
                </a:gs>
                <a:gs pos="50000">
                  <a:srgbClr val="00B050">
                    <a:tint val="44500"/>
                    <a:satMod val="160000"/>
                  </a:srgbClr>
                </a:gs>
                <a:gs pos="100000">
                  <a:srgbClr val="00B050">
                    <a:tint val="23500"/>
                    <a:satMod val="160000"/>
                  </a:srgbClr>
                </a:gs>
              </a:gsLst>
              <a:lin ang="2700000" scaled="1"/>
              <a:tileRect/>
            </a:gradFill>
          </p:spPr>
          <p:txBody>
            <a:bodyPr wrap="square" rtlCol="0">
              <a:spAutoFit/>
            </a:bodyPr>
            <a:lstStyle/>
            <a:p>
              <a:r>
                <a:rPr lang="en-US" sz="1400" b="1" dirty="0"/>
                <a:t>System Analysis Module</a:t>
              </a:r>
            </a:p>
            <a:p>
              <a:r>
                <a:rPr lang="en-US" sz="1400" b="1" dirty="0"/>
                <a:t>(SAM) 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DBC915E0-4BD3-D0C4-1B44-6246F49B037C}"/>
                </a:ext>
              </a:extLst>
            </p:cNvPr>
            <p:cNvSpPr txBox="1"/>
            <p:nvPr/>
          </p:nvSpPr>
          <p:spPr>
            <a:xfrm>
              <a:off x="4817533" y="5186153"/>
              <a:ext cx="4897966" cy="646331"/>
            </a:xfrm>
            <a:prstGeom prst="rect">
              <a:avLst/>
            </a:prstGeom>
            <a:gradFill flip="none" rotWithShape="1">
              <a:gsLst>
                <a:gs pos="0">
                  <a:srgbClr val="FF0000">
                    <a:tint val="66000"/>
                    <a:satMod val="160000"/>
                  </a:srgbClr>
                </a:gs>
                <a:gs pos="50000">
                  <a:srgbClr val="FF0000">
                    <a:tint val="44500"/>
                    <a:satMod val="160000"/>
                  </a:srgbClr>
                </a:gs>
                <a:gs pos="100000">
                  <a:srgbClr val="FF0000">
                    <a:tint val="23500"/>
                    <a:satMod val="160000"/>
                  </a:srgbClr>
                </a:gs>
              </a:gsLst>
              <a:lin ang="0" scaled="1"/>
              <a:tileRect/>
            </a:gradFill>
          </p:spPr>
          <p:txBody>
            <a:bodyPr wrap="square" rtlCol="0">
              <a:spAutoFit/>
            </a:bodyPr>
            <a:lstStyle/>
            <a:p>
              <a:r>
                <a:rPr lang="en-US" sz="1400" b="1" dirty="0"/>
                <a:t>                              Pronghorn</a:t>
              </a:r>
            </a:p>
            <a:p>
              <a:endParaRPr lang="en-US" sz="1400" b="1" dirty="0"/>
            </a:p>
          </p:txBody>
        </p:sp>
      </p:grpSp>
      <p:sp>
        <p:nvSpPr>
          <p:cNvPr id="23" name="Title 1">
            <a:extLst>
              <a:ext uri="{FF2B5EF4-FFF2-40B4-BE49-F238E27FC236}">
                <a16:creationId xmlns:a16="http://schemas.microsoft.com/office/drawing/2014/main" id="{DE422CB1-EB84-2F01-C46A-775443BFB7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575" y="364433"/>
            <a:ext cx="10763442" cy="901700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cs typeface="Arial" panose="020B0604020202020204" pitchFamily="34" charset="0"/>
              </a:rPr>
              <a:t>Thermal-hydraulics modeling in NEAMS - II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379A88C-6976-DD5A-1423-B41C7CE60F9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7079" y="1081743"/>
            <a:ext cx="4128738" cy="1867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7862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874B2B7-E429-D921-DD16-3169434E35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41136" y="1301968"/>
            <a:ext cx="5807264" cy="4754563"/>
          </a:xfrm>
        </p:spPr>
        <p:txBody>
          <a:bodyPr/>
          <a:lstStyle/>
          <a:p>
            <a:pPr marL="0" indent="0" defTabSz="457200" fontAlgn="auto">
              <a:spcBef>
                <a:spcPct val="20000"/>
              </a:spcBef>
              <a:spcAft>
                <a:spcPts val="0"/>
              </a:spcAft>
              <a:buNone/>
            </a:pPr>
            <a:r>
              <a:rPr lang="en-US" b="1" dirty="0">
                <a:solidFill>
                  <a:srgbClr val="000000"/>
                </a:solidFill>
                <a:cs typeface="Arial Narrow"/>
              </a:rPr>
              <a:t>CFD modeling capability for MSR cores at high fidelity</a:t>
            </a:r>
          </a:p>
          <a:p>
            <a:pPr lvl="1">
              <a:spcBef>
                <a:spcPct val="20000"/>
              </a:spcBef>
              <a:spcAft>
                <a:spcPts val="0"/>
              </a:spcAft>
            </a:pPr>
            <a:r>
              <a:rPr lang="en-US" dirty="0">
                <a:solidFill>
                  <a:srgbClr val="000000"/>
                </a:solidFill>
                <a:cs typeface="Arial Narrow"/>
              </a:rPr>
              <a:t>Example: MSFR</a:t>
            </a:r>
          </a:p>
          <a:p>
            <a:pPr lvl="1">
              <a:spcBef>
                <a:spcPct val="20000"/>
              </a:spcBef>
              <a:spcAft>
                <a:spcPts val="0"/>
              </a:spcAft>
            </a:pPr>
            <a:r>
              <a:rPr lang="en-US" dirty="0">
                <a:solidFill>
                  <a:srgbClr val="000000"/>
                </a:solidFill>
                <a:cs typeface="Arial Narrow"/>
              </a:rPr>
              <a:t>Comparisons against available data and correlations.</a:t>
            </a:r>
          </a:p>
          <a:p>
            <a:pPr lvl="1">
              <a:spcBef>
                <a:spcPct val="20000"/>
              </a:spcBef>
              <a:spcAft>
                <a:spcPts val="0"/>
              </a:spcAft>
            </a:pPr>
            <a:r>
              <a:rPr lang="en-US" dirty="0">
                <a:solidFill>
                  <a:srgbClr val="000000"/>
                </a:solidFill>
                <a:cs typeface="Arial Narrow"/>
              </a:rPr>
              <a:t>Can be used to assess applicability of correlations, turbulence models and improvements to both (see presentation today)</a:t>
            </a:r>
            <a:endParaRPr lang="en-US" b="1" dirty="0">
              <a:solidFill>
                <a:srgbClr val="000000"/>
              </a:solidFill>
              <a:cs typeface="Arial Narrow"/>
            </a:endParaRPr>
          </a:p>
          <a:p>
            <a:pPr marL="0" indent="-1587">
              <a:spcBef>
                <a:spcPct val="20000"/>
              </a:spcBef>
              <a:spcAft>
                <a:spcPts val="0"/>
              </a:spcAft>
              <a:buNone/>
            </a:pPr>
            <a:r>
              <a:rPr lang="en-US" b="1" dirty="0">
                <a:solidFill>
                  <a:srgbClr val="000000"/>
                </a:solidFill>
                <a:cs typeface="Arial Narrow"/>
              </a:rPr>
              <a:t>Excellent scaling and performance on leadership class computing architectures (Aurora, Frontier).</a:t>
            </a:r>
          </a:p>
          <a:p>
            <a:pPr lvl="1" defTabSz="457200" fontAlgn="auto">
              <a:spcBef>
                <a:spcPct val="20000"/>
              </a:spcBef>
              <a:spcAft>
                <a:spcPts val="0"/>
              </a:spcAft>
            </a:pPr>
            <a:endParaRPr lang="en-US" dirty="0">
              <a:solidFill>
                <a:srgbClr val="000000"/>
              </a:solidFill>
              <a:cs typeface="Arial Narrow"/>
            </a:endParaRPr>
          </a:p>
          <a:p>
            <a:pPr>
              <a:spcBef>
                <a:spcPct val="20000"/>
              </a:spcBef>
              <a:spcAft>
                <a:spcPts val="0"/>
              </a:spcAft>
            </a:pPr>
            <a:endParaRPr lang="en-US" dirty="0">
              <a:solidFill>
                <a:srgbClr val="000000"/>
              </a:solidFill>
              <a:cs typeface="Arial Narrow"/>
            </a:endParaRPr>
          </a:p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0A2939B-4986-BC7E-1074-AC897C216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400" y="378378"/>
            <a:ext cx="11379200" cy="685800"/>
          </a:xfrm>
        </p:spPr>
        <p:txBody>
          <a:bodyPr/>
          <a:lstStyle/>
          <a:p>
            <a:pPr algn="ctr"/>
            <a:r>
              <a:rPr lang="en-US" dirty="0"/>
              <a:t>Unique Capability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ECFC834-C858-7774-C572-8BD5DE00C383}"/>
              </a:ext>
            </a:extLst>
          </p:cNvPr>
          <p:cNvSpPr txBox="1"/>
          <p:nvPr/>
        </p:nvSpPr>
        <p:spPr>
          <a:xfrm>
            <a:off x="6823264" y="5410200"/>
            <a:ext cx="4648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/>
              <a:t>Flow in a MSFR core (Large Eddy </a:t>
            </a:r>
            <a:r>
              <a:rPr lang="en-US" i="1" dirty="0" err="1"/>
              <a:t>SImulation</a:t>
            </a:r>
            <a:r>
              <a:rPr lang="en-US" i="1" dirty="0"/>
              <a:t>).</a:t>
            </a:r>
            <a:endParaRPr lang="en-US" dirty="0"/>
          </a:p>
        </p:txBody>
      </p:sp>
      <p:pic>
        <p:nvPicPr>
          <p:cNvPr id="6" name="Picture 5" descr="A picture containing colorful, blue&#10;&#10;AI-generated content may be incorrect.">
            <a:extLst>
              <a:ext uri="{FF2B5EF4-FFF2-40B4-BE49-F238E27FC236}">
                <a16:creationId xmlns:a16="http://schemas.microsoft.com/office/drawing/2014/main" id="{75195B93-2095-5F5C-5B03-D43CD7F4EA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4305" y="1447801"/>
            <a:ext cx="5603395" cy="3724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2592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230439-A66B-A14B-D4E2-A5EB9BC400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Thermal-fluids presentations today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17A606-0EB0-F154-49BF-753C32F750A3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06400" y="1447800"/>
            <a:ext cx="5537200" cy="4876800"/>
          </a:xfrm>
        </p:spPr>
        <p:txBody>
          <a:bodyPr/>
          <a:lstStyle/>
          <a:p>
            <a:r>
              <a:rPr lang="en-US" dirty="0"/>
              <a:t>Enhancement on Species Transport Modeling in SAM and Coupling to Saline and Mole (Bob Salko)</a:t>
            </a:r>
          </a:p>
          <a:p>
            <a:r>
              <a:rPr lang="en-US" sz="2400" dirty="0"/>
              <a:t>Improvements in Pronghorn for MSR modeling, including overlapping domain coupling with SAM for multiscale modeling (Mauricio Tano)</a:t>
            </a:r>
          </a:p>
          <a:p>
            <a:r>
              <a:rPr lang="en-US" dirty="0"/>
              <a:t>For questions contact me at ebm5351@psu.edu</a:t>
            </a:r>
            <a:endParaRPr lang="en-US" sz="2400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3BC03DC-FE2F-CD20-B9CA-5CA647BC3988}"/>
              </a:ext>
            </a:extLst>
          </p:cNvPr>
          <p:cNvSpPr txBox="1"/>
          <p:nvPr/>
        </p:nvSpPr>
        <p:spPr>
          <a:xfrm>
            <a:off x="7675418" y="5181600"/>
            <a:ext cx="40894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0" i="1" dirty="0">
                <a:solidFill>
                  <a:srgbClr val="1D1C1D"/>
                </a:solidFill>
                <a:effectLst/>
                <a:latin typeface="Slack-Lato"/>
              </a:rPr>
              <a:t>CFD Simulation of Air-jet impaction on molten-salt surface. Subsequent application: O</a:t>
            </a:r>
            <a:r>
              <a:rPr lang="en-US" b="0" i="1" baseline="-25000" dirty="0">
                <a:solidFill>
                  <a:srgbClr val="1D1C1D"/>
                </a:solidFill>
                <a:effectLst/>
                <a:latin typeface="Slack-Lato"/>
              </a:rPr>
              <a:t>2</a:t>
            </a:r>
            <a:r>
              <a:rPr lang="en-US" b="0" i="1" dirty="0">
                <a:solidFill>
                  <a:srgbClr val="1D1C1D"/>
                </a:solidFill>
                <a:effectLst/>
                <a:latin typeface="Slack-Lato"/>
              </a:rPr>
              <a:t> ingression in molten-salt</a:t>
            </a:r>
            <a:endParaRPr lang="en-US" i="1" dirty="0"/>
          </a:p>
        </p:txBody>
      </p:sp>
      <p:pic>
        <p:nvPicPr>
          <p:cNvPr id="6" name="moltenSalt">
            <a:hlinkClick r:id="" action="ppaction://media"/>
            <a:extLst>
              <a:ext uri="{FF2B5EF4-FFF2-40B4-BE49-F238E27FC236}">
                <a16:creationId xmlns:a16="http://schemas.microsoft.com/office/drawing/2014/main" id="{458B5C80-EBD5-CF5B-2842-4D1E41769A8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96000" y="1447800"/>
            <a:ext cx="5872163" cy="3303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245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6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B54D52-7FFD-32C9-F8D0-4EF04DE2DC9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400" dirty="0"/>
              <a:t>Enhancement on Species Transport Modeling in SAM and Coupling to Saline and Mole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1E3D022-7417-B585-AABB-4EB27AA2669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1800" dirty="0"/>
              <a:t>NEAMS Annual Review: Molten Salt Reactors</a:t>
            </a:r>
          </a:p>
          <a:p>
            <a:r>
              <a:rPr lang="en-US" sz="1800" dirty="0"/>
              <a:t>May 28</a:t>
            </a:r>
            <a:r>
              <a:rPr lang="en-US" sz="1800" baseline="30000" dirty="0"/>
              <a:t>th</a:t>
            </a:r>
            <a:r>
              <a:rPr lang="en-US" sz="1800" dirty="0"/>
              <a:t>, 2025</a:t>
            </a:r>
          </a:p>
          <a:p>
            <a:endParaRPr lang="en-US" dirty="0"/>
          </a:p>
          <a:p>
            <a:r>
              <a:rPr lang="en-US" sz="1800" dirty="0"/>
              <a:t>Bob Salko, Travis Mui, Rui Hu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95930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EE715-432E-4A59-10DE-7A99C8B586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ACB0E5-18F6-DB9E-1462-1BF8552E80BF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06400" y="1447800"/>
            <a:ext cx="5349209" cy="4876800"/>
          </a:xfrm>
        </p:spPr>
        <p:txBody>
          <a:bodyPr>
            <a:normAutofit fontScale="92500" lnSpcReduction="20000"/>
          </a:bodyPr>
          <a:lstStyle/>
          <a:p>
            <a:pPr marL="342882" lvl="1" indent="-342882">
              <a:spcAft>
                <a:spcPts val="800"/>
              </a:spcAft>
              <a:buFont typeface="Wingdings" charset="0"/>
              <a:buChar char="§"/>
              <a:defRPr/>
            </a:pPr>
            <a:r>
              <a:rPr lang="en-US" sz="2400" kern="0" dirty="0"/>
              <a:t>A modern system analysis code for advanced non-LWR safety analysis</a:t>
            </a:r>
          </a:p>
          <a:p>
            <a:pPr lvl="1">
              <a:spcAft>
                <a:spcPts val="800"/>
              </a:spcAft>
              <a:defRPr/>
            </a:pPr>
            <a:r>
              <a:rPr lang="en-US" sz="2000" kern="0" dirty="0"/>
              <a:t>Covers almost all non-LWR concepts</a:t>
            </a:r>
          </a:p>
          <a:p>
            <a:pPr>
              <a:spcAft>
                <a:spcPts val="800"/>
              </a:spcAft>
              <a:defRPr/>
            </a:pPr>
            <a:r>
              <a:rPr lang="en-US" kern="0" dirty="0"/>
              <a:t>Ongoing efforts to develop SAM for MSR applications</a:t>
            </a:r>
          </a:p>
          <a:p>
            <a:pPr lvl="1">
              <a:spcAft>
                <a:spcPts val="800"/>
              </a:spcAft>
              <a:defRPr/>
            </a:pPr>
            <a:r>
              <a:rPr lang="en-US" kern="0" dirty="0"/>
              <a:t>Salt thermophysical properties</a:t>
            </a:r>
          </a:p>
          <a:p>
            <a:pPr lvl="1">
              <a:spcAft>
                <a:spcPts val="800"/>
              </a:spcAft>
              <a:defRPr/>
            </a:pPr>
            <a:r>
              <a:rPr lang="en-US" kern="0" dirty="0"/>
              <a:t>Salt freezing</a:t>
            </a:r>
          </a:p>
          <a:p>
            <a:pPr lvl="1">
              <a:spcAft>
                <a:spcPts val="800"/>
              </a:spcAft>
              <a:defRPr/>
            </a:pPr>
            <a:r>
              <a:rPr lang="en-US" kern="0" dirty="0"/>
              <a:t>Species tracking for delayed neutron precursors and fission products in both salt and sparge gas</a:t>
            </a:r>
          </a:p>
          <a:p>
            <a:pPr lvl="1">
              <a:spcAft>
                <a:spcPts val="800"/>
              </a:spcAft>
              <a:defRPr/>
            </a:pPr>
            <a:r>
              <a:rPr lang="en-US" kern="0" dirty="0"/>
              <a:t>Species decay and decay heat</a:t>
            </a:r>
          </a:p>
          <a:p>
            <a:pPr lvl="1">
              <a:spcAft>
                <a:spcPts val="800"/>
              </a:spcAft>
              <a:defRPr/>
            </a:pPr>
            <a:r>
              <a:rPr lang="en-US" kern="0" dirty="0"/>
              <a:t>Species phase transfer</a:t>
            </a:r>
          </a:p>
          <a:p>
            <a:pPr lvl="1">
              <a:spcAft>
                <a:spcPts val="800"/>
              </a:spcAft>
              <a:defRPr/>
            </a:pPr>
            <a:r>
              <a:rPr lang="en-US" kern="0" dirty="0"/>
              <a:t>Modeling of non-condensable gas transport</a:t>
            </a:r>
          </a:p>
          <a:p>
            <a:pPr>
              <a:spcAft>
                <a:spcPts val="800"/>
              </a:spcAft>
              <a:defRPr/>
            </a:pPr>
            <a:r>
              <a:rPr lang="en-US" kern="0" dirty="0"/>
              <a:t>Validation using MSRE, MSR Campaign data, and open two-phase data</a:t>
            </a:r>
          </a:p>
          <a:p>
            <a:pPr lvl="1">
              <a:spcAft>
                <a:spcPts val="800"/>
              </a:spcAft>
              <a:defRPr/>
            </a:pPr>
            <a:endParaRPr lang="en-US" kern="0" dirty="0"/>
          </a:p>
          <a:p>
            <a:endParaRPr lang="en-US" dirty="0"/>
          </a:p>
        </p:txBody>
      </p:sp>
      <p:pic>
        <p:nvPicPr>
          <p:cNvPr id="4" name="Picture 3" descr="A picture containing icon&#10;&#10;AI-generated content may be incorrect.">
            <a:extLst>
              <a:ext uri="{FF2B5EF4-FFF2-40B4-BE49-F238E27FC236}">
                <a16:creationId xmlns:a16="http://schemas.microsoft.com/office/drawing/2014/main" id="{D4DCF0CE-1418-3546-CBF1-E720665DBC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5609" y="1447800"/>
            <a:ext cx="3623873" cy="3148510"/>
          </a:xfrm>
          <a:prstGeom prst="rect">
            <a:avLst/>
          </a:prstGeom>
        </p:spPr>
      </p:pic>
      <p:pic>
        <p:nvPicPr>
          <p:cNvPr id="9" name="Picture 8" descr="Icon&#10;&#10;AI-generated content may be incorrect.">
            <a:extLst>
              <a:ext uri="{FF2B5EF4-FFF2-40B4-BE49-F238E27FC236}">
                <a16:creationId xmlns:a16="http://schemas.microsoft.com/office/drawing/2014/main" id="{A1322F60-566F-3F6A-0604-D647F13786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73397" y="3076182"/>
            <a:ext cx="4218603" cy="298500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E4FFC09-0E26-C948-2466-52D46C48B2F8}"/>
              </a:ext>
            </a:extLst>
          </p:cNvPr>
          <p:cNvSpPr txBox="1"/>
          <p:nvPr/>
        </p:nvSpPr>
        <p:spPr>
          <a:xfrm>
            <a:off x="6344191" y="4759303"/>
            <a:ext cx="36238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Prediction of void distribution (top) and salt xe-135 distribution (right) in MSRE</a:t>
            </a:r>
            <a:r>
              <a:rPr lang="en-US" baseline="30000" dirty="0"/>
              <a:t>1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18CA102-50CE-71B9-AD1D-21FD51924840}"/>
              </a:ext>
            </a:extLst>
          </p:cNvPr>
          <p:cNvSpPr txBox="1"/>
          <p:nvPr/>
        </p:nvSpPr>
        <p:spPr>
          <a:xfrm>
            <a:off x="76200" y="6324600"/>
            <a:ext cx="8915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1. T. Mui, et al. “SAM Code Improvements for Molten Salt Reactor Transient and Species Transport Modeling”, ANL/NSE-24/73, 2024.</a:t>
            </a:r>
          </a:p>
        </p:txBody>
      </p:sp>
    </p:spTree>
    <p:extLst>
      <p:ext uri="{BB962C8B-B14F-4D97-AF65-F5344CB8AC3E}">
        <p14:creationId xmlns:p14="http://schemas.microsoft.com/office/powerpoint/2010/main" val="32714169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84CABC-56E0-0675-CBE9-35F58E95F4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Species Tracking in SAM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6FC0D3-EB5A-9AC9-AEEE-82104B969013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06400" y="1447800"/>
            <a:ext cx="6346198" cy="4876800"/>
          </a:xfrm>
        </p:spPr>
        <p:txBody>
          <a:bodyPr>
            <a:normAutofit/>
          </a:bodyPr>
          <a:lstStyle/>
          <a:p>
            <a:r>
              <a:rPr lang="en-US" sz="2400" dirty="0"/>
              <a:t>Generic species (passive scalar) transport originally implemented in SAM to model flowing delayed neutron precursors in MSRs</a:t>
            </a:r>
          </a:p>
          <a:p>
            <a:r>
              <a:rPr lang="en-US" sz="2400" dirty="0"/>
              <a:t>Framework expanded to simulate transport pathways of tritium in FHRs and MSRs</a:t>
            </a:r>
          </a:p>
          <a:p>
            <a:r>
              <a:rPr lang="en-US" sz="2400" dirty="0"/>
              <a:t>Ongoing work to consider additional applications:</a:t>
            </a:r>
          </a:p>
          <a:p>
            <a:pPr lvl="1"/>
            <a:r>
              <a:rPr lang="en-US" sz="2000" dirty="0"/>
              <a:t>Oxidation-corrosion in lead-cooled reactors</a:t>
            </a:r>
          </a:p>
          <a:p>
            <a:pPr lvl="1"/>
            <a:r>
              <a:rPr lang="en-US" sz="2000" dirty="0"/>
              <a:t>Redox corrosion in salt-cooled reactors</a:t>
            </a:r>
          </a:p>
          <a:p>
            <a:pPr lvl="1"/>
            <a:r>
              <a:rPr lang="en-US" sz="2000" dirty="0"/>
              <a:t>Noble gas/metal transport in MSR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E6333C0-7E8E-0613-4CAB-451F6B58211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62"/>
          <a:stretch/>
        </p:blipFill>
        <p:spPr>
          <a:xfrm>
            <a:off x="7366920" y="1600200"/>
            <a:ext cx="4106194" cy="32004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488BCDA-33BD-4A39-9FB6-B4C5A26B22B6}"/>
              </a:ext>
            </a:extLst>
          </p:cNvPr>
          <p:cNvSpPr txBox="1"/>
          <p:nvPr/>
        </p:nvSpPr>
        <p:spPr>
          <a:xfrm>
            <a:off x="8229600" y="4825425"/>
            <a:ext cx="27622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/>
              <a:t>Species transport pathways </a:t>
            </a:r>
            <a:br>
              <a:rPr lang="en-US" sz="1600" dirty="0"/>
            </a:br>
            <a:r>
              <a:rPr lang="en-US" sz="1600" dirty="0"/>
              <a:t>modeled in SAM</a:t>
            </a:r>
          </a:p>
        </p:txBody>
      </p:sp>
    </p:spTree>
    <p:extLst>
      <p:ext uri="{BB962C8B-B14F-4D97-AF65-F5344CB8AC3E}">
        <p14:creationId xmlns:p14="http://schemas.microsoft.com/office/powerpoint/2010/main" val="15079461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A217A4-C6AB-F7C7-36C4-45F6271CA7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Enhancements to Species Tracking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B23ECE-75A5-384E-B413-4154CB6E666B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06400" y="1447800"/>
            <a:ext cx="4561028" cy="4876800"/>
          </a:xfrm>
        </p:spPr>
        <p:txBody>
          <a:bodyPr>
            <a:normAutofit fontScale="92500" lnSpcReduction="10000"/>
          </a:bodyPr>
          <a:lstStyle/>
          <a:p>
            <a:r>
              <a:rPr lang="en-US" sz="2800" dirty="0"/>
              <a:t>Species can now exist in the gas phase</a:t>
            </a:r>
          </a:p>
          <a:p>
            <a:pPr lvl="1"/>
            <a:r>
              <a:rPr lang="en-US" sz="2400" dirty="0"/>
              <a:t>Transported by gas velocity</a:t>
            </a:r>
          </a:p>
          <a:p>
            <a:r>
              <a:rPr lang="en-US" sz="2800" dirty="0"/>
              <a:t>Phase transfer using Henry’s Law for high-volatile gas</a:t>
            </a:r>
          </a:p>
          <a:p>
            <a:pPr lvl="1"/>
            <a:r>
              <a:rPr lang="en-US" sz="2400" dirty="0"/>
              <a:t>Henry and mass transfer coefficient calculated by Mole</a:t>
            </a:r>
          </a:p>
          <a:p>
            <a:pPr lvl="1"/>
            <a:r>
              <a:rPr lang="en-US" sz="2400" dirty="0"/>
              <a:t>Interfacial area and gas velocity by SAM</a:t>
            </a:r>
          </a:p>
          <a:p>
            <a:r>
              <a:rPr lang="en-US" sz="2800" dirty="0"/>
              <a:t>Capture decay between species</a:t>
            </a:r>
          </a:p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E6311F7-83D5-C070-05EC-F70D1B2824CE}"/>
                  </a:ext>
                </a:extLst>
              </p:cNvPr>
              <p:cNvSpPr txBox="1"/>
              <p:nvPr/>
            </p:nvSpPr>
            <p:spPr>
              <a:xfrm>
                <a:off x="5220543" y="2632908"/>
                <a:ext cx="5617435" cy="4837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>
                  <a:lnSpc>
                    <a:spcPct val="9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sub>
                          </m:sSub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𝑙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𝑙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sub>
                      </m:sSub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𝑋𝑒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𝑋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</m:sub>
                      </m:sSub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𝑋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𝐻𝑅𝑇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𝑋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>
                  <a:latin typeface="+mn-lt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E6311F7-83D5-C070-05EC-F70D1B2824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20543" y="2632908"/>
                <a:ext cx="5617435" cy="483787"/>
              </a:xfrm>
              <a:prstGeom prst="rect">
                <a:avLst/>
              </a:prstGeom>
              <a:blipFill>
                <a:blip r:embed="rId2"/>
                <a:stretch>
                  <a:fillRect l="-450" t="-7692" r="-901" b="-179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F00CE860-C2DD-041D-2622-9B9F45701937}"/>
                  </a:ext>
                </a:extLst>
              </p:cNvPr>
              <p:cNvSpPr txBox="1"/>
              <p:nvPr/>
            </p:nvSpPr>
            <p:spPr>
              <a:xfrm>
                <a:off x="7473655" y="1455879"/>
                <a:ext cx="3217804" cy="4837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>
                  <a:lnSpc>
                    <a:spcPct val="9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sub>
                          </m:sSub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𝑙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𝐼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𝑙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=−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sub>
                      </m:sSub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𝛾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sub>
                      </m:sSub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Σ</m:t>
                              </m:r>
                            </m:e>
                          </m:acc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Φ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</m:oMath>
                  </m:oMathPara>
                </a14:m>
                <a:endParaRPr lang="en-US" dirty="0">
                  <a:latin typeface="+mn-lt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F00CE860-C2DD-041D-2622-9B9F457019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73655" y="1455879"/>
                <a:ext cx="3217804" cy="483787"/>
              </a:xfrm>
              <a:prstGeom prst="rect">
                <a:avLst/>
              </a:prstGeom>
              <a:blipFill>
                <a:blip r:embed="rId3"/>
                <a:stretch>
                  <a:fillRect t="-7692" b="-205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01C73DA-F002-E359-6C9E-E1334DECEF10}"/>
                  </a:ext>
                </a:extLst>
              </p:cNvPr>
              <p:cNvSpPr txBox="1"/>
              <p:nvPr/>
            </p:nvSpPr>
            <p:spPr>
              <a:xfrm>
                <a:off x="6194726" y="3754678"/>
                <a:ext cx="5382243" cy="5203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>
                  <a:lnSpc>
                    <a:spcPct val="9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sub>
                          </m:sSub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=−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𝑋𝑒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𝑋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</m:sub>
                      </m:sSub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𝑋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𝐻𝑅𝑇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𝑋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>
                  <a:latin typeface="+mn-lt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01C73DA-F002-E359-6C9E-E1334DECEF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94726" y="3754678"/>
                <a:ext cx="5382243" cy="520399"/>
              </a:xfrm>
              <a:prstGeom prst="rect">
                <a:avLst/>
              </a:prstGeom>
              <a:blipFill>
                <a:blip r:embed="rId4"/>
                <a:stretch>
                  <a:fillRect r="-471" b="-190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786E96E2-4B21-B7FA-D3C8-E2E0247F4D10}"/>
              </a:ext>
            </a:extLst>
          </p:cNvPr>
          <p:cNvSpPr txBox="1"/>
          <p:nvPr/>
        </p:nvSpPr>
        <p:spPr>
          <a:xfrm>
            <a:off x="8249777" y="3264536"/>
            <a:ext cx="1612415" cy="840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solidFill>
                  <a:srgbClr val="FF0000"/>
                </a:solidFill>
                <a:latin typeface="+mn-lt"/>
              </a:rPr>
              <a:t>Added phase transfer term 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8397782B-3260-E29C-399C-A256EF686D29}"/>
              </a:ext>
            </a:extLst>
          </p:cNvPr>
          <p:cNvCxnSpPr>
            <a:cxnSpLocks/>
          </p:cNvCxnSpPr>
          <p:nvPr/>
        </p:nvCxnSpPr>
        <p:spPr>
          <a:xfrm flipH="1">
            <a:off x="8549137" y="1939666"/>
            <a:ext cx="813649" cy="841083"/>
          </a:xfrm>
          <a:prstGeom prst="straightConnector1">
            <a:avLst/>
          </a:prstGeom>
          <a:ln w="28575">
            <a:solidFill>
              <a:srgbClr val="FF0000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A0DFA123-FA18-0D1F-5E0A-D2BCCDE73299}"/>
              </a:ext>
            </a:extLst>
          </p:cNvPr>
          <p:cNvCxnSpPr>
            <a:cxnSpLocks/>
            <a:stCxn id="19" idx="1"/>
          </p:cNvCxnSpPr>
          <p:nvPr/>
        </p:nvCxnSpPr>
        <p:spPr>
          <a:xfrm>
            <a:off x="9771352" y="3429000"/>
            <a:ext cx="363248" cy="477529"/>
          </a:xfrm>
          <a:prstGeom prst="straightConnector1">
            <a:avLst/>
          </a:prstGeom>
          <a:ln w="28575">
            <a:solidFill>
              <a:srgbClr val="FF0000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B0CE023F-D7EF-FC9C-720A-8765029EAEC4}"/>
              </a:ext>
            </a:extLst>
          </p:cNvPr>
          <p:cNvSpPr txBox="1"/>
          <p:nvPr/>
        </p:nvSpPr>
        <p:spPr>
          <a:xfrm>
            <a:off x="9259901" y="2092861"/>
            <a:ext cx="2647954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solidFill>
                  <a:srgbClr val="FF0000"/>
                </a:solidFill>
                <a:latin typeface="+mn-lt"/>
              </a:rPr>
              <a:t>Track decay from one species to another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7BE962BC-EFF6-575F-44A4-23EEBFF4C5FE}"/>
              </a:ext>
            </a:extLst>
          </p:cNvPr>
          <p:cNvSpPr/>
          <p:nvPr/>
        </p:nvSpPr>
        <p:spPr>
          <a:xfrm>
            <a:off x="9804494" y="1383752"/>
            <a:ext cx="886965" cy="698015"/>
          </a:xfrm>
          <a:prstGeom prst="ellipse">
            <a:avLst/>
          </a:prstGeom>
          <a:noFill/>
          <a:ln w="38100">
            <a:solidFill>
              <a:schemeClr val="tx2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89C9B23-0382-5CA0-444B-0AB627BD5C76}"/>
              </a:ext>
            </a:extLst>
          </p:cNvPr>
          <p:cNvSpPr txBox="1"/>
          <p:nvPr/>
        </p:nvSpPr>
        <p:spPr>
          <a:xfrm>
            <a:off x="10685597" y="1149560"/>
            <a:ext cx="1506403" cy="840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solidFill>
                  <a:schemeClr val="tx2"/>
                </a:solidFill>
                <a:latin typeface="+mn-lt"/>
              </a:rPr>
              <a:t>Fission source from Griffin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4ED12766-226D-2259-6370-5633B195D7CB}"/>
              </a:ext>
            </a:extLst>
          </p:cNvPr>
          <p:cNvSpPr/>
          <p:nvPr/>
        </p:nvSpPr>
        <p:spPr>
          <a:xfrm>
            <a:off x="7224573" y="3637419"/>
            <a:ext cx="406978" cy="442904"/>
          </a:xfrm>
          <a:prstGeom prst="ellipse">
            <a:avLst/>
          </a:prstGeom>
          <a:noFill/>
          <a:ln w="38100">
            <a:solidFill>
              <a:schemeClr val="tx2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941DF4BA-5E41-0853-0F91-325185416055}"/>
              </a:ext>
            </a:extLst>
          </p:cNvPr>
          <p:cNvSpPr/>
          <p:nvPr/>
        </p:nvSpPr>
        <p:spPr>
          <a:xfrm>
            <a:off x="9553817" y="3832475"/>
            <a:ext cx="406978" cy="442904"/>
          </a:xfrm>
          <a:prstGeom prst="ellipse">
            <a:avLst/>
          </a:prstGeom>
          <a:noFill/>
          <a:ln w="38100">
            <a:solidFill>
              <a:schemeClr val="tx2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A0AA7-7448-30F0-0E6E-F3C363A2B1D7}"/>
              </a:ext>
            </a:extLst>
          </p:cNvPr>
          <p:cNvSpPr txBox="1"/>
          <p:nvPr/>
        </p:nvSpPr>
        <p:spPr>
          <a:xfrm>
            <a:off x="9719721" y="4283911"/>
            <a:ext cx="239608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solidFill>
                  <a:schemeClr val="tx2"/>
                </a:solidFill>
                <a:latin typeface="+mn-lt"/>
              </a:rPr>
              <a:t>Bubble behavior predicted by SAM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1D8ABA1-6031-9D37-4329-D176EF42E9CD}"/>
              </a:ext>
            </a:extLst>
          </p:cNvPr>
          <p:cNvSpPr txBox="1"/>
          <p:nvPr/>
        </p:nvSpPr>
        <p:spPr>
          <a:xfrm>
            <a:off x="6194726" y="4232207"/>
            <a:ext cx="3534647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solidFill>
                  <a:srgbClr val="FF0000"/>
                </a:solidFill>
                <a:latin typeface="+mn-lt"/>
              </a:rPr>
              <a:t>Species can exist in gas phase</a:t>
            </a:r>
          </a:p>
        </p:txBody>
      </p:sp>
      <p:sp>
        <p:nvSpPr>
          <p:cNvPr id="19" name="Left Brace 18">
            <a:extLst>
              <a:ext uri="{FF2B5EF4-FFF2-40B4-BE49-F238E27FC236}">
                <a16:creationId xmlns:a16="http://schemas.microsoft.com/office/drawing/2014/main" id="{DE183770-52D6-8719-87FD-CB667A9A455E}"/>
              </a:ext>
            </a:extLst>
          </p:cNvPr>
          <p:cNvSpPr/>
          <p:nvPr/>
        </p:nvSpPr>
        <p:spPr>
          <a:xfrm rot="16200000">
            <a:off x="9582990" y="2258988"/>
            <a:ext cx="376723" cy="1963300"/>
          </a:xfrm>
          <a:prstGeom prst="leftBrace">
            <a:avLst/>
          </a:prstGeom>
          <a:ln w="28575">
            <a:solidFill>
              <a:srgbClr val="FF0000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E00859E-2EA1-DC79-EBA3-510F5340D571}"/>
              </a:ext>
            </a:extLst>
          </p:cNvPr>
          <p:cNvSpPr txBox="1"/>
          <p:nvPr/>
        </p:nvSpPr>
        <p:spPr>
          <a:xfrm>
            <a:off x="10738785" y="2652203"/>
            <a:ext cx="16124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Mass transfer data from Mole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FB9A7AD0-D90C-D5A8-341E-D7CCC3DE0B7E}"/>
              </a:ext>
            </a:extLst>
          </p:cNvPr>
          <p:cNvSpPr/>
          <p:nvPr/>
        </p:nvSpPr>
        <p:spPr>
          <a:xfrm>
            <a:off x="8613065" y="2699935"/>
            <a:ext cx="406978" cy="442904"/>
          </a:xfrm>
          <a:prstGeom prst="ellipse">
            <a:avLst/>
          </a:prstGeom>
          <a:noFill/>
          <a:ln w="38100">
            <a:solidFill>
              <a:schemeClr val="tx2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D80F8588-E172-6851-D27E-4C1F5A6F2A6F}"/>
              </a:ext>
            </a:extLst>
          </p:cNvPr>
          <p:cNvSpPr/>
          <p:nvPr/>
        </p:nvSpPr>
        <p:spPr>
          <a:xfrm>
            <a:off x="9516231" y="2670964"/>
            <a:ext cx="406978" cy="442904"/>
          </a:xfrm>
          <a:prstGeom prst="ellipse">
            <a:avLst/>
          </a:prstGeom>
          <a:noFill/>
          <a:ln w="38100">
            <a:solidFill>
              <a:schemeClr val="tx2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2644084C-9097-E2C0-2042-2CB910C1593E}"/>
              </a:ext>
            </a:extLst>
          </p:cNvPr>
          <p:cNvGrpSpPr/>
          <p:nvPr/>
        </p:nvGrpSpPr>
        <p:grpSpPr>
          <a:xfrm>
            <a:off x="5664301" y="4671074"/>
            <a:ext cx="3382988" cy="1462093"/>
            <a:chOff x="7713875" y="4625163"/>
            <a:chExt cx="3567269" cy="1701209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C5DF3CCF-4915-5A09-8146-8D13023FB1D0}"/>
                </a:ext>
              </a:extLst>
            </p:cNvPr>
            <p:cNvSpPr/>
            <p:nvPr/>
          </p:nvSpPr>
          <p:spPr>
            <a:xfrm>
              <a:off x="7713875" y="4625163"/>
              <a:ext cx="3567269" cy="1701209"/>
            </a:xfrm>
            <a:prstGeom prst="rect">
              <a:avLst/>
            </a:prstGeom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AB683B2E-D05C-FD72-8346-C6BF44C5B26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14230" y="5073084"/>
              <a:ext cx="369331" cy="369331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AC0FAC77-6BA2-FF4E-9A98-A854D9E41A3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09781" y="5661388"/>
              <a:ext cx="316420" cy="316420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3D8F2CBF-C462-12BF-3080-BA861F01CC6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127305" y="5105375"/>
              <a:ext cx="369331" cy="369331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5CD6A3CC-2B3F-9F6C-CDB5-A2CD6EDE7D42}"/>
                </a:ext>
              </a:extLst>
            </p:cNvPr>
            <p:cNvCxnSpPr>
              <a:cxnSpLocks/>
              <a:stCxn id="28" idx="6"/>
            </p:cNvCxnSpPr>
            <p:nvPr/>
          </p:nvCxnSpPr>
          <p:spPr>
            <a:xfrm>
              <a:off x="8483561" y="5257750"/>
              <a:ext cx="966401" cy="0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8992B65E-02C5-11CC-CA75-B9DB0C52AC08}"/>
                </a:ext>
              </a:extLst>
            </p:cNvPr>
            <p:cNvSpPr txBox="1"/>
            <p:nvPr/>
          </p:nvSpPr>
          <p:spPr>
            <a:xfrm>
              <a:off x="8639057" y="4808847"/>
              <a:ext cx="406016" cy="4297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v</a:t>
              </a:r>
              <a:r>
                <a:rPr lang="en-US" baseline="-25000" dirty="0">
                  <a:solidFill>
                    <a:srgbClr val="FF0000"/>
                  </a:solidFill>
                </a:rPr>
                <a:t>g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F1C84E4C-6349-FCF1-B305-DC2607F41C51}"/>
                </a:ext>
              </a:extLst>
            </p:cNvPr>
            <p:cNvSpPr txBox="1"/>
            <p:nvPr/>
          </p:nvSpPr>
          <p:spPr>
            <a:xfrm>
              <a:off x="8114230" y="4996364"/>
              <a:ext cx="3914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c</a:t>
              </a:r>
              <a:r>
                <a:rPr lang="en-US" baseline="-25000" dirty="0"/>
                <a:t>g</a:t>
              </a:r>
              <a:endParaRPr lang="en-US" dirty="0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3EFB1E02-2503-8AC8-06F3-2AFBD4AC0822}"/>
                </a:ext>
              </a:extLst>
            </p:cNvPr>
            <p:cNvSpPr txBox="1"/>
            <p:nvPr/>
          </p:nvSpPr>
          <p:spPr>
            <a:xfrm>
              <a:off x="8139077" y="5793142"/>
              <a:ext cx="3417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c</a:t>
              </a:r>
              <a:r>
                <a:rPr lang="en-US" baseline="-25000" dirty="0">
                  <a:solidFill>
                    <a:schemeClr val="bg1"/>
                  </a:solidFill>
                </a:rPr>
                <a:t>l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0218646C-E202-6DBE-2B4F-E2C8036BECEC}"/>
                </a:ext>
              </a:extLst>
            </p:cNvPr>
            <p:cNvCxnSpPr>
              <a:cxnSpLocks/>
              <a:stCxn id="28" idx="4"/>
              <a:endCxn id="34" idx="0"/>
            </p:cNvCxnSpPr>
            <p:nvPr/>
          </p:nvCxnSpPr>
          <p:spPr>
            <a:xfrm>
              <a:off x="8298896" y="5442415"/>
              <a:ext cx="11061" cy="350727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FBAC72A7-95D2-F0E4-3A0D-BC1CFBFD0343}"/>
                </a:ext>
              </a:extLst>
            </p:cNvPr>
            <p:cNvSpPr txBox="1"/>
            <p:nvPr/>
          </p:nvSpPr>
          <p:spPr>
            <a:xfrm>
              <a:off x="8367517" y="5422264"/>
              <a:ext cx="117636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Phase transfer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B24B3650-FA4F-8512-D8A9-BD701D7D59CD}"/>
                </a:ext>
              </a:extLst>
            </p:cNvPr>
            <p:cNvSpPr txBox="1"/>
            <p:nvPr/>
          </p:nvSpPr>
          <p:spPr>
            <a:xfrm>
              <a:off x="9907950" y="4861380"/>
              <a:ext cx="3465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a</a:t>
              </a:r>
              <a:r>
                <a:rPr lang="en-US" baseline="-25000" dirty="0">
                  <a:solidFill>
                    <a:srgbClr val="FF0000"/>
                  </a:solidFill>
                </a:rPr>
                <a:t>i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50247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1" grpId="0" animBg="1"/>
      <p:bldP spid="12" grpId="0"/>
      <p:bldP spid="15" grpId="0" animBg="1"/>
      <p:bldP spid="16" grpId="0" animBg="1"/>
      <p:bldP spid="17" grpId="0"/>
      <p:bldP spid="18" grpId="0"/>
      <p:bldP spid="18" grpId="1"/>
      <p:bldP spid="19" grpId="0" animBg="1"/>
      <p:bldP spid="24" grpId="0" animBg="1"/>
      <p:bldP spid="25" grpId="0" animBg="1"/>
    </p:bldLst>
  </p:timing>
</p:sld>
</file>

<file path=ppt/theme/theme1.xml><?xml version="1.0" encoding="utf-8"?>
<a:theme xmlns:a="http://schemas.openxmlformats.org/drawingml/2006/main" name="DOE Theme Colors">
  <a:themeElements>
    <a:clrScheme name="EITS Color Scheme">
      <a:dk1>
        <a:sysClr val="windowText" lastClr="000000"/>
      </a:dk1>
      <a:lt1>
        <a:sysClr val="window" lastClr="FFFFFF"/>
      </a:lt1>
      <a:dk2>
        <a:srgbClr val="121A1D"/>
      </a:dk2>
      <a:lt2>
        <a:srgbClr val="D2DBE0"/>
      </a:lt2>
      <a:accent1>
        <a:srgbClr val="003066"/>
      </a:accent1>
      <a:accent2>
        <a:srgbClr val="FFC416"/>
      </a:accent2>
      <a:accent3>
        <a:srgbClr val="004424"/>
      </a:accent3>
      <a:accent4>
        <a:srgbClr val="005496"/>
      </a:accent4>
      <a:accent5>
        <a:srgbClr val="90C853"/>
      </a:accent5>
      <a:accent6>
        <a:srgbClr val="466373"/>
      </a:accent6>
      <a:hlink>
        <a:srgbClr val="003279"/>
      </a:hlink>
      <a:folHlink>
        <a:srgbClr val="004BBA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6A37E96EC989942900B54ACB2A29844" ma:contentTypeVersion="4" ma:contentTypeDescription="Create a new document." ma:contentTypeScope="" ma:versionID="cb8f55f89174a9f1761ff8fca4f75e74">
  <xsd:schema xmlns:xsd="http://www.w3.org/2001/XMLSchema" xmlns:xs="http://www.w3.org/2001/XMLSchema" xmlns:p="http://schemas.microsoft.com/office/2006/metadata/properties" xmlns:ns2="617f3ddb-f9e0-43cb-bd74-cf55aa24f2e1" targetNamespace="http://schemas.microsoft.com/office/2006/metadata/properties" ma:root="true" ma:fieldsID="4c47a9a4a89c2571f4b901b84c60da16" ns2:_="">
    <xsd:import namespace="617f3ddb-f9e0-43cb-bd74-cf55aa24f2e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17f3ddb-f9e0-43cb-bd74-cf55aa24f2e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>
  <documentManagement/>
</p:properties>
</file>

<file path=customXml/itemProps1.xml><?xml version="1.0" encoding="utf-8"?>
<ds:datastoreItem xmlns:ds="http://schemas.openxmlformats.org/officeDocument/2006/customXml" ds:itemID="{803B7C9E-0350-408C-A6B7-E5FB8AEB5A7D}"/>
</file>

<file path=customXml/itemProps2.xml><?xml version="1.0" encoding="utf-8"?>
<ds:datastoreItem xmlns:ds="http://schemas.openxmlformats.org/officeDocument/2006/customXml" ds:itemID="{234DC236-E05B-4765-B448-1E669F9B269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044BF56-C799-47DE-B097-42D0AC3F8454}">
  <ds:schemaRefs>
    <ds:schemaRef ds:uri="http://purl.org/dc/terms/"/>
    <ds:schemaRef ds:uri="http://schemas.microsoft.com/office/infopath/2007/PartnerControls"/>
    <ds:schemaRef ds:uri="http://purl.org/dc/dcmitype/"/>
    <ds:schemaRef ds:uri="http://schemas.openxmlformats.org/package/2006/metadata/core-properties"/>
    <ds:schemaRef ds:uri="http://schemas.microsoft.com/office/2006/metadata/properties"/>
    <ds:schemaRef ds:uri="http://www.w3.org/XML/1998/namespace"/>
    <ds:schemaRef ds:uri="55bb7a7b-ea7a-4bb0-b24a-d4297f0c0a93"/>
    <ds:schemaRef ds:uri="http://schemas.microsoft.com/office/2006/documentManagement/types"/>
    <ds:schemaRef ds:uri="http://purl.org/dc/elements/1.1/"/>
    <ds:schemaRef ds:uri="0a20205c-0631-4ff0-81c6-46eee12fe7e9"/>
    <ds:schemaRef ds:uri="d06c844e-3888-4d7e-9476-f8018e5472cf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35089</TotalTime>
  <Words>2785</Words>
  <Application>Microsoft Macintosh PowerPoint</Application>
  <PresentationFormat>Widescreen</PresentationFormat>
  <Paragraphs>334</Paragraphs>
  <Slides>27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5" baseType="lpstr">
      <vt:lpstr>Arial</vt:lpstr>
      <vt:lpstr>Arial Narrow</vt:lpstr>
      <vt:lpstr>Calibri</vt:lpstr>
      <vt:lpstr>Cambria Math</vt:lpstr>
      <vt:lpstr>Slack-Lato</vt:lpstr>
      <vt:lpstr>STIX Two Text</vt:lpstr>
      <vt:lpstr>Wingdings</vt:lpstr>
      <vt:lpstr>DOE Theme Colors</vt:lpstr>
      <vt:lpstr>Thermal-fluid Area Overview</vt:lpstr>
      <vt:lpstr>Thermal-hydraulics modeling in NEAMS - I</vt:lpstr>
      <vt:lpstr>Thermal-hydraulics modeling in NEAMS - II</vt:lpstr>
      <vt:lpstr>Unique Capability</vt:lpstr>
      <vt:lpstr>Thermal-fluids presentations today</vt:lpstr>
      <vt:lpstr>Enhancement on Species Transport Modeling in SAM and Coupling to Saline and Mole</vt:lpstr>
      <vt:lpstr>Introduction</vt:lpstr>
      <vt:lpstr>Species Tracking in SAM</vt:lpstr>
      <vt:lpstr>Enhancements to Species Tracking</vt:lpstr>
      <vt:lpstr>Coupling to Saline and Mole</vt:lpstr>
      <vt:lpstr>Validation activities</vt:lpstr>
      <vt:lpstr>Modeling of Off-Gas System</vt:lpstr>
      <vt:lpstr>Uncertainty Quantification of Offgas</vt:lpstr>
      <vt:lpstr>Summary</vt:lpstr>
      <vt:lpstr>Acknowledgements</vt:lpstr>
      <vt:lpstr>Improvements in Pronghorn for MSR modeling, including overlapping domain coupling with SAM for multiscale modeling</vt:lpstr>
      <vt:lpstr>Pronghorn</vt:lpstr>
      <vt:lpstr>Pronghorn’s Role in MSR Multiphysics Framework</vt:lpstr>
      <vt:lpstr>Key TH Improvements in Pronghorn for MSR Modeling</vt:lpstr>
      <vt:lpstr>Two-equations RANS Turbulence Modeling</vt:lpstr>
      <vt:lpstr>Two-Phase Flow Modeling</vt:lpstr>
      <vt:lpstr>Pronghorn-SAM Domain-Overlapping Coupling 1/2 </vt:lpstr>
      <vt:lpstr>Pronghorn-SAM Domain-Overlapping Coupling 2/2 </vt:lpstr>
      <vt:lpstr>Pronghorn-Nek High-to-Low (HOLO) Coupling</vt:lpstr>
      <vt:lpstr>Summary</vt:lpstr>
      <vt:lpstr>PowerPoint Presentation</vt:lpstr>
      <vt:lpstr>Near-Wall Turbulence Modeling</vt:lpstr>
    </vt:vector>
  </TitlesOfParts>
  <Company>Booz Allen Hamilton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Tai, Jenny [USA]</dc:creator>
  <cp:lastModifiedBy>Mauricio Eduardo Tano Retamales</cp:lastModifiedBy>
  <cp:revision>1811</cp:revision>
  <cp:lastPrinted>2018-02-05T23:05:47Z</cp:lastPrinted>
  <dcterms:created xsi:type="dcterms:W3CDTF">2013-06-03T19:45:25Z</dcterms:created>
  <dcterms:modified xsi:type="dcterms:W3CDTF">2025-05-20T15:08:52Z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0x01010086A37E96EC989942900B54ACB2A29844</vt:lpwstr>
  </property>
  <property fmtid="{D5CDD505-2E9C-101B-9397-08002B2CF9AE}" pid="3" name="MediaServiceImageTags">
    <vt:lpwstr/>
  </property>
</Properties>
</file>