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1"/>
  </p:notesMasterIdLst>
  <p:handoutMasterIdLst>
    <p:handoutMasterId r:id="rId12"/>
  </p:handoutMasterIdLst>
  <p:sldIdLst>
    <p:sldId id="636" r:id="rId5"/>
    <p:sldId id="639" r:id="rId6"/>
    <p:sldId id="644" r:id="rId7"/>
    <p:sldId id="648" r:id="rId8"/>
    <p:sldId id="646" r:id="rId9"/>
    <p:sldId id="643" r:id="rId10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A1A1A1"/>
    <a:srgbClr val="0E1130"/>
    <a:srgbClr val="293340"/>
    <a:srgbClr val="213E9A"/>
    <a:srgbClr val="19204C"/>
    <a:srgbClr val="FEF5E8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5" autoAdjust="0"/>
    <p:restoredTop sz="95918" autoAdjust="0"/>
  </p:normalViewPr>
  <p:slideViewPr>
    <p:cSldViewPr snapToObjects="1">
      <p:cViewPr varScale="1">
        <p:scale>
          <a:sx n="118" d="100"/>
          <a:sy n="118" d="100"/>
        </p:scale>
        <p:origin x="576" y="200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5/28/25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5/28/25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Thermal-fluid Area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Elia Merzari, Rui Hu</a:t>
            </a:r>
          </a:p>
          <a:p>
            <a:r>
              <a:rPr lang="en-US" dirty="0"/>
              <a:t>Argonne National Laboratory</a:t>
            </a:r>
          </a:p>
          <a:p>
            <a:r>
              <a:rPr lang="en-US" dirty="0"/>
              <a:t>May 12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2B01DF-37E2-172B-B31D-1D18E837AC29}"/>
              </a:ext>
            </a:extLst>
          </p:cNvPr>
          <p:cNvSpPr txBox="1">
            <a:spLocks/>
          </p:cNvSpPr>
          <p:nvPr/>
        </p:nvSpPr>
        <p:spPr>
          <a:xfrm>
            <a:off x="112731" y="1176647"/>
            <a:ext cx="7607872" cy="5202382"/>
          </a:xfrm>
        </p:spPr>
        <p:txBody>
          <a:bodyPr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3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2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1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thermal-hydraulic technical advances the state of the art of thermal-hydraulic simulations by researching novel new solution strategies for challenging real-world heat and fluid flow issues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that  affect advanced reactor designs or still affect the current fleet of deployed Light Water Reactor nuclear reactors.  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economics of most advanced reactor designs relies on achieving higher temperatures that the current fleet. 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This poses severe challenges in terms of materials and puts an onus on thermal-hydraulic models to provide accurate assessment of hot spots. 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reduction of uncertainty on thermal-hydraulic prediction has potential for a substantial economic benefit and to ultimately accelerate deployment.</a:t>
            </a:r>
          </a:p>
          <a:p>
            <a:pPr marL="287338" lvl="1" indent="0">
              <a:spcAft>
                <a:spcPts val="0"/>
              </a:spcAft>
              <a:buNone/>
            </a:pP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Thermal and Fluid Flow phenomena involve a wide range of length and time scales 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Resolving all scales for a realistic engineering system of interest is often computationally not feasible.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the other hand, if scales are not resolved, </a:t>
            </a:r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closures need to be provided to ensure reasonable accuracy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as all scales contribute to the dynamics.</a:t>
            </a:r>
          </a:p>
          <a:p>
            <a:pPr lvl="1">
              <a:spcAft>
                <a:spcPts val="0"/>
              </a:spcAft>
            </a:pPr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Multiscale/multi-resolution simulation hierarchy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8C4DBC-7D53-E9A3-1E7D-EDD552E3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1129"/>
            <a:ext cx="10763442" cy="9017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Thermal-hydraulics modeling in NEAMS - 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838777-496D-E382-0B1B-CF25C789E3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50" y="1222829"/>
            <a:ext cx="3714619" cy="2579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5788AA-28DF-AAA5-B0B1-B2FCC5854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39" b="14973"/>
          <a:stretch/>
        </p:blipFill>
        <p:spPr>
          <a:xfrm>
            <a:off x="7787410" y="3916714"/>
            <a:ext cx="440459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B2BA35-6498-F514-C981-75F836F01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5" y="1363849"/>
            <a:ext cx="5261359" cy="509910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</a:t>
            </a:r>
          </a:p>
          <a:p>
            <a:pPr lvl="2">
              <a:spcAft>
                <a:spcPts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Trustworthy and practical </a:t>
            </a:r>
            <a:r>
              <a:rPr lang="en-US" altLang="zh-CN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plant-level 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analysis tool for advanced reactors </a:t>
            </a:r>
          </a:p>
          <a:p>
            <a:pPr lvl="2">
              <a:spcAft>
                <a:spcPts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Advances in software environments and design, </a:t>
            </a:r>
            <a:r>
              <a:rPr lang="en-US" altLang="zh-CN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 methods, and  physical models thanks to </a:t>
            </a:r>
            <a:r>
              <a:rPr lang="en-US" altLang="zh-CN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MOOSE</a:t>
            </a:r>
            <a:r>
              <a:rPr lang="en-US" altLang="zh-CN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Pronghorn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scale environment build on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MOOSE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Coarse CFD,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subchannel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distributed resistance</a:t>
            </a:r>
            <a:endParaRPr lang="en-US" altLang="zh-CN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Nek5000/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NekRS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/Cardinal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Open Source, Spectral element high-fidelity code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Proven scalability beyond a million MPI ranks (Gordon Bell prize). Now GPU-capable (NekRS).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Extensive code verification and validation</a:t>
            </a:r>
          </a:p>
          <a:p>
            <a:pPr lvl="2">
              <a:spcAft>
                <a:spcPts val="0"/>
              </a:spcAft>
            </a:pP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Couples to MOOSE and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OpenMC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through </a:t>
            </a:r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Cardinal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Sockeye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scale heat-pipe heat transfer code.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Relies on THM module of MOOSE.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CTF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LWR subchannel code. 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of VERA.</a:t>
            </a: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04126-6822-9F17-3F70-FA2089880B5F}"/>
              </a:ext>
            </a:extLst>
          </p:cNvPr>
          <p:cNvSpPr txBox="1"/>
          <p:nvPr/>
        </p:nvSpPr>
        <p:spPr>
          <a:xfrm>
            <a:off x="7501435" y="3038438"/>
            <a:ext cx="4343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Flow in a twisted tube HX.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76C1C7-994C-509B-8972-193345F8F132}"/>
              </a:ext>
            </a:extLst>
          </p:cNvPr>
          <p:cNvGrpSpPr/>
          <p:nvPr/>
        </p:nvGrpSpPr>
        <p:grpSpPr>
          <a:xfrm>
            <a:off x="5451929" y="3310812"/>
            <a:ext cx="7196041" cy="2710379"/>
            <a:chOff x="3750734" y="3135167"/>
            <a:chExt cx="8877367" cy="334364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2C1644-68FB-4204-C252-072AEB5668B7}"/>
                </a:ext>
              </a:extLst>
            </p:cNvPr>
            <p:cNvSpPr txBox="1"/>
            <p:nvPr/>
          </p:nvSpPr>
          <p:spPr>
            <a:xfrm>
              <a:off x="3750734" y="3740049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System </a:t>
              </a:r>
            </a:p>
            <a:p>
              <a:r>
                <a:rPr lang="en-US" sz="1200" b="1" dirty="0"/>
                <a:t>Codes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C7DD64-1793-9C4A-8EDD-5C13BE173213}"/>
                </a:ext>
              </a:extLst>
            </p:cNvPr>
            <p:cNvSpPr txBox="1"/>
            <p:nvPr/>
          </p:nvSpPr>
          <p:spPr>
            <a:xfrm>
              <a:off x="4817534" y="3740049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Sub-channel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96D5E2-AF82-4292-D487-CE822D86AD27}"/>
                </a:ext>
              </a:extLst>
            </p:cNvPr>
            <p:cNvSpPr txBox="1"/>
            <p:nvPr/>
          </p:nvSpPr>
          <p:spPr>
            <a:xfrm>
              <a:off x="7208573" y="3753108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Porous</a:t>
              </a:r>
            </a:p>
            <a:p>
              <a:r>
                <a:rPr lang="en-US" sz="1200" b="1" dirty="0"/>
                <a:t>media</a:t>
              </a:r>
            </a:p>
            <a:p>
              <a:r>
                <a:rPr lang="en-US" sz="1200" b="1" dirty="0"/>
                <a:t>modeling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F1E424-ED60-C852-38B7-2EFE24C052AD}"/>
                </a:ext>
              </a:extLst>
            </p:cNvPr>
            <p:cNvSpPr txBox="1"/>
            <p:nvPr/>
          </p:nvSpPr>
          <p:spPr>
            <a:xfrm>
              <a:off x="8170333" y="3740050"/>
              <a:ext cx="1278378" cy="102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Momentum</a:t>
              </a:r>
            </a:p>
            <a:p>
              <a:r>
                <a:rPr lang="en-US" sz="1200" b="1" dirty="0"/>
                <a:t>Sources</a:t>
              </a:r>
            </a:p>
            <a:p>
              <a:r>
                <a:rPr lang="en-US" sz="1200" b="1" dirty="0"/>
                <a:t>(Coarse CFD)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3C0E5A-7E56-CDBD-AAA7-3331E2A21E01}"/>
                </a:ext>
              </a:extLst>
            </p:cNvPr>
            <p:cNvSpPr txBox="1"/>
            <p:nvPr/>
          </p:nvSpPr>
          <p:spPr>
            <a:xfrm>
              <a:off x="9351434" y="3740049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RANS</a:t>
              </a:r>
            </a:p>
            <a:p>
              <a:r>
                <a:rPr lang="en-US" sz="1200" b="1" dirty="0"/>
                <a:t>CFD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8F4A6B-4989-616C-B520-D4FAEDA6C06B}"/>
                </a:ext>
              </a:extLst>
            </p:cNvPr>
            <p:cNvSpPr txBox="1"/>
            <p:nvPr/>
          </p:nvSpPr>
          <p:spPr>
            <a:xfrm>
              <a:off x="10265834" y="3740049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Hybrid</a:t>
              </a:r>
            </a:p>
            <a:p>
              <a:r>
                <a:rPr lang="en-US" sz="1200" b="1" dirty="0"/>
                <a:t>CFD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FE482A-CFDB-CF66-6F2D-812BBC72639D}"/>
                </a:ext>
              </a:extLst>
            </p:cNvPr>
            <p:cNvSpPr txBox="1"/>
            <p:nvPr/>
          </p:nvSpPr>
          <p:spPr>
            <a:xfrm>
              <a:off x="11256501" y="3792333"/>
              <a:ext cx="1371600" cy="56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LES</a:t>
              </a:r>
            </a:p>
            <a:p>
              <a:r>
                <a:rPr lang="en-US" sz="1200" b="1" dirty="0"/>
                <a:t>/DNS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1A30D9-2A4D-3F3C-E73A-58610017B293}"/>
                </a:ext>
              </a:extLst>
            </p:cNvPr>
            <p:cNvSpPr txBox="1"/>
            <p:nvPr/>
          </p:nvSpPr>
          <p:spPr>
            <a:xfrm>
              <a:off x="7255934" y="5832484"/>
              <a:ext cx="4800600" cy="64633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/>
                <a:t>Nek5000</a:t>
              </a:r>
            </a:p>
            <a:p>
              <a:pPr algn="r"/>
              <a:endParaRPr lang="en-US" sz="14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E45717-83E0-9958-0EA5-F7B0F892BD06}"/>
                </a:ext>
              </a:extLst>
            </p:cNvPr>
            <p:cNvSpPr txBox="1"/>
            <p:nvPr/>
          </p:nvSpPr>
          <p:spPr>
            <a:xfrm>
              <a:off x="4381411" y="3135167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</a:rPr>
                <a:t>Plant </a:t>
              </a:r>
            </a:p>
            <a:p>
              <a:r>
                <a:rPr lang="en-US" sz="1600" b="1" i="1" dirty="0">
                  <a:solidFill>
                    <a:srgbClr val="FF0000"/>
                  </a:solidFill>
                </a:rPr>
                <a:t>Scales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5D8311-BA95-77EE-6594-58731409D180}"/>
                </a:ext>
              </a:extLst>
            </p:cNvPr>
            <p:cNvSpPr txBox="1"/>
            <p:nvPr/>
          </p:nvSpPr>
          <p:spPr>
            <a:xfrm>
              <a:off x="6951134" y="3148956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</a:rPr>
                <a:t>Engineering Scales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5CAA72-49BF-ED0E-4FC5-D91F4AC19C10}"/>
                </a:ext>
              </a:extLst>
            </p:cNvPr>
            <p:cNvSpPr txBox="1"/>
            <p:nvPr/>
          </p:nvSpPr>
          <p:spPr>
            <a:xfrm>
              <a:off x="6036734" y="3740049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Reduced-order models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505C50-C8BE-1448-CACB-51AFEB9F82FA}"/>
                </a:ext>
              </a:extLst>
            </p:cNvPr>
            <p:cNvSpPr txBox="1"/>
            <p:nvPr/>
          </p:nvSpPr>
          <p:spPr>
            <a:xfrm>
              <a:off x="10227734" y="3135167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</a:rPr>
                <a:t>Fine </a:t>
              </a:r>
            </a:p>
            <a:p>
              <a:r>
                <a:rPr lang="en-US" sz="1600" b="1" i="1" dirty="0">
                  <a:solidFill>
                    <a:srgbClr val="FF0000"/>
                  </a:solidFill>
                </a:rPr>
                <a:t>Scales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D8C262-E32D-0D7D-C214-C33BEFCFA8F1}"/>
                </a:ext>
              </a:extLst>
            </p:cNvPr>
            <p:cNvSpPr txBox="1"/>
            <p:nvPr/>
          </p:nvSpPr>
          <p:spPr>
            <a:xfrm>
              <a:off x="3750734" y="4546236"/>
              <a:ext cx="4038600" cy="645468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System Analysis Module</a:t>
              </a:r>
            </a:p>
            <a:p>
              <a:r>
                <a:rPr lang="en-US" sz="1400" b="1" dirty="0"/>
                <a:t>(SAM)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C915E0-4BD3-D0C4-1B44-6246F49B037C}"/>
                </a:ext>
              </a:extLst>
            </p:cNvPr>
            <p:cNvSpPr txBox="1"/>
            <p:nvPr/>
          </p:nvSpPr>
          <p:spPr>
            <a:xfrm>
              <a:off x="4817534" y="5186153"/>
              <a:ext cx="4572000" cy="646331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Pronghorn</a:t>
              </a:r>
            </a:p>
            <a:p>
              <a:endParaRPr lang="en-US" sz="1400" b="1" dirty="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DE422CB1-EB84-2F01-C46A-775443BF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75" y="364433"/>
            <a:ext cx="10763442" cy="9017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Thermal-hydraulics modeling in NEAMS - II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79A88C-6976-DD5A-1423-B41C7CE60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79" y="1081743"/>
            <a:ext cx="4128738" cy="18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8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74B2B7-E429-D921-DD16-3169434E3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537200" cy="4754563"/>
          </a:xfrm>
        </p:spPr>
        <p:txBody>
          <a:bodyPr/>
          <a:lstStyle/>
          <a:p>
            <a:pPr marL="0" indent="0" defTabSz="45720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cs typeface="Arial Narrow"/>
              </a:rPr>
              <a:t>CFD modeling capability for full microreactor cores at high fidelity</a:t>
            </a:r>
          </a:p>
          <a:p>
            <a:pPr lvl="1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cs typeface="Arial Narrow"/>
              </a:rPr>
              <a:t>SNAP10A model</a:t>
            </a:r>
          </a:p>
          <a:p>
            <a:pPr lvl="1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cs typeface="Arial Narrow"/>
              </a:rPr>
              <a:t>Comparisons against available data and correlations</a:t>
            </a:r>
          </a:p>
          <a:p>
            <a:pPr lvl="1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cs typeface="Arial Narrow"/>
              </a:rPr>
              <a:t>Can be used to assess applicability of correlations to modified geometries or even develop new correlations</a:t>
            </a:r>
          </a:p>
          <a:p>
            <a:pPr marL="0" indent="0">
              <a:spcBef>
                <a:spcPct val="20000"/>
              </a:spcBef>
              <a:spcAft>
                <a:spcPts val="0"/>
              </a:spcAft>
              <a:buNone/>
            </a:pPr>
            <a:br>
              <a:rPr lang="en-US" dirty="0">
                <a:solidFill>
                  <a:srgbClr val="000000"/>
                </a:solidFill>
                <a:cs typeface="Arial Narrow"/>
              </a:rPr>
            </a:br>
            <a:r>
              <a:rPr lang="en-US" b="1" dirty="0">
                <a:solidFill>
                  <a:srgbClr val="000000"/>
                </a:solidFill>
                <a:cs typeface="Arial Narrow"/>
              </a:rPr>
              <a:t>Excellent scaling on leadership class computing architectures</a:t>
            </a:r>
          </a:p>
          <a:p>
            <a:pPr lvl="1" defTabSz="457200" fontAlgn="auto">
              <a:spcBef>
                <a:spcPct val="2000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cs typeface="Arial Narrow"/>
            </a:endParaRPr>
          </a:p>
          <a:p>
            <a:pPr>
              <a:spcBef>
                <a:spcPct val="2000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cs typeface="Arial Narrow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A2939B-4986-BC7E-1074-AC897C21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11379200" cy="685800"/>
          </a:xfrm>
        </p:spPr>
        <p:txBody>
          <a:bodyPr/>
          <a:lstStyle/>
          <a:p>
            <a:pPr algn="ctr"/>
            <a:r>
              <a:rPr lang="en-US" dirty="0"/>
              <a:t>Unique Capability</a:t>
            </a:r>
          </a:p>
        </p:txBody>
      </p:sp>
      <p:pic>
        <p:nvPicPr>
          <p:cNvPr id="5" name="Picture 4" descr="A picture containing text, stationary, pencil, colorful&#10;&#10;AI-generated content may be incorrect.">
            <a:extLst>
              <a:ext uri="{FF2B5EF4-FFF2-40B4-BE49-F238E27FC236}">
                <a16:creationId xmlns:a16="http://schemas.microsoft.com/office/drawing/2014/main" id="{BFAD8C7A-457E-040B-5E90-DDAF7DE7A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219200"/>
            <a:ext cx="3511928" cy="4364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CFC834-C858-7774-C572-8BD5DE00C383}"/>
              </a:ext>
            </a:extLst>
          </p:cNvPr>
          <p:cNvSpPr txBox="1"/>
          <p:nvPr/>
        </p:nvSpPr>
        <p:spPr>
          <a:xfrm>
            <a:off x="6823264" y="5410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Flow in a microreactor core, showcasing typical tight lattice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5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0439-A66B-A14B-D4E2-A5EB9BC4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Thermal-fluids presentations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7A606-0EB0-F154-49BF-753C32F750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6680200" cy="4876800"/>
          </a:xfrm>
        </p:spPr>
        <p:txBody>
          <a:bodyPr/>
          <a:lstStyle/>
          <a:p>
            <a:r>
              <a:rPr lang="en-US" dirty="0"/>
              <a:t>Heat Pipe Modeling Capabilities in Sockeye (Joshua Hansel)</a:t>
            </a:r>
          </a:p>
          <a:p>
            <a:r>
              <a:rPr lang="en-US" sz="2400" dirty="0"/>
              <a:t>Modeling the MARVEL Microreactor Using NEAMS Tools (Lise Charlot)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02344-6F9F-3219-7129-ECF1537522F8}"/>
              </a:ext>
            </a:extLst>
          </p:cNvPr>
          <p:cNvSpPr txBox="1"/>
          <p:nvPr/>
        </p:nvSpPr>
        <p:spPr>
          <a:xfrm>
            <a:off x="7696200" y="5195978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Top view of TKE in a microreactor core at different Reynolds numbers.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710CF-BE09-4B07-1811-05D2408448DD}"/>
              </a:ext>
            </a:extLst>
          </p:cNvPr>
          <p:cNvSpPr txBox="1"/>
          <p:nvPr/>
        </p:nvSpPr>
        <p:spPr>
          <a:xfrm>
            <a:off x="1588550" y="5201916"/>
            <a:ext cx="455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CFD prediction of the flow in the vapor core of a heat pipe</a:t>
            </a:r>
          </a:p>
        </p:txBody>
      </p:sp>
      <p:pic>
        <p:nvPicPr>
          <p:cNvPr id="13" name="Picture 12" descr="Diagram, schematic&#10;&#10;AI-generated content may be incorrect.">
            <a:extLst>
              <a:ext uri="{FF2B5EF4-FFF2-40B4-BE49-F238E27FC236}">
                <a16:creationId xmlns:a16="http://schemas.microsoft.com/office/drawing/2014/main" id="{0375319A-8EEC-DE6F-7B22-6F467CBBD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117" y="1348844"/>
            <a:ext cx="3791735" cy="35383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6465AA-A62E-90E5-540C-53E555C7C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14"/>
          <a:stretch/>
        </p:blipFill>
        <p:spPr>
          <a:xfrm>
            <a:off x="414317" y="3749980"/>
            <a:ext cx="6405831" cy="12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4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1F7F68-C2EB-47B3-8926-8895D30307BE}"/>
</file>

<file path=customXml/itemProps2.xml><?xml version="1.0" encoding="utf-8"?>
<ds:datastoreItem xmlns:ds="http://schemas.openxmlformats.org/officeDocument/2006/customXml" ds:itemID="{9044BF56-C799-47DE-B097-42D0AC3F8454}">
  <ds:schemaRefs>
    <ds:schemaRef ds:uri="0a20205c-0631-4ff0-81c6-46eee12fe7e9"/>
    <ds:schemaRef ds:uri="http://schemas.microsoft.com/office/2006/metadata/properties"/>
    <ds:schemaRef ds:uri="http://schemas.microsoft.com/office/2006/documentManagement/types"/>
    <ds:schemaRef ds:uri="http://purl.org/dc/elements/1.1/"/>
    <ds:schemaRef ds:uri="55bb7a7b-ea7a-4bb0-b24a-d4297f0c0a9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06c844e-3888-4d7e-9476-f8018e5472cf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34848</TotalTime>
  <Words>450</Words>
  <Application>Microsoft Macintosh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STIX Two Text</vt:lpstr>
      <vt:lpstr>DOE Theme Colors</vt:lpstr>
      <vt:lpstr>Thermal-fluid Area Overview</vt:lpstr>
      <vt:lpstr>Thermal-hydraulics modeling in NEAMS - I</vt:lpstr>
      <vt:lpstr>Thermal-hydraulics modeling in NEAMS - II</vt:lpstr>
      <vt:lpstr>Unique Capability</vt:lpstr>
      <vt:lpstr>Thermal-fluids presentations today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Andersson, Anders David Ragnar</cp:lastModifiedBy>
  <cp:revision>1798</cp:revision>
  <cp:lastPrinted>2018-02-05T23:05:47Z</cp:lastPrinted>
  <dcterms:created xsi:type="dcterms:W3CDTF">2013-06-03T19:45:25Z</dcterms:created>
  <dcterms:modified xsi:type="dcterms:W3CDTF">2025-05-29T00:10:55Z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