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2"/>
  </p:notesMasterIdLst>
  <p:handoutMasterIdLst>
    <p:handoutMasterId r:id="rId13"/>
  </p:handoutMasterIdLst>
  <p:sldIdLst>
    <p:sldId id="636" r:id="rId5"/>
    <p:sldId id="639" r:id="rId6"/>
    <p:sldId id="644" r:id="rId7"/>
    <p:sldId id="648" r:id="rId8"/>
    <p:sldId id="647" r:id="rId9"/>
    <p:sldId id="646" r:id="rId10"/>
    <p:sldId id="643" r:id="rId11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1A1A1"/>
    <a:srgbClr val="0E1130"/>
    <a:srgbClr val="293340"/>
    <a:srgbClr val="213E9A"/>
    <a:srgbClr val="19204C"/>
    <a:srgbClr val="FEF5E8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4" autoAdjust="0"/>
    <p:restoredTop sz="95859" autoAdjust="0"/>
  </p:normalViewPr>
  <p:slideViewPr>
    <p:cSldViewPr snapToObjects="1">
      <p:cViewPr varScale="1">
        <p:scale>
          <a:sx n="108" d="100"/>
          <a:sy n="108" d="100"/>
        </p:scale>
        <p:origin x="536" y="184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4/29/25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4/29/25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31" r:id="rId4"/>
    <p:sldLayoutId id="2147483732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Thermal-fluid Area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Elia Merzari, Rui Hu</a:t>
            </a:r>
          </a:p>
          <a:p>
            <a:r>
              <a:rPr lang="en-US" dirty="0"/>
              <a:t>Argonne National Laboratory</a:t>
            </a:r>
          </a:p>
          <a:p>
            <a:r>
              <a:rPr lang="en-US" dirty="0"/>
              <a:t>May 7, 2025</a:t>
            </a:r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32B01DF-37E2-172B-B31D-1D18E837AC29}"/>
              </a:ext>
            </a:extLst>
          </p:cNvPr>
          <p:cNvSpPr txBox="1">
            <a:spLocks/>
          </p:cNvSpPr>
          <p:nvPr/>
        </p:nvSpPr>
        <p:spPr>
          <a:xfrm>
            <a:off x="112731" y="1176647"/>
            <a:ext cx="7607872" cy="5202382"/>
          </a:xfrm>
        </p:spPr>
        <p:txBody>
          <a:bodyPr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2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thermal-hydraulic technical advances the state of the art of thermal-hydraulic simulations by researching novel new solution strategies for challenging real-world heat and fluid flow issues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that  affect advanced reactor designs or still affect the current fleet of deployed Light Water Reactor nuclear reactors.  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economics of most advanced reactor designs relies on achieving higher temperatures that the current fleet. 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This poses severe challenges in terms of materials and puts an onus on thermal-hydraulic models to provide accurate assessment of hot spots. 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 reduction of uncertainty on thermal-hydraulic prediction has potential for a substantial economic benefit and to ultimately accelerate deployment.</a:t>
            </a:r>
          </a:p>
          <a:p>
            <a:pPr marL="287338" lvl="1" indent="0">
              <a:spcAft>
                <a:spcPts val="0"/>
              </a:spcAft>
              <a:buNone/>
            </a:pP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Thermal and Fluid Flow phenomena involve a wide range of length and time scales 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Resolving all scales for a realistic engineering system of interest is often computationally not feasible.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other hand, if scales are not resolved, </a:t>
            </a: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closures need to be provided to ensure reasonable accuracy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as all scales contribute to the dynamics.</a:t>
            </a:r>
          </a:p>
          <a:p>
            <a:pPr lvl="1">
              <a:spcAft>
                <a:spcPts val="0"/>
              </a:spcAft>
            </a:pP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Multiscale/multi-resolution simulation hierarchy</a:t>
            </a: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8C4DBC-7D53-E9A3-1E7D-EDD552E3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21129"/>
            <a:ext cx="10763442" cy="9017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Thermal-hydraulics modeling in NEAMS - 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38777-496D-E382-0B1B-CF25C789E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50" y="1222829"/>
            <a:ext cx="3714619" cy="2579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5788AA-28DF-AAA5-B0B1-B2FCC5854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39" b="14973"/>
          <a:stretch/>
        </p:blipFill>
        <p:spPr>
          <a:xfrm>
            <a:off x="7787410" y="3916714"/>
            <a:ext cx="440459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B2BA35-6498-F514-C981-75F836F01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95" y="1363849"/>
            <a:ext cx="5261359" cy="509910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</a:p>
          <a:p>
            <a:pPr lvl="2">
              <a:spcAft>
                <a:spcPts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Trustworthy and practical </a:t>
            </a:r>
            <a:r>
              <a:rPr lang="en-US" altLang="zh-CN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plant-level 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analysis tool for advanced reactors </a:t>
            </a:r>
          </a:p>
          <a:p>
            <a:pPr lvl="2">
              <a:spcAft>
                <a:spcPts val="0"/>
              </a:spcAft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Advances in software environments and design, </a:t>
            </a:r>
            <a:r>
              <a:rPr lang="en-US" altLang="zh-CN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methods, and  physical models thanks to </a:t>
            </a:r>
            <a:r>
              <a:rPr lang="en-US" altLang="zh-CN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MOOSE</a:t>
            </a:r>
            <a:r>
              <a:rPr lang="en-US" altLang="zh-CN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Pronghorn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scale environment build on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MOOSE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Coarse CFD,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subchannel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distributed resistance</a:t>
            </a:r>
            <a:endParaRPr lang="en-US" altLang="zh-CN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Nek5000/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NekRS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/Cardinal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Open Source, Spectral element high-fidelity code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Proven scalability beyond a million MPI ranks (Gordon Bell prize). Now GPU-capable (NekRS).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Extensive code verification and validation</a:t>
            </a:r>
          </a:p>
          <a:p>
            <a:pPr lvl="2">
              <a:spcAft>
                <a:spcPts val="0"/>
              </a:spcAft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Couples to MOOSE and </a:t>
            </a:r>
            <a:r>
              <a:rPr lang="en-US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OpenMC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through </a:t>
            </a:r>
            <a:r>
              <a:rPr lang="en-US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Cardinal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Sockeye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scale heat-pipe heat transfer code.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Relies on THM module of MOOSE.</a:t>
            </a: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CTF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LWR subchannel code. </a:t>
            </a:r>
          </a:p>
          <a:p>
            <a:pPr lvl="2"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 of VERA.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04126-6822-9F17-3F70-FA2089880B5F}"/>
              </a:ext>
            </a:extLst>
          </p:cNvPr>
          <p:cNvSpPr txBox="1"/>
          <p:nvPr/>
        </p:nvSpPr>
        <p:spPr>
          <a:xfrm>
            <a:off x="7501435" y="3038438"/>
            <a:ext cx="4343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Flow in a twisted tube HX.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76C1C7-994C-509B-8972-193345F8F132}"/>
              </a:ext>
            </a:extLst>
          </p:cNvPr>
          <p:cNvGrpSpPr/>
          <p:nvPr/>
        </p:nvGrpSpPr>
        <p:grpSpPr>
          <a:xfrm>
            <a:off x="5451929" y="3310812"/>
            <a:ext cx="7196041" cy="2710379"/>
            <a:chOff x="3750734" y="3135167"/>
            <a:chExt cx="8877367" cy="334364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2C1644-68FB-4204-C252-072AEB5668B7}"/>
                </a:ext>
              </a:extLst>
            </p:cNvPr>
            <p:cNvSpPr txBox="1"/>
            <p:nvPr/>
          </p:nvSpPr>
          <p:spPr>
            <a:xfrm>
              <a:off x="3750734" y="374004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System </a:t>
              </a:r>
            </a:p>
            <a:p>
              <a:r>
                <a:rPr lang="en-US" sz="1200" b="1" dirty="0"/>
                <a:t>Codes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C7DD64-1793-9C4A-8EDD-5C13BE173213}"/>
                </a:ext>
              </a:extLst>
            </p:cNvPr>
            <p:cNvSpPr txBox="1"/>
            <p:nvPr/>
          </p:nvSpPr>
          <p:spPr>
            <a:xfrm>
              <a:off x="4817534" y="3740049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Sub-channel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96D5E2-AF82-4292-D487-CE822D86AD27}"/>
                </a:ext>
              </a:extLst>
            </p:cNvPr>
            <p:cNvSpPr txBox="1"/>
            <p:nvPr/>
          </p:nvSpPr>
          <p:spPr>
            <a:xfrm>
              <a:off x="7208573" y="375310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Porous</a:t>
              </a:r>
            </a:p>
            <a:p>
              <a:r>
                <a:rPr lang="en-US" sz="1200" b="1" dirty="0"/>
                <a:t>media</a:t>
              </a:r>
            </a:p>
            <a:p>
              <a:r>
                <a:rPr lang="en-US" sz="1200" b="1" dirty="0"/>
                <a:t>modeling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F1E424-ED60-C852-38B7-2EFE24C052AD}"/>
                </a:ext>
              </a:extLst>
            </p:cNvPr>
            <p:cNvSpPr txBox="1"/>
            <p:nvPr/>
          </p:nvSpPr>
          <p:spPr>
            <a:xfrm>
              <a:off x="8170333" y="3740050"/>
              <a:ext cx="1278378" cy="102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Momentum</a:t>
              </a:r>
            </a:p>
            <a:p>
              <a:r>
                <a:rPr lang="en-US" sz="1200" b="1" dirty="0"/>
                <a:t>Sources</a:t>
              </a:r>
            </a:p>
            <a:p>
              <a:r>
                <a:rPr lang="en-US" sz="1200" b="1" dirty="0"/>
                <a:t>(Coarse CFD)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3C0E5A-7E56-CDBD-AAA7-3331E2A21E01}"/>
                </a:ext>
              </a:extLst>
            </p:cNvPr>
            <p:cNvSpPr txBox="1"/>
            <p:nvPr/>
          </p:nvSpPr>
          <p:spPr>
            <a:xfrm>
              <a:off x="9351434" y="374004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RANS</a:t>
              </a:r>
            </a:p>
            <a:p>
              <a:r>
                <a:rPr lang="en-US" sz="1200" b="1" dirty="0"/>
                <a:t>CFD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8F4A6B-4989-616C-B520-D4FAEDA6C06B}"/>
                </a:ext>
              </a:extLst>
            </p:cNvPr>
            <p:cNvSpPr txBox="1"/>
            <p:nvPr/>
          </p:nvSpPr>
          <p:spPr>
            <a:xfrm>
              <a:off x="10265834" y="3740049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Hybrid</a:t>
              </a:r>
            </a:p>
            <a:p>
              <a:r>
                <a:rPr lang="en-US" sz="1200" b="1" dirty="0"/>
                <a:t>CFD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FE482A-CFDB-CF66-6F2D-812BBC72639D}"/>
                </a:ext>
              </a:extLst>
            </p:cNvPr>
            <p:cNvSpPr txBox="1"/>
            <p:nvPr/>
          </p:nvSpPr>
          <p:spPr>
            <a:xfrm>
              <a:off x="11256501" y="3792333"/>
              <a:ext cx="1371600" cy="56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LES</a:t>
              </a:r>
            </a:p>
            <a:p>
              <a:r>
                <a:rPr lang="en-US" sz="1200" b="1" dirty="0"/>
                <a:t>/DNS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B1A30D9-2A4D-3F3C-E73A-58610017B293}"/>
                </a:ext>
              </a:extLst>
            </p:cNvPr>
            <p:cNvSpPr txBox="1"/>
            <p:nvPr/>
          </p:nvSpPr>
          <p:spPr>
            <a:xfrm>
              <a:off x="7255934" y="5832484"/>
              <a:ext cx="4800600" cy="646331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/>
                <a:t>Nek5000</a:t>
              </a:r>
            </a:p>
            <a:p>
              <a:pPr algn="r"/>
              <a:endParaRPr lang="en-US" sz="14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E45717-83E0-9958-0EA5-F7B0F892BD06}"/>
                </a:ext>
              </a:extLst>
            </p:cNvPr>
            <p:cNvSpPr txBox="1"/>
            <p:nvPr/>
          </p:nvSpPr>
          <p:spPr>
            <a:xfrm>
              <a:off x="4381411" y="3135167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Plant </a:t>
              </a:r>
            </a:p>
            <a:p>
              <a:r>
                <a:rPr lang="en-US" sz="1600" b="1" i="1" dirty="0">
                  <a:solidFill>
                    <a:srgbClr val="FF0000"/>
                  </a:solidFill>
                </a:rPr>
                <a:t>Scales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5D8311-BA95-77EE-6594-58731409D180}"/>
                </a:ext>
              </a:extLst>
            </p:cNvPr>
            <p:cNvSpPr txBox="1"/>
            <p:nvPr/>
          </p:nvSpPr>
          <p:spPr>
            <a:xfrm>
              <a:off x="6951134" y="3148956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Engineering Scales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5CAA72-49BF-ED0E-4FC5-D91F4AC19C10}"/>
                </a:ext>
              </a:extLst>
            </p:cNvPr>
            <p:cNvSpPr txBox="1"/>
            <p:nvPr/>
          </p:nvSpPr>
          <p:spPr>
            <a:xfrm>
              <a:off x="6036734" y="374004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Reduced-order models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505C50-C8BE-1448-CACB-51AFEB9F82FA}"/>
                </a:ext>
              </a:extLst>
            </p:cNvPr>
            <p:cNvSpPr txBox="1"/>
            <p:nvPr/>
          </p:nvSpPr>
          <p:spPr>
            <a:xfrm>
              <a:off x="10227734" y="3135167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Fine </a:t>
              </a:r>
            </a:p>
            <a:p>
              <a:r>
                <a:rPr lang="en-US" sz="1600" b="1" i="1" dirty="0">
                  <a:solidFill>
                    <a:srgbClr val="FF0000"/>
                  </a:solidFill>
                </a:rPr>
                <a:t>Scales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D8C262-E32D-0D7D-C214-C33BEFCFA8F1}"/>
                </a:ext>
              </a:extLst>
            </p:cNvPr>
            <p:cNvSpPr txBox="1"/>
            <p:nvPr/>
          </p:nvSpPr>
          <p:spPr>
            <a:xfrm>
              <a:off x="3750734" y="4546236"/>
              <a:ext cx="4038600" cy="645468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System Analysis Module</a:t>
              </a:r>
            </a:p>
            <a:p>
              <a:r>
                <a:rPr lang="en-US" sz="1400" b="1" dirty="0"/>
                <a:t>(SAM)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C915E0-4BD3-D0C4-1B44-6246F49B037C}"/>
                </a:ext>
              </a:extLst>
            </p:cNvPr>
            <p:cNvSpPr txBox="1"/>
            <p:nvPr/>
          </p:nvSpPr>
          <p:spPr>
            <a:xfrm>
              <a:off x="4817534" y="5186153"/>
              <a:ext cx="4572000" cy="64633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Pronghorn</a:t>
              </a:r>
            </a:p>
            <a:p>
              <a:endParaRPr lang="en-US" sz="1400" b="1" dirty="0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DE422CB1-EB84-2F01-C46A-775443BF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75" y="364433"/>
            <a:ext cx="10763442" cy="9017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Thermal-hydraulics modeling in NEAMS - II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9A88C-6976-DD5A-1423-B41C7CE60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79" y="1081743"/>
            <a:ext cx="4128738" cy="186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8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74B2B7-E429-D921-DD16-3169434E3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537200" cy="4754563"/>
          </a:xfrm>
        </p:spPr>
        <p:txBody>
          <a:bodyPr/>
          <a:lstStyle/>
          <a:p>
            <a:pPr marL="0" indent="0" defTabSz="457200" fontAlgn="auto">
              <a:spcBef>
                <a:spcPct val="200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cs typeface="Arial Narrow"/>
              </a:rPr>
              <a:t>Capability to model full SMR core at high-fidelity. </a:t>
            </a:r>
            <a:r>
              <a:rPr lang="en-US" dirty="0">
                <a:solidFill>
                  <a:srgbClr val="000000"/>
                </a:solidFill>
                <a:cs typeface="Arial Narrow"/>
              </a:rPr>
              <a:t>We look at an SMR the reactor core with 37 assemblies.</a:t>
            </a:r>
          </a:p>
          <a:p>
            <a:pPr lvl="1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cs typeface="Arial Narrow"/>
              </a:rPr>
              <a:t>The reactor is buoyancy driven (no pump).</a:t>
            </a:r>
          </a:p>
          <a:p>
            <a:pPr lvl="1">
              <a:spcBef>
                <a:spcPct val="20000"/>
              </a:spcBef>
              <a:spcAft>
                <a:spcPts val="0"/>
              </a:spcAft>
            </a:pPr>
            <a:r>
              <a:rPr lang="en-US" dirty="0"/>
              <a:t>Standalone runs were also conducted with </a:t>
            </a:r>
            <a:r>
              <a:rPr lang="en-US" dirty="0">
                <a:effectLst/>
              </a:rPr>
              <a:t>6.03x10</a:t>
            </a:r>
            <a:r>
              <a:rPr lang="en-US" baseline="30000" dirty="0">
                <a:effectLst/>
              </a:rPr>
              <a:t>11 </a:t>
            </a:r>
            <a:r>
              <a:rPr lang="en-US" dirty="0">
                <a:effectLst/>
              </a:rPr>
              <a:t>grid points. Some of largest runs ever conducted. Highly scalable CFD on DOE supercomputers</a:t>
            </a: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cs typeface="Arial Narrow"/>
              </a:rPr>
              <a:t>Coupled runs with MC (Shift) also conducted.</a:t>
            </a:r>
          </a:p>
          <a:p>
            <a:pPr lvl="1" defTabSz="457200" fontAlgn="auto"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cs typeface="Arial Narrow"/>
            </a:endParaRPr>
          </a:p>
          <a:p>
            <a:pPr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cs typeface="Arial Narrow"/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A2939B-4986-BC7E-1074-AC897C21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11379200" cy="685800"/>
          </a:xfrm>
        </p:spPr>
        <p:txBody>
          <a:bodyPr/>
          <a:lstStyle/>
          <a:p>
            <a:pPr algn="ctr"/>
            <a:r>
              <a:rPr lang="en-US" dirty="0"/>
              <a:t>Unique Capability</a:t>
            </a:r>
          </a:p>
        </p:txBody>
      </p:sp>
      <p:pic>
        <p:nvPicPr>
          <p:cNvPr id="10" name="Picture 9" descr="A picture containing building material, light&#10;&#10;AI-generated content may be incorrect.">
            <a:extLst>
              <a:ext uri="{FF2B5EF4-FFF2-40B4-BE49-F238E27FC236}">
                <a16:creationId xmlns:a16="http://schemas.microsoft.com/office/drawing/2014/main" id="{91168F8A-1F8D-471B-DBC6-5E28D8731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685" y="3151656"/>
            <a:ext cx="4378043" cy="2459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D98E59-65F3-19D3-3395-8193DCC0F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2496" r="28383" b="27406"/>
          <a:stretch/>
        </p:blipFill>
        <p:spPr>
          <a:xfrm>
            <a:off x="5966083" y="1266670"/>
            <a:ext cx="3014901" cy="1799466"/>
          </a:xfrm>
          <a:prstGeom prst="rect">
            <a:avLst/>
          </a:prstGeom>
        </p:spPr>
      </p:pic>
      <p:pic>
        <p:nvPicPr>
          <p:cNvPr id="6" name="Picture 5" descr="A close-up of a book&#10;&#10;AI-generated content may be incorrect.">
            <a:extLst>
              <a:ext uri="{FF2B5EF4-FFF2-40B4-BE49-F238E27FC236}">
                <a16:creationId xmlns:a16="http://schemas.microsoft.com/office/drawing/2014/main" id="{150315EA-D351-9683-FD39-CCCB20B0CE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7027"/>
          <a:stretch/>
        </p:blipFill>
        <p:spPr>
          <a:xfrm>
            <a:off x="9047941" y="1248534"/>
            <a:ext cx="2077259" cy="1799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859BB4-D989-15D3-BDDD-2B15AD6B039E}"/>
              </a:ext>
            </a:extLst>
          </p:cNvPr>
          <p:cNvSpPr txBox="1"/>
          <p:nvPr/>
        </p:nvSpPr>
        <p:spPr>
          <a:xfrm>
            <a:off x="6347085" y="5602069"/>
            <a:ext cx="500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Full core turbulence resolving </a:t>
            </a:r>
          </a:p>
          <a:p>
            <a:pPr algn="ctr"/>
            <a:r>
              <a:rPr lang="en-US" i="1" dirty="0"/>
              <a:t>CFD simulation, with details.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5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2A90F47A-6541-BD4B-4941-05205F2D471C}"/>
              </a:ext>
            </a:extLst>
          </p:cNvPr>
          <p:cNvSpPr txBox="1">
            <a:spLocks/>
          </p:cNvSpPr>
          <p:nvPr/>
        </p:nvSpPr>
        <p:spPr>
          <a:xfrm>
            <a:off x="11125815" y="6248400"/>
            <a:ext cx="985631" cy="365125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7C032F-CD6F-4040-A6F8-55EF6F4FAE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41366B-CD4F-C01B-7A27-E8864C7CB65E}"/>
              </a:ext>
            </a:extLst>
          </p:cNvPr>
          <p:cNvSpPr txBox="1">
            <a:spLocks/>
          </p:cNvSpPr>
          <p:nvPr/>
        </p:nvSpPr>
        <p:spPr>
          <a:xfrm>
            <a:off x="342923" y="282234"/>
            <a:ext cx="11509829" cy="951345"/>
          </a:xfrm>
          <a:prstGeom prst="rect">
            <a:avLst/>
          </a:prstGeom>
        </p:spPr>
        <p:txBody>
          <a:bodyPr lIns="0" tIns="0" rIns="0" bIns="0">
            <a:normAutofit fontScale="97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i="1" kern="1200">
                <a:solidFill>
                  <a:srgbClr val="FFFFFF"/>
                </a:solidFill>
                <a:latin typeface="+mj-lt"/>
                <a:ea typeface="ヒラギノ角ゴ Pro W3" charset="-128"/>
                <a:cs typeface="ヒラギノ角ゴ Pro W3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 algn="ctr"/>
            <a:r>
              <a:rPr lang="en-US" dirty="0"/>
              <a:t>Thermal-Hydraulic Analyses (LOCA) to Vessel aging studies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1090A2-C783-852B-1D17-8B8291EFF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4" y="2251682"/>
            <a:ext cx="7117492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19A7F0-1D6F-0087-1A65-F41B76C5AB37}"/>
              </a:ext>
            </a:extLst>
          </p:cNvPr>
          <p:cNvSpPr txBox="1"/>
          <p:nvPr/>
        </p:nvSpPr>
        <p:spPr>
          <a:xfrm>
            <a:off x="961730" y="5862029"/>
            <a:ext cx="625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Temperature evolution in the flow channel under MBLOCA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CC1B3-9CE7-55C8-0F21-EE7A3B3C4EB3}"/>
              </a:ext>
            </a:extLst>
          </p:cNvPr>
          <p:cNvSpPr txBox="1"/>
          <p:nvPr/>
        </p:nvSpPr>
        <p:spPr>
          <a:xfrm>
            <a:off x="322936" y="1283272"/>
            <a:ext cx="71174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1600" kern="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We have demonstrated the CFD modeling of flow and the temperature distribution in the downcomer region, as well as the vessel during a LOCA (different break sizes). The temperatures have then been used to assess the impact of vessel aging in multi-physics simulations (Grizzly).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E7CE0-8EA3-91BA-E34C-C18F144B2682}"/>
              </a:ext>
            </a:extLst>
          </p:cNvPr>
          <p:cNvSpPr txBox="1"/>
          <p:nvPr/>
        </p:nvSpPr>
        <p:spPr>
          <a:xfrm>
            <a:off x="8849234" y="1283272"/>
            <a:ext cx="1968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kern="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Soli</a:t>
            </a:r>
            <a:r>
              <a:rPr lang="en-US" sz="1800" b="1" i="1" kern="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 Temperature</a:t>
            </a:r>
            <a:endParaRPr lang="en-US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EA9BF-A664-9158-B54D-727697829718}"/>
              </a:ext>
            </a:extLst>
          </p:cNvPr>
          <p:cNvSpPr txBox="1"/>
          <p:nvPr/>
        </p:nvSpPr>
        <p:spPr>
          <a:xfrm>
            <a:off x="8099115" y="5485145"/>
            <a:ext cx="4008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kern="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Temperature evolution on the RPV </a:t>
            </a:r>
          </a:p>
          <a:p>
            <a:pPr algn="ctr"/>
            <a:r>
              <a:rPr lang="en-US" kern="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inner wall under MBLOCA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19A530-36DA-719C-B7DB-DB9AE54C89BB}"/>
              </a:ext>
            </a:extLst>
          </p:cNvPr>
          <p:cNvSpPr txBox="1"/>
          <p:nvPr/>
        </p:nvSpPr>
        <p:spPr>
          <a:xfrm>
            <a:off x="8581857" y="3360154"/>
            <a:ext cx="555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800" dirty="0">
                <a:latin typeface="Times New Roman" panose="02020603050405020304" pitchFamily="18" charset="0"/>
                <a:ea typeface="SimSun" panose="02010600030101010101" pitchFamily="2" charset="-122"/>
              </a:rPr>
              <a:t>56 </a:t>
            </a:r>
            <a:r>
              <a:rPr lang="en-US" sz="1400" kern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C9A66E-38A1-2E89-8093-8BC512C4C45E}"/>
              </a:ext>
            </a:extLst>
          </p:cNvPr>
          <p:cNvSpPr txBox="1"/>
          <p:nvPr/>
        </p:nvSpPr>
        <p:spPr>
          <a:xfrm>
            <a:off x="10936074" y="3321712"/>
            <a:ext cx="646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98 s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F9F9E6-A884-CE94-B281-2B4210390DAF}"/>
              </a:ext>
            </a:extLst>
          </p:cNvPr>
          <p:cNvSpPr txBox="1"/>
          <p:nvPr/>
        </p:nvSpPr>
        <p:spPr>
          <a:xfrm>
            <a:off x="8581857" y="5279591"/>
            <a:ext cx="6649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800" dirty="0">
                <a:latin typeface="Times New Roman" panose="02020603050405020304" pitchFamily="18" charset="0"/>
                <a:ea typeface="SimSun" panose="02010600030101010101" pitchFamily="2" charset="-122"/>
              </a:rPr>
              <a:t>168 </a:t>
            </a:r>
            <a:r>
              <a:rPr lang="en-US" sz="1400" kern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A5BDF-50B8-D080-3E29-1BF2D502EBEE}"/>
              </a:ext>
            </a:extLst>
          </p:cNvPr>
          <p:cNvSpPr txBox="1"/>
          <p:nvPr/>
        </p:nvSpPr>
        <p:spPr>
          <a:xfrm>
            <a:off x="9816618" y="5266731"/>
            <a:ext cx="728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800" dirty="0">
                <a:latin typeface="Times New Roman" panose="02020603050405020304" pitchFamily="18" charset="0"/>
                <a:ea typeface="SimSun" panose="02010600030101010101" pitchFamily="2" charset="-122"/>
              </a:rPr>
              <a:t>238 </a:t>
            </a:r>
            <a:r>
              <a:rPr lang="en-US" sz="1400" kern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5F172A-B72D-3D4D-40DE-201448A3DFB2}"/>
              </a:ext>
            </a:extLst>
          </p:cNvPr>
          <p:cNvSpPr txBox="1"/>
          <p:nvPr/>
        </p:nvSpPr>
        <p:spPr>
          <a:xfrm>
            <a:off x="10936074" y="5248323"/>
            <a:ext cx="8783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10528 s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77201-F7B0-3041-A663-36A74C2661D0}"/>
              </a:ext>
            </a:extLst>
          </p:cNvPr>
          <p:cNvSpPr txBox="1"/>
          <p:nvPr/>
        </p:nvSpPr>
        <p:spPr>
          <a:xfrm>
            <a:off x="2698741" y="4854167"/>
            <a:ext cx="1968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kern="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Fluid Temperature</a:t>
            </a:r>
            <a:endParaRPr lang="en-US" b="1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675204-9CE9-8F36-1100-1536161FD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376" y="1702297"/>
            <a:ext cx="1012698" cy="1645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007669-80F8-BF14-47BC-D5CA562B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145" y="1709480"/>
            <a:ext cx="1036701" cy="16459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516137-CD0B-A64E-C1A5-D1EFA0F62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5417" y="1679501"/>
            <a:ext cx="1036701" cy="16459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3110D9-8146-273A-BF49-8A5283CECA7D}"/>
              </a:ext>
            </a:extLst>
          </p:cNvPr>
          <p:cNvSpPr txBox="1"/>
          <p:nvPr/>
        </p:nvSpPr>
        <p:spPr>
          <a:xfrm>
            <a:off x="9780106" y="3348217"/>
            <a:ext cx="646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81 s</a:t>
            </a:r>
            <a:endParaRPr lang="en-US" sz="14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0C219B-C6D8-AABF-5F15-F8BD3F02D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585" y="3590205"/>
            <a:ext cx="1019556" cy="16459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297F36-04F8-90D1-B82B-57ED52FE66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2129" y="3590205"/>
            <a:ext cx="1035558" cy="16459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B62511-4846-9EE5-F2BA-BF20329029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1675" y="3577579"/>
            <a:ext cx="102241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0439-A66B-A14B-D4E2-A5EB9BC4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Thermal-fluids presentations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A606-0EB0-F154-49BF-753C32F750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3860800" cy="4876800"/>
          </a:xfrm>
        </p:spPr>
        <p:txBody>
          <a:bodyPr/>
          <a:lstStyle/>
          <a:p>
            <a:r>
              <a:rPr lang="en-US" sz="2400" dirty="0"/>
              <a:t>Validation and sensitivity analysis of T/H capabilities for modeling of transient dry out and re-wet (Vineet Kumar &amp; Bob Salko)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902344-6F9F-3219-7129-ECF1537522F8}"/>
              </a:ext>
            </a:extLst>
          </p:cNvPr>
          <p:cNvSpPr txBox="1"/>
          <p:nvPr/>
        </p:nvSpPr>
        <p:spPr>
          <a:xfrm>
            <a:off x="8969000" y="5083075"/>
            <a:ext cx="29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Flow in the downcomer during LOCA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36492F-A3BA-FFB9-A3A0-479C19471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39"/>
          <a:stretch/>
        </p:blipFill>
        <p:spPr bwMode="auto">
          <a:xfrm>
            <a:off x="9360120" y="1451759"/>
            <a:ext cx="2214961" cy="3425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DF13E15-1DD4-3B4C-780A-2CAEACE7D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042947"/>
              </p:ext>
            </p:extLst>
          </p:nvPr>
        </p:nvGraphicFramePr>
        <p:xfrm>
          <a:off x="4593224" y="1447800"/>
          <a:ext cx="4558250" cy="357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4648200" progId="Word.Document.12">
                  <p:embed/>
                </p:oleObj>
              </mc:Choice>
              <mc:Fallback>
                <p:oleObj name="Document" r:id="rId3" imgW="5943600" imgH="464820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C2B4D1-F751-25DC-6D19-75402C4273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3224" y="1447800"/>
                        <a:ext cx="4558250" cy="357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CC710CF-BE09-4B07-1811-05D2408448DD}"/>
              </a:ext>
            </a:extLst>
          </p:cNvPr>
          <p:cNvSpPr txBox="1"/>
          <p:nvPr/>
        </p:nvSpPr>
        <p:spPr>
          <a:xfrm>
            <a:off x="4427706" y="5021716"/>
            <a:ext cx="4558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CFD prediction of cross-flow in 7x7 LWR pin bundle for evaluation of FIV, performed in collaboration with Framatome</a:t>
            </a:r>
          </a:p>
        </p:txBody>
      </p:sp>
    </p:spTree>
    <p:extLst>
      <p:ext uri="{BB962C8B-B14F-4D97-AF65-F5344CB8AC3E}">
        <p14:creationId xmlns:p14="http://schemas.microsoft.com/office/powerpoint/2010/main" val="92324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2DB64B-65E7-4F8B-8253-CA61D02ADD57}"/>
</file>

<file path=customXml/itemProps3.xml><?xml version="1.0" encoding="utf-8"?>
<ds:datastoreItem xmlns:ds="http://schemas.openxmlformats.org/officeDocument/2006/customXml" ds:itemID="{9044BF56-C799-47DE-B097-42D0AC3F8454}">
  <ds:schemaRefs>
    <ds:schemaRef ds:uri="0a20205c-0631-4ff0-81c6-46eee12fe7e9"/>
    <ds:schemaRef ds:uri="http://schemas.microsoft.com/office/2006/metadata/properties"/>
    <ds:schemaRef ds:uri="http://schemas.microsoft.com/office/2006/documentManagement/types"/>
    <ds:schemaRef ds:uri="http://purl.org/dc/elements/1.1/"/>
    <ds:schemaRef ds:uri="55bb7a7b-ea7a-4bb0-b24a-d4297f0c0a9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06c844e-3888-4d7e-9476-f8018e5472cf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34840</TotalTime>
  <Words>564</Words>
  <Application>Microsoft Macintosh PowerPoint</Application>
  <PresentationFormat>Widescreen</PresentationFormat>
  <Paragraphs>85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Calibri</vt:lpstr>
      <vt:lpstr>STIX Two Text</vt:lpstr>
      <vt:lpstr>Times New Roman</vt:lpstr>
      <vt:lpstr>DOE Theme Colors</vt:lpstr>
      <vt:lpstr>Document</vt:lpstr>
      <vt:lpstr>Thermal-fluid Area Overview</vt:lpstr>
      <vt:lpstr>Thermal-hydraulics modeling in NEAMS - I</vt:lpstr>
      <vt:lpstr>Thermal-hydraulics modeling in NEAMS - II</vt:lpstr>
      <vt:lpstr>Unique Capability</vt:lpstr>
      <vt:lpstr>PowerPoint Presentation</vt:lpstr>
      <vt:lpstr>Thermal-fluids presentations today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Merzari, Elia</cp:lastModifiedBy>
  <cp:revision>1796</cp:revision>
  <cp:lastPrinted>2018-02-05T23:05:47Z</cp:lastPrinted>
  <dcterms:created xsi:type="dcterms:W3CDTF">2013-06-03T19:45:25Z</dcterms:created>
  <dcterms:modified xsi:type="dcterms:W3CDTF">2025-04-29T22:04:31Z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