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16" r:id="rId4"/>
  </p:sldMasterIdLst>
  <p:notesMasterIdLst>
    <p:notesMasterId r:id="rId15"/>
  </p:notesMasterIdLst>
  <p:handoutMasterIdLst>
    <p:handoutMasterId r:id="rId16"/>
  </p:handoutMasterIdLst>
  <p:sldIdLst>
    <p:sldId id="636" r:id="rId5"/>
    <p:sldId id="2147469147" r:id="rId6"/>
    <p:sldId id="2147469138" r:id="rId7"/>
    <p:sldId id="2147469146" r:id="rId8"/>
    <p:sldId id="2147469139" r:id="rId9"/>
    <p:sldId id="2147469148" r:id="rId10"/>
    <p:sldId id="2147469141" r:id="rId11"/>
    <p:sldId id="2147469142" r:id="rId12"/>
    <p:sldId id="2147469144" r:id="rId13"/>
    <p:sldId id="643" r:id="rId14"/>
  </p:sldIdLst>
  <p:sldSz cx="12192000" cy="6858000"/>
  <p:notesSz cx="7010400" cy="92964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5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brace" initials="k" lastIdx="7" clrIdx="0"/>
  <p:cmAuthor id="1" name="Fernandez, Ted [USA]" initials="FT[" lastIdx="1" clrIdx="1"/>
  <p:cmAuthor id="2" name="Penny.Mefford" initials="PLM" lastIdx="3" clrIdx="2"/>
  <p:cmAuthor id="3" name="johnsc" initials="csj" lastIdx="2" clrIdx="3"/>
  <p:cmAuthor id="4" name="Jenkins, Daniel (CONTR)" initials="JD(" lastIdx="1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1A1A1"/>
    <a:srgbClr val="0E1130"/>
    <a:srgbClr val="293340"/>
    <a:srgbClr val="213E9A"/>
    <a:srgbClr val="19204C"/>
    <a:srgbClr val="FEF5E8"/>
    <a:srgbClr val="595959"/>
    <a:srgbClr val="77933C"/>
    <a:srgbClr val="4F81BD"/>
    <a:srgbClr val="4E61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496" autoAdjust="0"/>
    <p:restoredTop sz="94692" autoAdjust="0"/>
  </p:normalViewPr>
  <p:slideViewPr>
    <p:cSldViewPr snapToObjects="1">
      <p:cViewPr varScale="1">
        <p:scale>
          <a:sx n="104" d="100"/>
          <a:sy n="104" d="100"/>
        </p:scale>
        <p:origin x="232" y="720"/>
      </p:cViewPr>
      <p:guideLst>
        <p:guide orient="horz" pos="2160"/>
        <p:guide pos="256"/>
      </p:guideLst>
    </p:cSldViewPr>
  </p:slideViewPr>
  <p:outlineViewPr>
    <p:cViewPr>
      <p:scale>
        <a:sx n="33" d="100"/>
        <a:sy n="33" d="100"/>
      </p:scale>
      <p:origin x="1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0" d="100"/>
        <a:sy n="130" d="100"/>
      </p:scale>
      <p:origin x="0" y="-8418"/>
    </p:cViewPr>
  </p:sorterViewPr>
  <p:notesViewPr>
    <p:cSldViewPr snapToObjects="1">
      <p:cViewPr varScale="1">
        <p:scale>
          <a:sx n="118" d="100"/>
          <a:sy n="118" d="100"/>
        </p:scale>
        <p:origin x="4336" y="216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F602F7B-3C60-0340-8F65-5D706F0CD99D}" type="datetime1">
              <a:rPr lang="en-US"/>
              <a:pPr>
                <a:defRPr/>
              </a:pPr>
              <a:t>5/20/25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6"/>
            <a:ext cx="3037840" cy="464820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6"/>
            <a:ext cx="3037840" cy="464820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90FB65A-D16E-9F49-BD9B-8D220ECCC78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10717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51A9E42-4B87-E94B-8E06-D88E87E2D8B6}" type="datetime1">
              <a:rPr lang="en-US"/>
              <a:pPr>
                <a:defRPr/>
              </a:pPr>
              <a:t>5/20/25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30" tIns="46415" rIns="92830" bIns="46415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vert="horz" lIns="92830" tIns="46415" rIns="92830" bIns="46415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6"/>
            <a:ext cx="3037840" cy="464820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6"/>
            <a:ext cx="3037840" cy="464820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2188366-2947-D844-B46D-D483AF8F981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081589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ヒラギノ角ゴ Pro W3" charset="-128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1468430"/>
          </a:xfrm>
          <a:prstGeom prst="rect">
            <a:avLst/>
          </a:prstGeom>
        </p:spPr>
        <p:txBody>
          <a:bodyPr anchor="b"/>
          <a:lstStyle>
            <a:lvl1pPr algn="ctr">
              <a:defRPr sz="4500" b="1" i="0">
                <a:solidFill>
                  <a:srgbClr val="0E1130"/>
                </a:solidFill>
                <a:latin typeface="STIX Two Text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124211"/>
            <a:ext cx="9144000" cy="213358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rgbClr val="293340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3EFCF92-EBE6-32A1-D990-38D7E6F22D4E}"/>
              </a:ext>
            </a:extLst>
          </p:cNvPr>
          <p:cNvSpPr/>
          <p:nvPr userDrawn="1"/>
        </p:nvSpPr>
        <p:spPr>
          <a:xfrm>
            <a:off x="-30480" y="5741239"/>
            <a:ext cx="12252960" cy="1192956"/>
          </a:xfrm>
          <a:prstGeom prst="rect">
            <a:avLst/>
          </a:prstGeom>
          <a:solidFill>
            <a:srgbClr val="0E113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ine 2">
            <a:extLst>
              <a:ext uri="{FF2B5EF4-FFF2-40B4-BE49-F238E27FC236}">
                <a16:creationId xmlns:a16="http://schemas.microsoft.com/office/drawing/2014/main" id="{05E38AC4-98C1-815B-7629-81B62C5926C9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1524000" y="2895600"/>
            <a:ext cx="9144000" cy="0"/>
          </a:xfrm>
          <a:prstGeom prst="line">
            <a:avLst/>
          </a:prstGeom>
          <a:noFill/>
          <a:ln w="12700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3" name="Line 2">
            <a:extLst>
              <a:ext uri="{FF2B5EF4-FFF2-40B4-BE49-F238E27FC236}">
                <a16:creationId xmlns:a16="http://schemas.microsoft.com/office/drawing/2014/main" id="{AED6D91E-DE09-E4DD-FFE1-FE3558F5475E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-30480" y="5741239"/>
            <a:ext cx="12252960" cy="0"/>
          </a:xfrm>
          <a:prstGeom prst="line">
            <a:avLst/>
          </a:prstGeom>
          <a:noFill/>
          <a:ln w="85725">
            <a:solidFill>
              <a:srgbClr val="213E9A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D551BE-F105-63E5-4C06-8E1FB4F517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848600" y="6046047"/>
            <a:ext cx="3808115" cy="62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481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Bar and Heavy Bulle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09D2714-32F1-2C75-6C7B-6B85ACA64B95}"/>
              </a:ext>
            </a:extLst>
          </p:cNvPr>
          <p:cNvSpPr/>
          <p:nvPr userDrawn="1"/>
        </p:nvSpPr>
        <p:spPr>
          <a:xfrm>
            <a:off x="-30480" y="0"/>
            <a:ext cx="12252960" cy="1139952"/>
          </a:xfrm>
          <a:prstGeom prst="rect">
            <a:avLst/>
          </a:prstGeom>
          <a:solidFill>
            <a:srgbClr val="0E11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Line 2">
            <a:extLst>
              <a:ext uri="{FF2B5EF4-FFF2-40B4-BE49-F238E27FC236}">
                <a16:creationId xmlns:a16="http://schemas.microsoft.com/office/drawing/2014/main" id="{C416BF7B-F06A-A578-776E-3959D80B7239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-30480" y="1139952"/>
            <a:ext cx="12252960" cy="0"/>
          </a:xfrm>
          <a:prstGeom prst="line">
            <a:avLst/>
          </a:prstGeom>
          <a:noFill/>
          <a:ln w="85725">
            <a:solidFill>
              <a:srgbClr val="213E9A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5" name="Line 2">
            <a:extLst>
              <a:ext uri="{FF2B5EF4-FFF2-40B4-BE49-F238E27FC236}">
                <a16:creationId xmlns:a16="http://schemas.microsoft.com/office/drawing/2014/main" id="{A8E532BE-093B-B577-CA70-D67C8F555A80}"/>
              </a:ext>
            </a:extLst>
          </p:cNvPr>
          <p:cNvSpPr>
            <a:spLocks noChangeShapeType="1"/>
          </p:cNvSpPr>
          <p:nvPr userDrawn="1"/>
        </p:nvSpPr>
        <p:spPr bwMode="auto">
          <a:xfrm flipV="1">
            <a:off x="-30480" y="6248400"/>
            <a:ext cx="12252960" cy="1"/>
          </a:xfrm>
          <a:prstGeom prst="line">
            <a:avLst/>
          </a:prstGeom>
          <a:noFill/>
          <a:ln w="12700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11684000" cy="6858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3200" b="1" i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2"/>
          </p:nvPr>
        </p:nvSpPr>
        <p:spPr>
          <a:xfrm>
            <a:off x="406400" y="1447800"/>
            <a:ext cx="11379200" cy="4876800"/>
          </a:xfrm>
          <a:prstGeom prst="rect">
            <a:avLst/>
          </a:prstGeom>
        </p:spPr>
        <p:txBody>
          <a:bodyPr vert="horz" lIns="0" tIns="0" rIns="0" bIns="0"/>
          <a:lstStyle>
            <a:lvl1pPr>
              <a:buClr>
                <a:srgbClr val="213E9A"/>
              </a:buClr>
              <a:defRPr sz="2400"/>
            </a:lvl1pPr>
            <a:lvl2pPr>
              <a:buClr>
                <a:srgbClr val="213E9A"/>
              </a:buClr>
              <a:defRPr sz="2000"/>
            </a:lvl2pPr>
            <a:lvl3pPr>
              <a:buClr>
                <a:srgbClr val="213E9A"/>
              </a:buClr>
              <a:defRPr sz="1800"/>
            </a:lvl3pPr>
            <a:lvl4pPr>
              <a:buClr>
                <a:srgbClr val="213E9A"/>
              </a:buClr>
              <a:defRPr sz="1600"/>
            </a:lvl4pPr>
            <a:lvl5pPr>
              <a:buClr>
                <a:srgbClr val="213E9A"/>
              </a:buCl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32A62A-B62C-F6AC-0BAA-67E044C98A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296400" y="6324600"/>
            <a:ext cx="2530122" cy="41781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Bulle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C7EADAE-8594-EC72-DE2A-4885274AA11B}"/>
              </a:ext>
            </a:extLst>
          </p:cNvPr>
          <p:cNvSpPr/>
          <p:nvPr userDrawn="1"/>
        </p:nvSpPr>
        <p:spPr>
          <a:xfrm>
            <a:off x="-30480" y="0"/>
            <a:ext cx="12252960" cy="1139952"/>
          </a:xfrm>
          <a:prstGeom prst="rect">
            <a:avLst/>
          </a:prstGeom>
          <a:solidFill>
            <a:srgbClr val="0E11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Line 2">
            <a:extLst>
              <a:ext uri="{FF2B5EF4-FFF2-40B4-BE49-F238E27FC236}">
                <a16:creationId xmlns:a16="http://schemas.microsoft.com/office/drawing/2014/main" id="{C7E97753-7AE7-61CD-C28E-CC4B727FC36F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-30480" y="1139952"/>
            <a:ext cx="12252960" cy="0"/>
          </a:xfrm>
          <a:prstGeom prst="line">
            <a:avLst/>
          </a:prstGeom>
          <a:noFill/>
          <a:ln w="85725">
            <a:solidFill>
              <a:srgbClr val="213E9A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6400" y="1371601"/>
            <a:ext cx="5181600" cy="4754563"/>
          </a:xfrm>
          <a:prstGeom prst="rect">
            <a:avLst/>
          </a:prstGeom>
        </p:spPr>
        <p:txBody>
          <a:bodyPr lIns="0" tIns="0" rIns="0" bIns="0"/>
          <a:lstStyle>
            <a:lvl1pPr marL="287338" marR="0" indent="-287338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2600"/>
            </a:lvl1pPr>
            <a:lvl2pPr marL="576263" marR="0" indent="-28892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2300"/>
            </a:lvl2pPr>
            <a:lvl3pPr marL="804863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2000"/>
            </a:lvl3pPr>
            <a:lvl4pPr marL="1033463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800"/>
            </a:lvl4pPr>
            <a:lvl5pPr marL="1262063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2"/>
          </p:nvPr>
        </p:nvSpPr>
        <p:spPr>
          <a:xfrm>
            <a:off x="6604000" y="1371601"/>
            <a:ext cx="5181600" cy="4754563"/>
          </a:xfrm>
          <a:prstGeom prst="rect">
            <a:avLst/>
          </a:prstGeom>
        </p:spPr>
        <p:txBody>
          <a:bodyPr lIns="0" tIns="0" rIns="0" bIns="0"/>
          <a:lstStyle>
            <a:lvl1pPr marL="287338" marR="0" indent="-287338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2600"/>
            </a:lvl1pPr>
            <a:lvl2pPr marL="576263" marR="0" indent="-28892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2300"/>
            </a:lvl2pPr>
            <a:lvl3pPr marL="804863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2000"/>
            </a:lvl3pPr>
            <a:lvl4pPr marL="1033463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800"/>
            </a:lvl4pPr>
            <a:lvl5pPr marL="1262063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6" name="Line 2">
            <a:extLst>
              <a:ext uri="{FF2B5EF4-FFF2-40B4-BE49-F238E27FC236}">
                <a16:creationId xmlns:a16="http://schemas.microsoft.com/office/drawing/2014/main" id="{ADD3603B-CE0D-5A82-2851-F47C38B2B77D}"/>
              </a:ext>
            </a:extLst>
          </p:cNvPr>
          <p:cNvSpPr>
            <a:spLocks noChangeShapeType="1"/>
          </p:cNvSpPr>
          <p:nvPr userDrawn="1"/>
        </p:nvSpPr>
        <p:spPr bwMode="auto">
          <a:xfrm flipV="1">
            <a:off x="-30480" y="6248400"/>
            <a:ext cx="12252960" cy="1"/>
          </a:xfrm>
          <a:prstGeom prst="line">
            <a:avLst/>
          </a:prstGeom>
          <a:noFill/>
          <a:ln w="12700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C99B006-F632-9E65-CB2A-F169604EB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378378"/>
            <a:ext cx="8705513" cy="6858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3200" b="1" i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3C81A2-CC44-32F6-F1D4-77B0A88478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296400" y="6324600"/>
            <a:ext cx="2530122" cy="41781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 b="1" i="1">
                <a:solidFill>
                  <a:srgbClr val="213E9A"/>
                </a:solidFill>
                <a:latin typeface="STIX Two Text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rgbClr val="293340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Line 2">
            <a:extLst>
              <a:ext uri="{FF2B5EF4-FFF2-40B4-BE49-F238E27FC236}">
                <a16:creationId xmlns:a16="http://schemas.microsoft.com/office/drawing/2014/main" id="{E5EC7BA6-D672-B8C9-9175-950211E07275}"/>
              </a:ext>
            </a:extLst>
          </p:cNvPr>
          <p:cNvSpPr>
            <a:spLocks noChangeShapeType="1"/>
          </p:cNvSpPr>
          <p:nvPr userDrawn="1"/>
        </p:nvSpPr>
        <p:spPr bwMode="auto">
          <a:xfrm flipV="1">
            <a:off x="-30480" y="6248400"/>
            <a:ext cx="12252960" cy="1"/>
          </a:xfrm>
          <a:prstGeom prst="line">
            <a:avLst/>
          </a:prstGeom>
          <a:noFill/>
          <a:ln w="12700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FB143E-FBDE-A66C-9ABC-EE4FFCA02C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220200" y="6338331"/>
            <a:ext cx="2666978" cy="443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1760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931AE54-B5A4-3758-D0DB-69AFAAD6AB7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E11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Line 2">
            <a:extLst>
              <a:ext uri="{FF2B5EF4-FFF2-40B4-BE49-F238E27FC236}">
                <a16:creationId xmlns:a16="http://schemas.microsoft.com/office/drawing/2014/main" id="{AAB36105-C5D0-246E-1CE9-223BB52DAB62}"/>
              </a:ext>
            </a:extLst>
          </p:cNvPr>
          <p:cNvSpPr>
            <a:spLocks noChangeAspect="1" noChangeShapeType="1"/>
          </p:cNvSpPr>
          <p:nvPr userDrawn="1"/>
        </p:nvSpPr>
        <p:spPr bwMode="auto">
          <a:xfrm>
            <a:off x="-38100" y="5715001"/>
            <a:ext cx="12268200" cy="0"/>
          </a:xfrm>
          <a:prstGeom prst="line">
            <a:avLst/>
          </a:prstGeom>
          <a:noFill/>
          <a:ln w="12700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8BBB60C-10C0-3540-4CD4-A2A1937DFB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439632" y="2362203"/>
            <a:ext cx="9312735" cy="1521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3568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477000"/>
            <a:ext cx="12192000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477001"/>
            <a:ext cx="3048000" cy="244475"/>
          </a:xfrm>
          <a:prstGeom prst="rect">
            <a:avLst/>
          </a:prstGeom>
        </p:spPr>
        <p:txBody>
          <a:bodyPr lIns="0" tIns="0" rIns="0" bIns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00230B3-7374-E847-8B17-66836C494C7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05" r:id="rId2"/>
    <p:sldLayoutId id="2147483715" r:id="rId3"/>
    <p:sldLayoutId id="2147483731" r:id="rId4"/>
    <p:sldLayoutId id="2147483732" r:id="rId5"/>
  </p:sldLayoutIdLst>
  <p:hf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4000" kern="1200">
          <a:solidFill>
            <a:schemeClr val="accent1"/>
          </a:solidFill>
          <a:latin typeface="+mj-lt"/>
          <a:ea typeface="ヒラギノ角ゴ Pro W3" charset="-128"/>
          <a:cs typeface="ヒラギノ角ゴ Pro W3" charset="-128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Arial" charset="0"/>
          <a:ea typeface="ヒラギノ角ゴ Pro W3" charset="-128"/>
          <a:cs typeface="ヒラギノ角ゴ Pro W3" charset="-128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Arial" charset="0"/>
          <a:ea typeface="ヒラギノ角ゴ Pro W3" charset="-128"/>
          <a:cs typeface="ヒラギノ角ゴ Pro W3" charset="-128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Arial" charset="0"/>
          <a:ea typeface="ヒラギノ角ゴ Pro W3" charset="-128"/>
          <a:cs typeface="ヒラギノ角ゴ Pro W3" charset="-128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Arial" charset="0"/>
          <a:ea typeface="ヒラギノ角ゴ Pro W3" charset="-128"/>
          <a:cs typeface="ヒラギノ角ゴ Pro W3" charset="-128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Arial" charset="0"/>
          <a:ea typeface="ヒラギノ角ゴ Pro W3" charset="-128"/>
          <a:cs typeface="ヒラギノ角ゴ Pro W3" charset="-128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Arial" charset="0"/>
          <a:ea typeface="ヒラギノ角ゴ Pro W3" charset="-128"/>
          <a:cs typeface="ヒラギノ角ゴ Pro W3" charset="-128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Arial" charset="0"/>
          <a:ea typeface="ヒラギノ角ゴ Pro W3" charset="-128"/>
          <a:cs typeface="ヒラギノ角ゴ Pro W3" charset="-128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Arial" charset="0"/>
          <a:ea typeface="ヒラギノ角ゴ Pro W3" charset="-128"/>
          <a:cs typeface="ヒラギノ角ゴ Pro W3" charset="-128"/>
        </a:defRPr>
      </a:lvl9pPr>
    </p:titleStyle>
    <p:bodyStyle>
      <a:lvl1pPr marL="287338" indent="-287338" algn="l" defTabSz="457200" rtl="0" eaLnBrk="1" fontAlgn="base" hangingPunct="1">
        <a:spcBef>
          <a:spcPct val="0"/>
        </a:spcBef>
        <a:spcAft>
          <a:spcPts val="1200"/>
        </a:spcAft>
        <a:buClr>
          <a:schemeClr val="accent1"/>
        </a:buClr>
        <a:buFont typeface="Arial" charset="0"/>
        <a:buChar char="•"/>
        <a:defRPr sz="2600" kern="1200">
          <a:solidFill>
            <a:srgbClr val="595959"/>
          </a:solidFill>
          <a:latin typeface="+mn-lt"/>
          <a:ea typeface="ヒラギノ角ゴ Pro W3" charset="-128"/>
          <a:cs typeface="ヒラギノ角ゴ Pro W3" charset="-128"/>
        </a:defRPr>
      </a:lvl1pPr>
      <a:lvl2pPr marL="576263" indent="-288925" algn="l" defTabSz="457200" rtl="0" eaLnBrk="1" fontAlgn="base" hangingPunct="1">
        <a:spcBef>
          <a:spcPct val="0"/>
        </a:spcBef>
        <a:spcAft>
          <a:spcPts val="1200"/>
        </a:spcAft>
        <a:buClr>
          <a:schemeClr val="accent1"/>
        </a:buClr>
        <a:buFont typeface="Arial"/>
        <a:buChar char="•"/>
        <a:defRPr sz="2400" kern="1200">
          <a:solidFill>
            <a:srgbClr val="595959"/>
          </a:solidFill>
          <a:latin typeface="+mn-lt"/>
          <a:ea typeface="ヒラギノ角ゴ Pro W3" charset="-128"/>
          <a:cs typeface="+mn-cs"/>
        </a:defRPr>
      </a:lvl2pPr>
      <a:lvl3pPr marL="855663" indent="-279400" algn="l" defTabSz="457200" rtl="0" eaLnBrk="1" fontAlgn="base" hangingPunct="1">
        <a:spcBef>
          <a:spcPct val="0"/>
        </a:spcBef>
        <a:spcAft>
          <a:spcPts val="1200"/>
        </a:spcAft>
        <a:buClr>
          <a:schemeClr val="accent1"/>
        </a:buClr>
        <a:buFont typeface="Arial" charset="0"/>
        <a:buChar char="•"/>
        <a:defRPr sz="2300" kern="1200">
          <a:solidFill>
            <a:srgbClr val="595959"/>
          </a:solidFill>
          <a:latin typeface="+mn-lt"/>
          <a:ea typeface="ヒラギノ角ゴ Pro W3" charset="-128"/>
          <a:cs typeface="+mn-cs"/>
        </a:defRPr>
      </a:lvl3pPr>
      <a:lvl4pPr marL="1143000" indent="-287338" algn="l" defTabSz="457200" rtl="0" eaLnBrk="1" fontAlgn="base" hangingPunct="1">
        <a:spcBef>
          <a:spcPct val="0"/>
        </a:spcBef>
        <a:spcAft>
          <a:spcPts val="1200"/>
        </a:spcAft>
        <a:buClr>
          <a:schemeClr val="accent1"/>
        </a:buClr>
        <a:buFont typeface="Arial"/>
        <a:buChar char="•"/>
        <a:defRPr sz="2200" kern="1200">
          <a:solidFill>
            <a:srgbClr val="595959"/>
          </a:solidFill>
          <a:latin typeface="+mn-lt"/>
          <a:ea typeface="ヒラギノ角ゴ Pro W3" charset="-128"/>
          <a:cs typeface="+mn-cs"/>
        </a:defRPr>
      </a:lvl4pPr>
      <a:lvl5pPr marL="1430338" indent="-287338" algn="l" defTabSz="457200" rtl="0" eaLnBrk="1" fontAlgn="base" hangingPunct="1">
        <a:spcBef>
          <a:spcPct val="0"/>
        </a:spcBef>
        <a:spcAft>
          <a:spcPts val="1200"/>
        </a:spcAft>
        <a:buClr>
          <a:schemeClr val="accent1"/>
        </a:buClr>
        <a:buFont typeface="Arial" charset="0"/>
        <a:buChar char="•"/>
        <a:defRPr sz="2100" kern="1200">
          <a:solidFill>
            <a:srgbClr val="595959"/>
          </a:solidFill>
          <a:latin typeface="+mn-lt"/>
          <a:ea typeface="ヒラギノ角ゴ Pro W3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emf"/><Relationship Id="rId5" Type="http://schemas.openxmlformats.org/officeDocument/2006/relationships/image" Target="../media/image5.png"/><Relationship Id="rId10" Type="http://schemas.openxmlformats.org/officeDocument/2006/relationships/image" Target="../media/image25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54D52-7FFD-32C9-F8D0-4EF04DE2DC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400" dirty="0"/>
              <a:t>Enhancement on Species Transport Modeling in SAM and Coupling to Saline and Mole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E3D022-7417-B585-AABB-4EB27AA2669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1800" dirty="0"/>
              <a:t>Bob Salko, Travis Mui, Rui Hu</a:t>
            </a:r>
          </a:p>
          <a:p>
            <a:r>
              <a:rPr lang="en-US" dirty="0"/>
              <a:t>NEAMS ANNUAL REVIEW MSR</a:t>
            </a:r>
          </a:p>
          <a:p>
            <a:r>
              <a:rPr lang="en-US" dirty="0"/>
              <a:t>May</a:t>
            </a:r>
            <a:r>
              <a:rPr lang="en-US" b="0" dirty="0"/>
              <a:t> 28, 2025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94618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84587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con&#10;&#10;AI-generated content may be incorrect.">
            <a:extLst>
              <a:ext uri="{FF2B5EF4-FFF2-40B4-BE49-F238E27FC236}">
                <a16:creationId xmlns:a16="http://schemas.microsoft.com/office/drawing/2014/main" id="{A1322F60-566F-3F6A-0604-D647F13786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200" y="1254392"/>
            <a:ext cx="4218603" cy="29850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CEE715-432E-4A59-10DE-7A99C8B58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ACB0E5-18F6-DB9E-1462-1BF8552E80B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06400" y="1447800"/>
            <a:ext cx="5349209" cy="4876800"/>
          </a:xfrm>
        </p:spPr>
        <p:txBody>
          <a:bodyPr>
            <a:normAutofit fontScale="92500" lnSpcReduction="20000"/>
          </a:bodyPr>
          <a:lstStyle/>
          <a:p>
            <a:pPr marL="342882" lvl="1" indent="-342882">
              <a:spcAft>
                <a:spcPts val="800"/>
              </a:spcAft>
              <a:buFont typeface="Wingdings" charset="0"/>
              <a:buChar char="§"/>
              <a:defRPr/>
            </a:pPr>
            <a:r>
              <a:rPr lang="en-US" sz="2400" kern="0" dirty="0"/>
              <a:t>A modern system analysis code for advanced non-LWR safety analysis</a:t>
            </a:r>
          </a:p>
          <a:p>
            <a:pPr lvl="1">
              <a:spcAft>
                <a:spcPts val="800"/>
              </a:spcAft>
              <a:defRPr/>
            </a:pPr>
            <a:r>
              <a:rPr lang="en-US" sz="2000" kern="0" dirty="0"/>
              <a:t>Covers almost all non-LWR concepts</a:t>
            </a:r>
          </a:p>
          <a:p>
            <a:pPr>
              <a:spcAft>
                <a:spcPts val="800"/>
              </a:spcAft>
              <a:defRPr/>
            </a:pPr>
            <a:r>
              <a:rPr lang="en-US" kern="0" dirty="0"/>
              <a:t>Ongoing efforts to develop SAM for MSR applications</a:t>
            </a:r>
          </a:p>
          <a:p>
            <a:pPr lvl="1">
              <a:spcAft>
                <a:spcPts val="800"/>
              </a:spcAft>
              <a:defRPr/>
            </a:pPr>
            <a:r>
              <a:rPr lang="en-US" kern="0" dirty="0"/>
              <a:t>Salt thermophysical properties</a:t>
            </a:r>
          </a:p>
          <a:p>
            <a:pPr lvl="1">
              <a:spcAft>
                <a:spcPts val="800"/>
              </a:spcAft>
              <a:defRPr/>
            </a:pPr>
            <a:r>
              <a:rPr lang="en-US" kern="0" dirty="0"/>
              <a:t>Salt freezing</a:t>
            </a:r>
          </a:p>
          <a:p>
            <a:pPr lvl="1">
              <a:spcAft>
                <a:spcPts val="800"/>
              </a:spcAft>
              <a:defRPr/>
            </a:pPr>
            <a:r>
              <a:rPr lang="en-US" kern="0" dirty="0"/>
              <a:t>Species tracking for delayed neutron precursors and fission products in both salt and sparge gas</a:t>
            </a:r>
          </a:p>
          <a:p>
            <a:pPr lvl="1">
              <a:spcAft>
                <a:spcPts val="800"/>
              </a:spcAft>
              <a:defRPr/>
            </a:pPr>
            <a:r>
              <a:rPr lang="en-US" kern="0" dirty="0"/>
              <a:t>Species decay and decay heat</a:t>
            </a:r>
          </a:p>
          <a:p>
            <a:pPr lvl="1">
              <a:spcAft>
                <a:spcPts val="800"/>
              </a:spcAft>
              <a:defRPr/>
            </a:pPr>
            <a:r>
              <a:rPr lang="en-US" kern="0" dirty="0"/>
              <a:t>Species phase transfer</a:t>
            </a:r>
          </a:p>
          <a:p>
            <a:pPr lvl="1">
              <a:spcAft>
                <a:spcPts val="800"/>
              </a:spcAft>
              <a:defRPr/>
            </a:pPr>
            <a:r>
              <a:rPr lang="en-US" kern="0" dirty="0"/>
              <a:t>Modeling of non-condensable gas transport</a:t>
            </a:r>
          </a:p>
          <a:p>
            <a:pPr>
              <a:spcAft>
                <a:spcPts val="800"/>
              </a:spcAft>
              <a:defRPr/>
            </a:pPr>
            <a:r>
              <a:rPr lang="en-US" kern="0" dirty="0"/>
              <a:t>Validation using MSRE, MSR Campaign data, and open two-phase data</a:t>
            </a:r>
          </a:p>
          <a:p>
            <a:pPr lvl="1">
              <a:spcAft>
                <a:spcPts val="800"/>
              </a:spcAft>
              <a:defRPr/>
            </a:pPr>
            <a:endParaRPr lang="en-US" kern="0" dirty="0"/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4FFC09-0E26-C948-2466-52D46C48B2F8}"/>
              </a:ext>
            </a:extLst>
          </p:cNvPr>
          <p:cNvSpPr txBox="1"/>
          <p:nvPr/>
        </p:nvSpPr>
        <p:spPr>
          <a:xfrm>
            <a:off x="9555665" y="1417983"/>
            <a:ext cx="27094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Prediction of salt xe-135 distribution in MSRE</a:t>
            </a:r>
            <a:r>
              <a:rPr lang="en-US" baseline="30000" dirty="0"/>
              <a:t>1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8CA102-50CE-71B9-AD1D-21FD51924840}"/>
              </a:ext>
            </a:extLst>
          </p:cNvPr>
          <p:cNvSpPr txBox="1"/>
          <p:nvPr/>
        </p:nvSpPr>
        <p:spPr>
          <a:xfrm>
            <a:off x="0" y="6287175"/>
            <a:ext cx="94794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1200" dirty="0"/>
              <a:t>T. Mui, et al. “SAM Code Improvements for Molten Salt Reactor Transient and Species Transport Modeling”, ANL/NSE-24/73, 2024.</a:t>
            </a:r>
          </a:p>
          <a:p>
            <a:pPr marL="342900" indent="-342900">
              <a:buAutoNum type="arabicPeriod"/>
            </a:pPr>
            <a:r>
              <a:rPr lang="en-US" sz="1200" dirty="0"/>
              <a:t>Yoder, G., et al. “Development of a forced-convection liquid-fluoride-salt test loop”, Proceedings of HTR, 2010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00F63D-B814-3631-0AF2-0E5165A2B1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0061" y="2667000"/>
            <a:ext cx="3721939" cy="34295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EEEA7C-C2A9-82CB-9639-18ACFD364370}"/>
              </a:ext>
            </a:extLst>
          </p:cNvPr>
          <p:cNvSpPr txBox="1"/>
          <p:nvPr/>
        </p:nvSpPr>
        <p:spPr>
          <a:xfrm>
            <a:off x="6553200" y="4842082"/>
            <a:ext cx="27094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Prediction of pressure distribution in LSTL</a:t>
            </a:r>
            <a:r>
              <a:rPr lang="en-US" baseline="30000" dirty="0"/>
              <a:t>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14169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4CABC-56E0-0675-CBE9-35F58E95F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Species Tracking in SAM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6FC0D3-EB5A-9AC9-AEEE-82104B96901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06400" y="1447800"/>
            <a:ext cx="6346198" cy="4876800"/>
          </a:xfrm>
        </p:spPr>
        <p:txBody>
          <a:bodyPr>
            <a:normAutofit/>
          </a:bodyPr>
          <a:lstStyle/>
          <a:p>
            <a:r>
              <a:rPr lang="en-US" sz="2400" dirty="0"/>
              <a:t>Generic species (passive scalar) transport originally implemented in SAM to model flowing delayed neutron precursors in MSRs</a:t>
            </a:r>
          </a:p>
          <a:p>
            <a:r>
              <a:rPr lang="en-US" sz="2400" dirty="0"/>
              <a:t>Framework expanded to simulate transport pathways of tritium in FHRs and MSRs</a:t>
            </a:r>
          </a:p>
          <a:p>
            <a:r>
              <a:rPr lang="en-US" sz="2400" dirty="0"/>
              <a:t>Ongoing work to consider additional applications:</a:t>
            </a:r>
          </a:p>
          <a:p>
            <a:pPr lvl="1"/>
            <a:r>
              <a:rPr lang="en-US" sz="2000" dirty="0"/>
              <a:t>Oxidation-corrosion in lead-cooled reactors</a:t>
            </a:r>
          </a:p>
          <a:p>
            <a:pPr lvl="1"/>
            <a:r>
              <a:rPr lang="en-US" sz="2000" dirty="0"/>
              <a:t>Redox corrosion in salt-cooled reactors</a:t>
            </a:r>
          </a:p>
          <a:p>
            <a:pPr lvl="1"/>
            <a:r>
              <a:rPr lang="en-US" sz="2000" dirty="0"/>
              <a:t>Noble gas/metal transport in MSR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6333C0-7E8E-0613-4CAB-451F6B5821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62"/>
          <a:stretch/>
        </p:blipFill>
        <p:spPr>
          <a:xfrm>
            <a:off x="7366920" y="1600200"/>
            <a:ext cx="4106194" cy="3200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488BCDA-33BD-4A39-9FB6-B4C5A26B22B6}"/>
              </a:ext>
            </a:extLst>
          </p:cNvPr>
          <p:cNvSpPr txBox="1"/>
          <p:nvPr/>
        </p:nvSpPr>
        <p:spPr>
          <a:xfrm>
            <a:off x="7718268" y="4827373"/>
            <a:ext cx="34034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Species transport pathways </a:t>
            </a:r>
            <a:br>
              <a:rPr lang="en-US" sz="2000" dirty="0"/>
            </a:br>
            <a:r>
              <a:rPr lang="en-US" sz="2000" dirty="0"/>
              <a:t>modeled in SAM</a:t>
            </a:r>
          </a:p>
        </p:txBody>
      </p:sp>
    </p:spTree>
    <p:extLst>
      <p:ext uri="{BB962C8B-B14F-4D97-AF65-F5344CB8AC3E}">
        <p14:creationId xmlns:p14="http://schemas.microsoft.com/office/powerpoint/2010/main" val="15079461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217A4-C6AB-F7C7-36C4-45F6271CA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Enhancements to Species Tracking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B23ECE-75A5-384E-B413-4154CB6E666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06400" y="1447800"/>
            <a:ext cx="4264418" cy="3542300"/>
          </a:xfrm>
        </p:spPr>
        <p:txBody>
          <a:bodyPr>
            <a:normAutofit fontScale="70000" lnSpcReduction="20000"/>
          </a:bodyPr>
          <a:lstStyle/>
          <a:p>
            <a:r>
              <a:rPr lang="en-US" sz="2800" dirty="0"/>
              <a:t>Species can now exist in the gas phase</a:t>
            </a:r>
          </a:p>
          <a:p>
            <a:pPr lvl="1"/>
            <a:r>
              <a:rPr lang="en-US" sz="2400" dirty="0"/>
              <a:t>Transported by gas velocity</a:t>
            </a:r>
          </a:p>
          <a:p>
            <a:r>
              <a:rPr lang="en-US" sz="2800" dirty="0"/>
              <a:t>Phase transfer using Henry’s Law for high-volatile gas</a:t>
            </a:r>
          </a:p>
          <a:p>
            <a:pPr lvl="1"/>
            <a:r>
              <a:rPr lang="en-US" sz="2400" dirty="0"/>
              <a:t>Henry and mass transfer coefficient calculated by Mole</a:t>
            </a:r>
          </a:p>
          <a:p>
            <a:pPr lvl="1"/>
            <a:r>
              <a:rPr lang="en-US" sz="2400" dirty="0"/>
              <a:t>Interfacial area and gas velocity by SAM</a:t>
            </a:r>
          </a:p>
          <a:p>
            <a:r>
              <a:rPr lang="en-US" sz="2800" dirty="0"/>
              <a:t>Capture decay between species</a:t>
            </a:r>
          </a:p>
          <a:p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E6311F7-83D5-C070-05EC-F70D1B2824CE}"/>
                  </a:ext>
                </a:extLst>
              </p:cNvPr>
              <p:cNvSpPr txBox="1"/>
              <p:nvPr/>
            </p:nvSpPr>
            <p:spPr>
              <a:xfrm>
                <a:off x="5184217" y="2802342"/>
                <a:ext cx="2812500" cy="4837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9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𝑋𝑒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𝑋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</m:oMath>
                  </m:oMathPara>
                </a14:m>
                <a:endParaRPr lang="en-US" dirty="0">
                  <a:latin typeface="+mn-lt"/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E6311F7-83D5-C070-05EC-F70D1B2824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4217" y="2802342"/>
                <a:ext cx="2812500" cy="483787"/>
              </a:xfrm>
              <a:prstGeom prst="rect">
                <a:avLst/>
              </a:prstGeom>
              <a:blipFill>
                <a:blip r:embed="rId2"/>
                <a:stretch>
                  <a:fillRect l="-1351" t="-7692" b="-205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00CE860-C2DD-041D-2622-9B9F45701937}"/>
                  </a:ext>
                </a:extLst>
              </p:cNvPr>
              <p:cNvSpPr txBox="1"/>
              <p:nvPr/>
            </p:nvSpPr>
            <p:spPr>
              <a:xfrm>
                <a:off x="6359175" y="1505646"/>
                <a:ext cx="3217804" cy="4837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>
                  <a:lnSpc>
                    <a:spcPct val="9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Σ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</m:oMath>
                  </m:oMathPara>
                </a14:m>
                <a:endParaRPr lang="en-US" dirty="0">
                  <a:latin typeface="+mn-lt"/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00CE860-C2DD-041D-2622-9B9F457019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9175" y="1505646"/>
                <a:ext cx="3217804" cy="483787"/>
              </a:xfrm>
              <a:prstGeom prst="rect">
                <a:avLst/>
              </a:prstGeom>
              <a:blipFill>
                <a:blip r:embed="rId3"/>
                <a:stretch>
                  <a:fillRect t="-7692" b="-205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01C73DA-F002-E359-6C9E-E1334DECEF10}"/>
                  </a:ext>
                </a:extLst>
              </p:cNvPr>
              <p:cNvSpPr txBox="1"/>
              <p:nvPr/>
            </p:nvSpPr>
            <p:spPr>
              <a:xfrm>
                <a:off x="5570909" y="4099038"/>
                <a:ext cx="2971134" cy="5203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>
                  <a:lnSpc>
                    <a:spcPct val="9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𝑋𝑒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𝑋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</m:oMath>
                  </m:oMathPara>
                </a14:m>
                <a:endParaRPr lang="en-US" dirty="0">
                  <a:latin typeface="+mn-lt"/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01C73DA-F002-E359-6C9E-E1334DECEF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0909" y="4099038"/>
                <a:ext cx="2971134" cy="520399"/>
              </a:xfrm>
              <a:prstGeom prst="rect">
                <a:avLst/>
              </a:prstGeom>
              <a:blipFill>
                <a:blip r:embed="rId4"/>
                <a:stretch>
                  <a:fillRect l="-1277" b="-190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786E96E2-4B21-B7FA-D3C8-E2E0247F4D10}"/>
              </a:ext>
            </a:extLst>
          </p:cNvPr>
          <p:cNvSpPr txBox="1"/>
          <p:nvPr/>
        </p:nvSpPr>
        <p:spPr>
          <a:xfrm>
            <a:off x="9602784" y="3402659"/>
            <a:ext cx="1612415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rgbClr val="FF0000"/>
                </a:solidFill>
                <a:latin typeface="+mn-lt"/>
              </a:rPr>
              <a:t>Added phase transfer term 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397782B-3260-E29C-399C-A256EF686D29}"/>
              </a:ext>
            </a:extLst>
          </p:cNvPr>
          <p:cNvCxnSpPr>
            <a:cxnSpLocks/>
          </p:cNvCxnSpPr>
          <p:nvPr/>
        </p:nvCxnSpPr>
        <p:spPr>
          <a:xfrm>
            <a:off x="8305800" y="1989433"/>
            <a:ext cx="0" cy="944558"/>
          </a:xfrm>
          <a:prstGeom prst="straightConnector1">
            <a:avLst/>
          </a:prstGeom>
          <a:ln w="28575">
            <a:solidFill>
              <a:srgbClr val="FF000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0DFA123-FA18-0D1F-5E0A-D2BCCDE73299}"/>
              </a:ext>
            </a:extLst>
          </p:cNvPr>
          <p:cNvCxnSpPr>
            <a:cxnSpLocks/>
            <a:stCxn id="19" idx="1"/>
          </p:cNvCxnSpPr>
          <p:nvPr/>
        </p:nvCxnSpPr>
        <p:spPr>
          <a:xfrm>
            <a:off x="9577931" y="3591021"/>
            <a:ext cx="0" cy="671909"/>
          </a:xfrm>
          <a:prstGeom prst="straightConnector1">
            <a:avLst/>
          </a:prstGeom>
          <a:ln w="28575">
            <a:solidFill>
              <a:srgbClr val="FF000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0CE023F-D7EF-FC9C-720A-8765029EAEC4}"/>
              </a:ext>
            </a:extLst>
          </p:cNvPr>
          <p:cNvSpPr txBox="1"/>
          <p:nvPr/>
        </p:nvSpPr>
        <p:spPr>
          <a:xfrm>
            <a:off x="8327265" y="1945666"/>
            <a:ext cx="2647954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rgbClr val="FF0000"/>
                </a:solidFill>
                <a:latin typeface="+mn-lt"/>
              </a:rPr>
              <a:t>Track decay from one species to another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ED12766-226D-2259-6370-5633B195D7CB}"/>
              </a:ext>
            </a:extLst>
          </p:cNvPr>
          <p:cNvSpPr/>
          <p:nvPr/>
        </p:nvSpPr>
        <p:spPr>
          <a:xfrm>
            <a:off x="6556392" y="3992068"/>
            <a:ext cx="406978" cy="442904"/>
          </a:xfrm>
          <a:prstGeom prst="ellipse">
            <a:avLst/>
          </a:prstGeom>
          <a:noFill/>
          <a:ln w="38100">
            <a:solidFill>
              <a:schemeClr val="accent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41DF4BA-5E41-0853-0F91-325185416055}"/>
              </a:ext>
            </a:extLst>
          </p:cNvPr>
          <p:cNvSpPr/>
          <p:nvPr/>
        </p:nvSpPr>
        <p:spPr>
          <a:xfrm>
            <a:off x="8851190" y="4186046"/>
            <a:ext cx="406978" cy="442904"/>
          </a:xfrm>
          <a:prstGeom prst="ellipse">
            <a:avLst/>
          </a:prstGeom>
          <a:noFill/>
          <a:ln w="38100">
            <a:solidFill>
              <a:schemeClr val="accent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A0AA7-7448-30F0-0E6E-F3C363A2B1D7}"/>
              </a:ext>
            </a:extLst>
          </p:cNvPr>
          <p:cNvSpPr txBox="1"/>
          <p:nvPr/>
        </p:nvSpPr>
        <p:spPr>
          <a:xfrm>
            <a:off x="10759982" y="3944770"/>
            <a:ext cx="1913757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chemeClr val="tx2"/>
                </a:solidFill>
                <a:latin typeface="+mn-lt"/>
              </a:rPr>
              <a:t>Gas/bubble behavior predicted by SAM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1D8ABA1-6031-9D37-4329-D176EF42E9CD}"/>
              </a:ext>
            </a:extLst>
          </p:cNvPr>
          <p:cNvSpPr txBox="1"/>
          <p:nvPr/>
        </p:nvSpPr>
        <p:spPr>
          <a:xfrm>
            <a:off x="5124161" y="4661629"/>
            <a:ext cx="3534647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rgbClr val="FF0000"/>
                </a:solidFill>
                <a:latin typeface="+mn-lt"/>
              </a:rPr>
              <a:t>Species can exist in gas phase</a:t>
            </a:r>
          </a:p>
        </p:txBody>
      </p:sp>
      <p:sp>
        <p:nvSpPr>
          <p:cNvPr id="19" name="Left Brace 18">
            <a:extLst>
              <a:ext uri="{FF2B5EF4-FFF2-40B4-BE49-F238E27FC236}">
                <a16:creationId xmlns:a16="http://schemas.microsoft.com/office/drawing/2014/main" id="{DE183770-52D6-8719-87FD-CB667A9A455E}"/>
              </a:ext>
            </a:extLst>
          </p:cNvPr>
          <p:cNvSpPr/>
          <p:nvPr/>
        </p:nvSpPr>
        <p:spPr>
          <a:xfrm rot="16200000">
            <a:off x="9389569" y="2421009"/>
            <a:ext cx="376723" cy="1963300"/>
          </a:xfrm>
          <a:prstGeom prst="leftBrace">
            <a:avLst/>
          </a:prstGeom>
          <a:ln w="28575">
            <a:solidFill>
              <a:srgbClr val="FF0000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E00859E-2EA1-DC79-EBA3-510F5340D571}"/>
              </a:ext>
            </a:extLst>
          </p:cNvPr>
          <p:cNvSpPr txBox="1"/>
          <p:nvPr/>
        </p:nvSpPr>
        <p:spPr>
          <a:xfrm>
            <a:off x="10753370" y="2370431"/>
            <a:ext cx="15058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Mass transfer data from Mole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B9A7AD0-D90C-D5A8-341E-D7CCC3DE0B7E}"/>
              </a:ext>
            </a:extLst>
          </p:cNvPr>
          <p:cNvSpPr/>
          <p:nvPr/>
        </p:nvSpPr>
        <p:spPr>
          <a:xfrm>
            <a:off x="8668731" y="2850857"/>
            <a:ext cx="406978" cy="442904"/>
          </a:xfrm>
          <a:prstGeom prst="ellipse">
            <a:avLst/>
          </a:prstGeom>
          <a:noFill/>
          <a:ln w="38100">
            <a:solidFill>
              <a:schemeClr val="accent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80F8588-E172-6851-D27E-4C1F5A6F2A6F}"/>
              </a:ext>
            </a:extLst>
          </p:cNvPr>
          <p:cNvSpPr/>
          <p:nvPr/>
        </p:nvSpPr>
        <p:spPr>
          <a:xfrm>
            <a:off x="9533965" y="2843225"/>
            <a:ext cx="406978" cy="442904"/>
          </a:xfrm>
          <a:prstGeom prst="ellipse">
            <a:avLst/>
          </a:prstGeom>
          <a:noFill/>
          <a:ln w="38100">
            <a:solidFill>
              <a:schemeClr val="accent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644084C-9097-E2C0-2042-2CB910C1593E}"/>
              </a:ext>
            </a:extLst>
          </p:cNvPr>
          <p:cNvGrpSpPr/>
          <p:nvPr/>
        </p:nvGrpSpPr>
        <p:grpSpPr>
          <a:xfrm>
            <a:off x="685800" y="4679153"/>
            <a:ext cx="3382988" cy="1462093"/>
            <a:chOff x="7713875" y="4625163"/>
            <a:chExt cx="3567269" cy="1701209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5DF3CCF-4915-5A09-8146-8D13023FB1D0}"/>
                </a:ext>
              </a:extLst>
            </p:cNvPr>
            <p:cNvSpPr/>
            <p:nvPr/>
          </p:nvSpPr>
          <p:spPr>
            <a:xfrm>
              <a:off x="7713875" y="4625163"/>
              <a:ext cx="3567269" cy="1701209"/>
            </a:xfrm>
            <a:prstGeom prst="rect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AB683B2E-D05C-FD72-8346-C6BF44C5B26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14230" y="5073084"/>
              <a:ext cx="369331" cy="369331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AC0FAC77-6BA2-FF4E-9A98-A854D9E41A3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09781" y="5661388"/>
              <a:ext cx="316420" cy="31642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3D8F2CBF-C462-12BF-3080-BA861F01CC6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127305" y="5105375"/>
              <a:ext cx="369331" cy="369331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5CD6A3CC-2B3F-9F6C-CDB5-A2CD6EDE7D42}"/>
                </a:ext>
              </a:extLst>
            </p:cNvPr>
            <p:cNvCxnSpPr>
              <a:cxnSpLocks/>
              <a:stCxn id="28" idx="6"/>
            </p:cNvCxnSpPr>
            <p:nvPr/>
          </p:nvCxnSpPr>
          <p:spPr>
            <a:xfrm>
              <a:off x="8483561" y="5257750"/>
              <a:ext cx="966401" cy="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992B65E-02C5-11CC-CA75-B9DB0C52AC08}"/>
                </a:ext>
              </a:extLst>
            </p:cNvPr>
            <p:cNvSpPr txBox="1"/>
            <p:nvPr/>
          </p:nvSpPr>
          <p:spPr>
            <a:xfrm>
              <a:off x="8639057" y="4808847"/>
              <a:ext cx="406016" cy="4297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v</a:t>
              </a:r>
              <a:r>
                <a:rPr lang="en-US" baseline="-25000" dirty="0">
                  <a:solidFill>
                    <a:srgbClr val="FF0000"/>
                  </a:solidFill>
                </a:rPr>
                <a:t>g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1C84E4C-6349-FCF1-B305-DC2607F41C51}"/>
                </a:ext>
              </a:extLst>
            </p:cNvPr>
            <p:cNvSpPr txBox="1"/>
            <p:nvPr/>
          </p:nvSpPr>
          <p:spPr>
            <a:xfrm>
              <a:off x="8114230" y="4996364"/>
              <a:ext cx="3914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</a:t>
              </a:r>
              <a:r>
                <a:rPr lang="en-US" baseline="-25000" dirty="0"/>
                <a:t>g</a:t>
              </a:r>
              <a:endParaRPr lang="en-US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EFB1E02-2503-8AC8-06F3-2AFBD4AC0822}"/>
                </a:ext>
              </a:extLst>
            </p:cNvPr>
            <p:cNvSpPr txBox="1"/>
            <p:nvPr/>
          </p:nvSpPr>
          <p:spPr>
            <a:xfrm>
              <a:off x="8139077" y="5793142"/>
              <a:ext cx="3417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c</a:t>
              </a:r>
              <a:r>
                <a:rPr lang="en-US" baseline="-25000" dirty="0">
                  <a:solidFill>
                    <a:schemeClr val="bg1"/>
                  </a:solidFill>
                </a:rPr>
                <a:t>l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0218646C-E202-6DBE-2B4F-E2C8036BECEC}"/>
                </a:ext>
              </a:extLst>
            </p:cNvPr>
            <p:cNvCxnSpPr>
              <a:cxnSpLocks/>
              <a:stCxn id="28" idx="4"/>
              <a:endCxn id="34" idx="0"/>
            </p:cNvCxnSpPr>
            <p:nvPr/>
          </p:nvCxnSpPr>
          <p:spPr>
            <a:xfrm>
              <a:off x="8298896" y="5442415"/>
              <a:ext cx="11061" cy="350727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BAC72A7-95D2-F0E4-3A0D-BC1CFBFD0343}"/>
                </a:ext>
              </a:extLst>
            </p:cNvPr>
            <p:cNvSpPr txBox="1"/>
            <p:nvPr/>
          </p:nvSpPr>
          <p:spPr>
            <a:xfrm>
              <a:off x="8367517" y="5422264"/>
              <a:ext cx="11763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Phase transfer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24B3650-FA4F-8512-D8A9-BD701D7D59CD}"/>
                </a:ext>
              </a:extLst>
            </p:cNvPr>
            <p:cNvSpPr txBox="1"/>
            <p:nvPr/>
          </p:nvSpPr>
          <p:spPr>
            <a:xfrm>
              <a:off x="9907950" y="4861380"/>
              <a:ext cx="3465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a</a:t>
              </a:r>
              <a:r>
                <a:rPr lang="en-US" baseline="-25000" dirty="0">
                  <a:solidFill>
                    <a:srgbClr val="FF0000"/>
                  </a:solidFill>
                </a:rPr>
                <a:t>i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3B64BBC8-CEAD-67DB-EBCF-994822DB0CD2}"/>
              </a:ext>
            </a:extLst>
          </p:cNvPr>
          <p:cNvSpPr txBox="1"/>
          <p:nvPr/>
        </p:nvSpPr>
        <p:spPr>
          <a:xfrm>
            <a:off x="4667805" y="1171305"/>
            <a:ext cx="2634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Iodine transport in liquid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D301D05-30EE-8E67-AB4B-D770FEAAA4AA}"/>
              </a:ext>
            </a:extLst>
          </p:cNvPr>
          <p:cNvSpPr txBox="1"/>
          <p:nvPr/>
        </p:nvSpPr>
        <p:spPr>
          <a:xfrm>
            <a:off x="4667805" y="2388326"/>
            <a:ext cx="2672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Xenon transport in liquid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84A932F-FBA5-F7EA-99EE-F896CFA20B07}"/>
              </a:ext>
            </a:extLst>
          </p:cNvPr>
          <p:cNvSpPr txBox="1"/>
          <p:nvPr/>
        </p:nvSpPr>
        <p:spPr>
          <a:xfrm>
            <a:off x="4667805" y="3674047"/>
            <a:ext cx="2505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Xenon transport in gas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08C4E59F-F3FF-FDA4-7F5A-6039CF5B55A0}"/>
                  </a:ext>
                </a:extLst>
              </p:cNvPr>
              <p:cNvSpPr txBox="1"/>
              <p:nvPr/>
            </p:nvSpPr>
            <p:spPr>
              <a:xfrm>
                <a:off x="4268951" y="5401841"/>
                <a:ext cx="243355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sz="1200" dirty="0"/>
                  <a:t>: Species velocity (m/s)</a:t>
                </a:r>
              </a:p>
              <a:p>
                <a14:m>
                  <m:oMath xmlns:m="http://schemas.openxmlformats.org/officeDocument/2006/math"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sz="1200" dirty="0"/>
                  <a:t>: Species decay coefficient (1/s)</a:t>
                </a:r>
              </a:p>
              <a:p>
                <a14:m>
                  <m:oMath xmlns:m="http://schemas.openxmlformats.org/officeDocument/2006/math"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US" sz="1200" dirty="0"/>
                  <a:t>: Liquid/gas phase index</a:t>
                </a:r>
              </a:p>
            </p:txBody>
          </p:sp>
        </mc:Choice>
        <mc:Fallback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08C4E59F-F3FF-FDA4-7F5A-6039CF5B55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8951" y="5401841"/>
                <a:ext cx="2433551" cy="646331"/>
              </a:xfrm>
              <a:prstGeom prst="rect">
                <a:avLst/>
              </a:prstGeom>
              <a:blipFill>
                <a:blip r:embed="rId5"/>
                <a:stretch>
                  <a:fillRect b="-5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1C487F24-4061-0F82-5DB2-DAC330A92D82}"/>
                  </a:ext>
                </a:extLst>
              </p:cNvPr>
              <p:cNvSpPr txBox="1"/>
              <p:nvPr/>
            </p:nvSpPr>
            <p:spPr>
              <a:xfrm>
                <a:off x="9518566" y="5401841"/>
                <a:ext cx="258404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</m:oMath>
                </a14:m>
                <a:r>
                  <a:rPr lang="en-US" sz="1200" dirty="0"/>
                  <a:t>: Mass transfer coefficient (m/s)</a:t>
                </a:r>
              </a:p>
              <a:p>
                <a14:m>
                  <m:oMath xmlns:m="http://schemas.openxmlformats.org/officeDocument/2006/math"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US" sz="1200" dirty="0"/>
                  <a:t>: Henry’s coefficient (mol/m</a:t>
                </a:r>
                <a:r>
                  <a:rPr lang="en-US" sz="1200" baseline="30000" dirty="0"/>
                  <a:t>3</a:t>
                </a:r>
                <a:r>
                  <a:rPr lang="en-US" sz="1200" dirty="0"/>
                  <a:t>/atm)</a:t>
                </a:r>
              </a:p>
              <a:p>
                <a14:m>
                  <m:oMath xmlns:m="http://schemas.openxmlformats.org/officeDocument/2006/math"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US" sz="1200" dirty="0"/>
                  <a:t>: Universal gas constant (J/mol/K)</a:t>
                </a:r>
              </a:p>
              <a:p>
                <a14:m>
                  <m:oMath xmlns:m="http://schemas.openxmlformats.org/officeDocument/2006/math"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sz="1200" dirty="0"/>
                  <a:t>: Temperature (K)</a:t>
                </a:r>
              </a:p>
            </p:txBody>
          </p:sp>
        </mc:Choice>
        <mc:Fallback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1C487F24-4061-0F82-5DB2-DAC330A92D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18566" y="5401841"/>
                <a:ext cx="2584041" cy="830997"/>
              </a:xfrm>
              <a:prstGeom prst="rect">
                <a:avLst/>
              </a:prstGeom>
              <a:blipFill>
                <a:blip r:embed="rId6"/>
                <a:stretch>
                  <a:fillRect b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4918E4A9-AB81-148C-30DA-D37D9FE86582}"/>
                  </a:ext>
                </a:extLst>
              </p:cNvPr>
              <p:cNvSpPr txBox="1"/>
              <p:nvPr/>
            </p:nvSpPr>
            <p:spPr>
              <a:xfrm>
                <a:off x="6952107" y="5401841"/>
                <a:ext cx="2316853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US" sz="1200" dirty="0"/>
                  <a:t>: Iodine concentration (#/m</a:t>
                </a:r>
                <a:r>
                  <a:rPr lang="en-US" sz="1200" baseline="30000" dirty="0"/>
                  <a:t>3</a:t>
                </a:r>
                <a:r>
                  <a:rPr lang="en-US" sz="1200" dirty="0"/>
                  <a:t>)</a:t>
                </a:r>
              </a:p>
              <a:p>
                <a14:m>
                  <m:oMath xmlns:m="http://schemas.openxmlformats.org/officeDocument/2006/math"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𝑋𝑒</m:t>
                    </m:r>
                  </m:oMath>
                </a14:m>
                <a:r>
                  <a:rPr lang="en-US" sz="1200" dirty="0"/>
                  <a:t>: Xenon concentration (#/m</a:t>
                </a:r>
                <a:r>
                  <a:rPr lang="en-US" sz="1200" baseline="30000" dirty="0"/>
                  <a:t>3</a:t>
                </a:r>
                <a:r>
                  <a:rPr lang="en-US" sz="1200" dirty="0"/>
                  <a:t>)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200" dirty="0"/>
                  <a:t>: Interfacial area (m</a:t>
                </a:r>
                <a:r>
                  <a:rPr lang="en-US" sz="1200" baseline="30000" dirty="0"/>
                  <a:t>2</a:t>
                </a:r>
                <a:r>
                  <a:rPr lang="en-US" sz="1200" dirty="0"/>
                  <a:t>/m</a:t>
                </a:r>
                <a:r>
                  <a:rPr lang="en-US" sz="1200" baseline="30000" dirty="0"/>
                  <a:t>3</a:t>
                </a:r>
                <a:r>
                  <a:rPr lang="en-US" sz="1200" dirty="0"/>
                  <a:t>)</a:t>
                </a:r>
              </a:p>
              <a:p>
                <a:endParaRPr lang="en-US" sz="1200" dirty="0"/>
              </a:p>
              <a:p>
                <a:endParaRPr lang="en-US" sz="1200" dirty="0"/>
              </a:p>
            </p:txBody>
          </p:sp>
        </mc:Choice>
        <mc:Fallback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4918E4A9-AB81-148C-30DA-D37D9FE865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2107" y="5401841"/>
                <a:ext cx="2316853" cy="101566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219ABB7F-D57F-0D59-7E9C-BED2CC3DFB77}"/>
                  </a:ext>
                </a:extLst>
              </p:cNvPr>
              <p:cNvSpPr txBox="1"/>
              <p:nvPr/>
            </p:nvSpPr>
            <p:spPr>
              <a:xfrm>
                <a:off x="7990459" y="2925954"/>
                <a:ext cx="58137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219ABB7F-D57F-0D59-7E9C-BED2CC3DFB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0459" y="2925954"/>
                <a:ext cx="581378" cy="276999"/>
              </a:xfrm>
              <a:prstGeom prst="rect">
                <a:avLst/>
              </a:prstGeom>
              <a:blipFill>
                <a:blip r:embed="rId8"/>
                <a:stretch>
                  <a:fillRect l="-8696" r="-2174" b="-17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C389FA83-568A-15D3-9AFC-3194485B7014}"/>
                  </a:ext>
                </a:extLst>
              </p:cNvPr>
              <p:cNvSpPr txBox="1"/>
              <p:nvPr/>
            </p:nvSpPr>
            <p:spPr>
              <a:xfrm>
                <a:off x="8537186" y="2937370"/>
                <a:ext cx="2314031" cy="2995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𝑋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𝐻𝑅𝑇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𝑋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C389FA83-568A-15D3-9AFC-3194485B70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37186" y="2937370"/>
                <a:ext cx="2314031" cy="299569"/>
              </a:xfrm>
              <a:prstGeom prst="rect">
                <a:avLst/>
              </a:prstGeom>
              <a:blipFill>
                <a:blip r:embed="rId9"/>
                <a:stretch>
                  <a:fillRect t="-4167" r="-2732" b="-29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2B207900-76D6-5C07-240B-D36DB8580D4C}"/>
                  </a:ext>
                </a:extLst>
              </p:cNvPr>
              <p:cNvSpPr txBox="1"/>
              <p:nvPr/>
            </p:nvSpPr>
            <p:spPr>
              <a:xfrm>
                <a:off x="8537186" y="4257714"/>
                <a:ext cx="2314031" cy="2995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𝑋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𝐻𝑅𝑇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𝑋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2B207900-76D6-5C07-240B-D36DB8580D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37186" y="4257714"/>
                <a:ext cx="2314031" cy="299569"/>
              </a:xfrm>
              <a:prstGeom prst="rect">
                <a:avLst/>
              </a:prstGeom>
              <a:blipFill>
                <a:blip r:embed="rId10"/>
                <a:stretch>
                  <a:fillRect l="-1639" t="-4000" r="-2732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50247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10" grpId="0"/>
      <p:bldP spid="15" grpId="0" animBg="1"/>
      <p:bldP spid="16" grpId="0" animBg="1"/>
      <p:bldP spid="17" grpId="0"/>
      <p:bldP spid="18" grpId="1"/>
      <p:bldP spid="19" grpId="0" animBg="1"/>
      <p:bldP spid="22" grpId="0"/>
      <p:bldP spid="24" grpId="0" animBg="1"/>
      <p:bldP spid="25" grpId="0" animBg="1"/>
      <p:bldP spid="13" grpId="0"/>
      <p:bldP spid="14" grpId="0"/>
      <p:bldP spid="20" grpId="0"/>
      <p:bldP spid="41" grpId="0"/>
      <p:bldP spid="42" grpId="0"/>
      <p:bldP spid="43" grpId="0"/>
      <p:bldP spid="47" grpId="0"/>
      <p:bldP spid="48" grpId="0"/>
      <p:bldP spid="4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EF724-964D-0A4A-EA66-CD18E0CFD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Coupling to Saline and Mole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045AE9B-802A-792D-6C23-092CD79F8B7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06400" y="1447800"/>
            <a:ext cx="6451600" cy="48768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00000"/>
              </a:lnSpc>
            </a:pPr>
            <a:r>
              <a:rPr lang="en-US" dirty="0"/>
              <a:t>Mole provides modeling of high-volatile species phase transfer</a:t>
            </a:r>
            <a:r>
              <a:rPr lang="en-US" baseline="30000" dirty="0"/>
              <a:t>1</a:t>
            </a:r>
            <a:endParaRPr lang="en-US" dirty="0"/>
          </a:p>
          <a:p>
            <a:pPr lvl="1">
              <a:lnSpc>
                <a:spcPct val="100000"/>
              </a:lnSpc>
              <a:spcBef>
                <a:spcPts val="1000"/>
              </a:spcBef>
            </a:pPr>
            <a:r>
              <a:rPr lang="en-US" dirty="0"/>
              <a:t>Utilizes two-film theory</a:t>
            </a:r>
          </a:p>
          <a:p>
            <a:pPr lvl="1">
              <a:lnSpc>
                <a:spcPct val="100000"/>
              </a:lnSpc>
              <a:spcBef>
                <a:spcPts val="1000"/>
              </a:spcBef>
            </a:pPr>
            <a:r>
              <a:rPr lang="en-US" dirty="0"/>
              <a:t>Provides Henry coefficients for </a:t>
            </a:r>
            <a:r>
              <a:rPr lang="en-US" dirty="0" err="1"/>
              <a:t>FLiNaK</a:t>
            </a:r>
            <a:r>
              <a:rPr lang="en-US" dirty="0"/>
              <a:t> and </a:t>
            </a:r>
            <a:r>
              <a:rPr lang="en-US" dirty="0" err="1"/>
              <a:t>FLiBe</a:t>
            </a:r>
            <a:r>
              <a:rPr lang="en-US" dirty="0"/>
              <a:t> salts and several noble gases</a:t>
            </a:r>
          </a:p>
          <a:p>
            <a:pPr lvl="1">
              <a:lnSpc>
                <a:spcPct val="100000"/>
              </a:lnSpc>
              <a:spcBef>
                <a:spcPts val="1000"/>
              </a:spcBef>
            </a:pPr>
            <a:r>
              <a:rPr lang="en-US" dirty="0"/>
              <a:t>Mass transfer coefficient determined using Wilke-Chang or Stokes-Einstein</a:t>
            </a:r>
            <a:r>
              <a:rPr lang="en-US" baseline="30000" dirty="0"/>
              <a:t>1</a:t>
            </a:r>
          </a:p>
          <a:p>
            <a:pPr>
              <a:lnSpc>
                <a:spcPct val="100000"/>
              </a:lnSpc>
            </a:pPr>
            <a:r>
              <a:rPr lang="en-US" dirty="0"/>
              <a:t>Saline is a C++/Fortran/Python interface to MSTDB-TP</a:t>
            </a:r>
          </a:p>
          <a:p>
            <a:pPr lvl="1">
              <a:lnSpc>
                <a:spcPct val="100000"/>
              </a:lnSpc>
              <a:spcBef>
                <a:spcPts val="1000"/>
              </a:spcBef>
            </a:pPr>
            <a:r>
              <a:rPr lang="en-US" dirty="0"/>
              <a:t>Integrated into MOOSE and SAM</a:t>
            </a:r>
          </a:p>
          <a:p>
            <a:pPr lvl="1">
              <a:lnSpc>
                <a:spcPct val="100000"/>
              </a:lnSpc>
              <a:spcBef>
                <a:spcPts val="1000"/>
              </a:spcBef>
            </a:pPr>
            <a:r>
              <a:rPr lang="en-US" dirty="0"/>
              <a:t>Provides thermophysical properties of many common salts and salt compositions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480A3D-1100-5753-F5B1-46CED41D47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4627" y="1371600"/>
            <a:ext cx="3770243" cy="25237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883D94F-ED67-9EA3-A2F9-10D888E50F21}"/>
              </a:ext>
            </a:extLst>
          </p:cNvPr>
          <p:cNvSpPr txBox="1"/>
          <p:nvPr/>
        </p:nvSpPr>
        <p:spPr>
          <a:xfrm>
            <a:off x="7534545" y="3955278"/>
            <a:ext cx="4080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Gas liquid interface modeled using two-film theory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82272D-3AFC-899B-8D87-248A6D7825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4545" y="4684626"/>
            <a:ext cx="3634409" cy="5431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1A4E40A-D0BF-C3C2-00EA-4D70C79F55D3}"/>
              </a:ext>
            </a:extLst>
          </p:cNvPr>
          <p:cNvSpPr txBox="1"/>
          <p:nvPr/>
        </p:nvSpPr>
        <p:spPr>
          <a:xfrm>
            <a:off x="7283990" y="5283119"/>
            <a:ext cx="45148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Interface concentrations determined using Henry’s Law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45ECE7-9F51-A5B1-C602-991FA0B37211}"/>
              </a:ext>
            </a:extLst>
          </p:cNvPr>
          <p:cNvSpPr txBox="1"/>
          <p:nvPr/>
        </p:nvSpPr>
        <p:spPr>
          <a:xfrm>
            <a:off x="22220" y="6291590"/>
            <a:ext cx="94265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1. K. Lee, W. Williams, J. McFarlane, D. </a:t>
            </a:r>
            <a:r>
              <a:rPr lang="en-US" sz="1400" dirty="0" err="1"/>
              <a:t>Kropaczek</a:t>
            </a:r>
            <a:r>
              <a:rPr lang="en-US" sz="1400" dirty="0"/>
              <a:t>, and D. de Wet, “Semi-empirical model for Henry’s Law Constant of Noble Gases in Molten Salts”, Nature Portfolio, 14:12847, 2024, https://</a:t>
            </a:r>
            <a:r>
              <a:rPr lang="en-US" sz="1400" dirty="0" err="1"/>
              <a:t>doi.org</a:t>
            </a:r>
            <a:r>
              <a:rPr lang="en-US" sz="1400" dirty="0"/>
              <a:t>/10.1038/s41598-024-60006-9.</a:t>
            </a:r>
          </a:p>
        </p:txBody>
      </p:sp>
    </p:spTree>
    <p:extLst>
      <p:ext uri="{BB962C8B-B14F-4D97-AF65-F5344CB8AC3E}">
        <p14:creationId xmlns:p14="http://schemas.microsoft.com/office/powerpoint/2010/main" val="34361005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25463D25-80A3-9F06-EA0C-6F35B9D6A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5109" y="1437574"/>
            <a:ext cx="2192111" cy="21330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8C3AE4-E281-442F-B2B9-75AFD92DF5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Verification and Validation Activities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DB97DEB-B1E6-7DCC-2C99-A19DD9970AA5}"/>
              </a:ext>
            </a:extLst>
          </p:cNvPr>
          <p:cNvSpPr txBox="1"/>
          <p:nvPr/>
        </p:nvSpPr>
        <p:spPr>
          <a:xfrm>
            <a:off x="139984" y="6289856"/>
            <a:ext cx="91564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>
              <a:spcBef>
                <a:spcPts val="0"/>
              </a:spcBef>
              <a:buAutoNum type="arabicPeriod"/>
            </a:pPr>
            <a:r>
              <a:rPr lang="en-US" sz="900" dirty="0"/>
              <a:t>McFarlane, J., et al. “Design of Instrumentation for Noble Gas Transport in LSTL Needed for Model Development” Report. ORNL TM-2023-3138 (2023).</a:t>
            </a:r>
          </a:p>
          <a:p>
            <a:pPr marL="228600" indent="-228600">
              <a:spcBef>
                <a:spcPts val="0"/>
              </a:spcBef>
              <a:buAutoNum type="arabicPeriod"/>
            </a:pPr>
            <a:r>
              <a:rPr lang="en-US" sz="900" dirty="0"/>
              <a:t>Yoder, G., et al. “Development of a forced-convection liquid-fluoride-salt test loop”, Proceedings of HTR, 2010</a:t>
            </a:r>
          </a:p>
          <a:p>
            <a:pPr marL="228600" indent="-228600">
              <a:spcBef>
                <a:spcPts val="0"/>
              </a:spcBef>
              <a:buAutoNum type="arabicPeriod"/>
            </a:pPr>
            <a:r>
              <a:rPr lang="en-US" sz="900" dirty="0" err="1"/>
              <a:t>Salko</a:t>
            </a:r>
            <a:r>
              <a:rPr lang="en-US" sz="900" dirty="0"/>
              <a:t>, R, et al. “Implementation of a Drift Flux Model into SAM with Development of a Verification and Validation Test Suite for Modeling of </a:t>
            </a:r>
            <a:r>
              <a:rPr lang="en-US" sz="900" dirty="0" err="1"/>
              <a:t>Noncondensable</a:t>
            </a:r>
            <a:r>
              <a:rPr lang="en-US" sz="900" dirty="0"/>
              <a:t> Gas Mixtures”, Nuclear Technology, 2024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40D376E-6C55-15A0-3E64-A57EF88727F5}"/>
              </a:ext>
            </a:extLst>
          </p:cNvPr>
          <p:cNvGrpSpPr/>
          <p:nvPr/>
        </p:nvGrpSpPr>
        <p:grpSpPr>
          <a:xfrm>
            <a:off x="6500681" y="4324711"/>
            <a:ext cx="710526" cy="1697519"/>
            <a:chOff x="4591596" y="4461875"/>
            <a:chExt cx="899492" cy="220333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57BA674-358D-B719-7463-E834582746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70977"/>
            <a:stretch/>
          </p:blipFill>
          <p:spPr>
            <a:xfrm>
              <a:off x="4591596" y="4461875"/>
              <a:ext cx="671396" cy="2203332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88621E4-ACBC-02FB-F65A-FB36C4145DA8}"/>
                </a:ext>
              </a:extLst>
            </p:cNvPr>
            <p:cNvSpPr/>
            <p:nvPr/>
          </p:nvSpPr>
          <p:spPr>
            <a:xfrm>
              <a:off x="5074920" y="6036651"/>
              <a:ext cx="121920" cy="1447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CB5214E-ECB6-E249-0306-FC9150EF58F0}"/>
                </a:ext>
              </a:extLst>
            </p:cNvPr>
            <p:cNvSpPr/>
            <p:nvPr/>
          </p:nvSpPr>
          <p:spPr>
            <a:xfrm>
              <a:off x="5247248" y="5640411"/>
              <a:ext cx="121920" cy="1447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5F235B6-727F-0ED4-E452-751F4E6AFD15}"/>
                </a:ext>
              </a:extLst>
            </p:cNvPr>
            <p:cNvSpPr/>
            <p:nvPr/>
          </p:nvSpPr>
          <p:spPr>
            <a:xfrm>
              <a:off x="5369168" y="4942155"/>
              <a:ext cx="121920" cy="1447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33800A6E-D915-1ABD-E885-8DDB833542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3682" y="4351182"/>
            <a:ext cx="2982560" cy="178219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25AD71D-0A06-7D30-914B-353CCAC3C603}"/>
              </a:ext>
            </a:extLst>
          </p:cNvPr>
          <p:cNvSpPr txBox="1"/>
          <p:nvPr/>
        </p:nvSpPr>
        <p:spPr>
          <a:xfrm>
            <a:off x="9753600" y="4208484"/>
            <a:ext cx="2289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Modeling of experiments of bubbles rising in molten salt</a:t>
            </a:r>
            <a:r>
              <a:rPr lang="en-US" sz="1600" baseline="30000" dirty="0"/>
              <a:t>1</a:t>
            </a:r>
            <a:endParaRPr lang="en-US" sz="16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FF2BA76-09EA-F156-EC8F-E4DBC0FC036E}"/>
              </a:ext>
            </a:extLst>
          </p:cNvPr>
          <p:cNvSpPr/>
          <p:nvPr/>
        </p:nvSpPr>
        <p:spPr>
          <a:xfrm>
            <a:off x="6408666" y="4207055"/>
            <a:ext cx="5634061" cy="1985891"/>
          </a:xfrm>
          <a:prstGeom prst="rect">
            <a:avLst/>
          </a:prstGeom>
          <a:noFill/>
          <a:ln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7BEDD0A-0E2E-2C05-0EEB-E90CA7248EBD}"/>
              </a:ext>
            </a:extLst>
          </p:cNvPr>
          <p:cNvGrpSpPr/>
          <p:nvPr/>
        </p:nvGrpSpPr>
        <p:grpSpPr>
          <a:xfrm>
            <a:off x="2895632" y="1249695"/>
            <a:ext cx="3442766" cy="4943251"/>
            <a:chOff x="51123" y="1249065"/>
            <a:chExt cx="3442766" cy="4943251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80FC629-F22A-2329-A2CD-E1A0D0C222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940" y="1377152"/>
              <a:ext cx="2983708" cy="2749274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70FF189-06A9-FC2C-BC35-C7A0C26F62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8950" y="4003213"/>
              <a:ext cx="3066868" cy="1840121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53456C0-DBBF-B770-3DF2-1DB2A1D52A3E}"/>
                </a:ext>
              </a:extLst>
            </p:cNvPr>
            <p:cNvSpPr/>
            <p:nvPr/>
          </p:nvSpPr>
          <p:spPr>
            <a:xfrm>
              <a:off x="90879" y="1249065"/>
              <a:ext cx="3403010" cy="4943251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0F7D765-FE30-B115-EF4A-ABF97D841653}"/>
                </a:ext>
              </a:extLst>
            </p:cNvPr>
            <p:cNvSpPr txBox="1"/>
            <p:nvPr/>
          </p:nvSpPr>
          <p:spPr>
            <a:xfrm>
              <a:off x="51123" y="5833159"/>
              <a:ext cx="340670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Modeling of pressure drop in LSTL</a:t>
              </a:r>
              <a:r>
                <a:rPr lang="en-US" sz="1600" baseline="30000" dirty="0"/>
                <a:t>2</a:t>
              </a:r>
              <a:endParaRPr lang="en-US" sz="1600" dirty="0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AA2DCF6A-620C-CABE-3A76-E4D52703FE53}"/>
              </a:ext>
            </a:extLst>
          </p:cNvPr>
          <p:cNvSpPr txBox="1"/>
          <p:nvPr/>
        </p:nvSpPr>
        <p:spPr>
          <a:xfrm>
            <a:off x="7059517" y="3664659"/>
            <a:ext cx="44737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Modeling of void fraction in Kress experiment</a:t>
            </a:r>
            <a:r>
              <a:rPr lang="en-US" sz="1600" baseline="30000" dirty="0"/>
              <a:t>3</a:t>
            </a:r>
            <a:endParaRPr lang="en-US" sz="160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A88B325-CF84-02C4-6FA1-3A3853F10069}"/>
              </a:ext>
            </a:extLst>
          </p:cNvPr>
          <p:cNvSpPr/>
          <p:nvPr/>
        </p:nvSpPr>
        <p:spPr>
          <a:xfrm>
            <a:off x="6408666" y="1245657"/>
            <a:ext cx="5634061" cy="2880769"/>
          </a:xfrm>
          <a:prstGeom prst="rect">
            <a:avLst/>
          </a:prstGeom>
          <a:noFill/>
          <a:ln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8A7BA47-82D9-CC9B-E88A-46D038C4E4F6}"/>
              </a:ext>
            </a:extLst>
          </p:cNvPr>
          <p:cNvSpPr/>
          <p:nvPr/>
        </p:nvSpPr>
        <p:spPr>
          <a:xfrm>
            <a:off x="7910027" y="1767602"/>
            <a:ext cx="883182" cy="73418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7552310-7F58-3DFD-9EFE-BC51270A69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42895" y="1333495"/>
            <a:ext cx="3745905" cy="2404215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1FA806C4-B226-BBDD-F26E-C89B1CA60B47}"/>
              </a:ext>
            </a:extLst>
          </p:cNvPr>
          <p:cNvGrpSpPr/>
          <p:nvPr/>
        </p:nvGrpSpPr>
        <p:grpSpPr>
          <a:xfrm>
            <a:off x="106696" y="1245657"/>
            <a:ext cx="2709359" cy="4943251"/>
            <a:chOff x="3645380" y="1249065"/>
            <a:chExt cx="2709359" cy="4943251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DCE7B36-2DFB-AF95-4CC6-6B8F7189507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729124" y="1470250"/>
              <a:ext cx="2547144" cy="188255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D1C9908-72DE-15B8-E1F3-DC653DD3BEC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729124" y="3360600"/>
              <a:ext cx="2534419" cy="1882550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4EA23B44-7925-9DEB-1D02-EF0B1142FBFE}"/>
                </a:ext>
              </a:extLst>
            </p:cNvPr>
            <p:cNvSpPr/>
            <p:nvPr/>
          </p:nvSpPr>
          <p:spPr>
            <a:xfrm>
              <a:off x="3645380" y="1249065"/>
              <a:ext cx="2709359" cy="4943251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0DB5F1E-BB5C-39AB-2C61-99D3636559CE}"/>
                </a:ext>
              </a:extLst>
            </p:cNvPr>
            <p:cNvSpPr txBox="1"/>
            <p:nvPr/>
          </p:nvSpPr>
          <p:spPr>
            <a:xfrm>
              <a:off x="3729124" y="5285702"/>
              <a:ext cx="246333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Development of verification test suite for gas transport model</a:t>
              </a:r>
              <a:r>
                <a:rPr lang="en-US" sz="1600" baseline="30000" dirty="0"/>
                <a:t>3</a:t>
              </a:r>
              <a:endParaRPr lang="en-US" sz="1600" dirty="0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93B174B4-A92D-B4AE-7516-662D3ACF1FE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7926" t="5410" r="7958" b="21037"/>
          <a:stretch/>
        </p:blipFill>
        <p:spPr>
          <a:xfrm>
            <a:off x="10029677" y="4995524"/>
            <a:ext cx="1655757" cy="115824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1683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16520-37A8-A037-A4CA-3960A534F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 of Off-Gas System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2B79A56-8E0F-5224-3F7C-A2BBC03308CA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06400" y="1447800"/>
            <a:ext cx="4443895" cy="4876800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/>
              <a:t>Model pool-type MSR</a:t>
            </a:r>
          </a:p>
          <a:p>
            <a:pPr lvl="1">
              <a:spcBef>
                <a:spcPts val="1000"/>
              </a:spcBef>
            </a:pPr>
            <a:r>
              <a:rPr lang="en-US" sz="2400" dirty="0"/>
              <a:t>Bubble generation due to xenon creation and phase transfer</a:t>
            </a:r>
          </a:p>
          <a:p>
            <a:pPr lvl="1">
              <a:spcBef>
                <a:spcPts val="1000"/>
              </a:spcBef>
            </a:pPr>
            <a:r>
              <a:rPr lang="en-US" sz="2400" dirty="0"/>
              <a:t>Species and bubble transport affects fission gas concentration in pool region</a:t>
            </a:r>
          </a:p>
          <a:p>
            <a:pPr lvl="1">
              <a:spcBef>
                <a:spcPts val="1000"/>
              </a:spcBef>
            </a:pPr>
            <a:r>
              <a:rPr lang="en-US" sz="2400" dirty="0"/>
              <a:t>Bubble buoyancy leads to escape at pool surface</a:t>
            </a:r>
          </a:p>
          <a:p>
            <a:r>
              <a:rPr lang="en-US" sz="2800" dirty="0"/>
              <a:t>Depletion determines fission product inventory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1C4017-E5C1-8362-1017-E2FB9C43A0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0295" y="1315353"/>
            <a:ext cx="7184939" cy="42272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8BCB6ED-B244-A777-963C-E2079795F524}"/>
              </a:ext>
            </a:extLst>
          </p:cNvPr>
          <p:cNvSpPr txBox="1"/>
          <p:nvPr/>
        </p:nvSpPr>
        <p:spPr>
          <a:xfrm>
            <a:off x="5394764" y="5701513"/>
            <a:ext cx="609600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600" b="1" dirty="0">
                <a:latin typeface="+mn-lt"/>
              </a:rPr>
              <a:t>Coupled system being utilized for prediction of off-gas of </a:t>
            </a:r>
            <a:r>
              <a:rPr lang="en-US" sz="1600" b="1" dirty="0"/>
              <a:t>fission products plus uncertainty</a:t>
            </a:r>
            <a:r>
              <a:rPr lang="en-US" sz="1600" b="1" baseline="30000" dirty="0"/>
              <a:t>1</a:t>
            </a:r>
            <a:endParaRPr lang="en-US" sz="1600" b="1" dirty="0"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805C89-72C4-0262-C514-C521F71E1B0F}"/>
              </a:ext>
            </a:extLst>
          </p:cNvPr>
          <p:cNvSpPr txBox="1"/>
          <p:nvPr/>
        </p:nvSpPr>
        <p:spPr>
          <a:xfrm>
            <a:off x="609600" y="6390786"/>
            <a:ext cx="69089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/>
              <a:t>DOE </a:t>
            </a:r>
            <a:r>
              <a:rPr lang="en-US" dirty="0" err="1"/>
              <a:t>iFOA</a:t>
            </a:r>
            <a:r>
              <a:rPr lang="en-US" dirty="0"/>
              <a:t> project in collaboration with Terrestrial Energy, USA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90237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hart, scatter chart&#10;&#10;Description automatically generated">
            <a:extLst>
              <a:ext uri="{FF2B5EF4-FFF2-40B4-BE49-F238E27FC236}">
                <a16:creationId xmlns:a16="http://schemas.microsoft.com/office/drawing/2014/main" id="{54DA1DA9-813D-9F72-F642-82B2A445FE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5959" y="3209907"/>
            <a:ext cx="3048001" cy="2286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90F2A0-B2FC-61CA-3938-387249C23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Uncertainty Quantification of </a:t>
            </a:r>
            <a:r>
              <a:rPr lang="en-US" dirty="0" err="1"/>
              <a:t>Offgas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D003408-F7A7-A7E6-7A3A-EAC1E631FC5D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06400" y="1447800"/>
            <a:ext cx="4722191" cy="48768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Forward UQ analysis of off-gas modeling</a:t>
            </a:r>
          </a:p>
          <a:p>
            <a:pPr lvl="1"/>
            <a:r>
              <a:rPr lang="en-US" dirty="0"/>
              <a:t>Variation of 15 input parameters</a:t>
            </a:r>
          </a:p>
          <a:p>
            <a:pPr lvl="1"/>
            <a:r>
              <a:rPr lang="en-US" dirty="0"/>
              <a:t>Nuclear data, thermophysical fluid properties, mass transfer data, bubble behavior</a:t>
            </a:r>
          </a:p>
          <a:p>
            <a:pPr lvl="1"/>
            <a:r>
              <a:rPr lang="en-US" dirty="0"/>
              <a:t>Xenon, cesium, and iodine off-gas rate are figures of merit (FOM)</a:t>
            </a:r>
          </a:p>
          <a:p>
            <a:pPr lvl="1"/>
            <a:r>
              <a:rPr lang="en-US" dirty="0"/>
              <a:t>5,000 evaluations of coupled analysis lead to convergence of FOMs</a:t>
            </a:r>
          </a:p>
          <a:p>
            <a:r>
              <a:rPr lang="en-US" dirty="0"/>
              <a:t>Bubble velocity uncertainty obtained from MSR Campaign data</a:t>
            </a:r>
            <a:r>
              <a:rPr lang="en-US" baseline="30000" dirty="0"/>
              <a:t>1</a:t>
            </a:r>
            <a:endParaRPr lang="en-US" dirty="0"/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A73454-6D4F-DFE4-06B8-421FA097E080}"/>
              </a:ext>
            </a:extLst>
          </p:cNvPr>
          <p:cNvSpPr txBox="1"/>
          <p:nvPr/>
        </p:nvSpPr>
        <p:spPr>
          <a:xfrm>
            <a:off x="152400" y="6324600"/>
            <a:ext cx="8895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600" dirty="0"/>
              <a:t>D. </a:t>
            </a:r>
            <a:r>
              <a:rPr lang="en-US" sz="1600" dirty="0" err="1"/>
              <a:t>Orea</a:t>
            </a:r>
            <a:r>
              <a:rPr lang="en-US" sz="1600" dirty="0"/>
              <a:t>, K. Robb, J. McFarlane, “Comparative Study Between Experimental Measurements and Model Predictions of Bubble Rise Velocity in Molten LiCl-</a:t>
            </a:r>
            <a:r>
              <a:rPr lang="en-US" sz="1600" dirty="0" err="1"/>
              <a:t>KCl</a:t>
            </a:r>
            <a:r>
              <a:rPr lang="en-US" sz="1600" dirty="0"/>
              <a:t>”, in press., 2025</a:t>
            </a:r>
            <a:endParaRPr lang="en-US" sz="1600" i="1" dirty="0"/>
          </a:p>
        </p:txBody>
      </p:sp>
      <p:pic>
        <p:nvPicPr>
          <p:cNvPr id="9" name="Picture 8" descr="Chart, scatter chart&#10;&#10;Description automatically generated">
            <a:extLst>
              <a:ext uri="{FF2B5EF4-FFF2-40B4-BE49-F238E27FC236}">
                <a16:creationId xmlns:a16="http://schemas.microsoft.com/office/drawing/2014/main" id="{84DEF9E2-81BF-CF71-8D38-FC8A53034F0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502"/>
          <a:stretch/>
        </p:blipFill>
        <p:spPr>
          <a:xfrm>
            <a:off x="9047920" y="1219200"/>
            <a:ext cx="3048000" cy="2114496"/>
          </a:xfrm>
          <a:prstGeom prst="rect">
            <a:avLst/>
          </a:prstGeom>
        </p:spPr>
      </p:pic>
      <p:pic>
        <p:nvPicPr>
          <p:cNvPr id="10" name="Picture 9" descr="Chart, box and whisker chart&#10;&#10;AI-generated content may be incorrect.">
            <a:extLst>
              <a:ext uri="{FF2B5EF4-FFF2-40B4-BE49-F238E27FC236}">
                <a16:creationId xmlns:a16="http://schemas.microsoft.com/office/drawing/2014/main" id="{630C4794-0E9F-91EC-4E07-0A0E31A55C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8200" y="1484408"/>
            <a:ext cx="3842911" cy="288218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083D953-70A9-806C-798B-E8A0E95E9FF9}"/>
              </a:ext>
            </a:extLst>
          </p:cNvPr>
          <p:cNvSpPr txBox="1"/>
          <p:nvPr/>
        </p:nvSpPr>
        <p:spPr>
          <a:xfrm>
            <a:off x="5731287" y="4376099"/>
            <a:ext cx="3336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Spread in off-gas release rates due to input uncertainties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8DF7AB3-67C0-C162-6954-CCEC203F3EDA}"/>
              </a:ext>
            </a:extLst>
          </p:cNvPr>
          <p:cNvSpPr txBox="1"/>
          <p:nvPr/>
        </p:nvSpPr>
        <p:spPr>
          <a:xfrm>
            <a:off x="9047920" y="5509160"/>
            <a:ext cx="3144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Relationship between input parameters and off-gas rates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41C788A-429D-8409-A22B-E39438F8AB88}"/>
              </a:ext>
            </a:extLst>
          </p:cNvPr>
          <p:cNvSpPr txBox="1"/>
          <p:nvPr/>
        </p:nvSpPr>
        <p:spPr>
          <a:xfrm>
            <a:off x="5105400" y="5068596"/>
            <a:ext cx="38429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Bubble terminal velocity, bubble diameter, and thermochemical data found to be potentially high importance </a:t>
            </a:r>
          </a:p>
        </p:txBody>
      </p:sp>
    </p:spTree>
    <p:extLst>
      <p:ext uri="{BB962C8B-B14F-4D97-AF65-F5344CB8AC3E}">
        <p14:creationId xmlns:p14="http://schemas.microsoft.com/office/powerpoint/2010/main" val="21721322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763A4-4263-6654-6447-094E3A2BC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99471E7-2938-BBF3-0F09-B63D402ABCF7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Species and gas transport modeling capabilities expanded in SAM for modeling of MSRs</a:t>
            </a:r>
          </a:p>
          <a:p>
            <a:pPr lvl="1"/>
            <a:r>
              <a:rPr lang="en-US" dirty="0"/>
              <a:t>Ability to track gaseous species using drift flux</a:t>
            </a:r>
          </a:p>
          <a:p>
            <a:pPr lvl="1"/>
            <a:r>
              <a:rPr lang="en-US" dirty="0"/>
              <a:t>Ability model phase transfer, decay between species, and bubble release</a:t>
            </a:r>
          </a:p>
          <a:p>
            <a:r>
              <a:rPr lang="en-US" dirty="0"/>
              <a:t>Demonstration of capabilities shown by performing fission gas release uncertainty analysis</a:t>
            </a:r>
          </a:p>
          <a:p>
            <a:r>
              <a:rPr lang="en-US" dirty="0"/>
              <a:t>Model will be expanded including coupling with </a:t>
            </a:r>
            <a:r>
              <a:rPr lang="en-US" dirty="0" err="1"/>
              <a:t>Thermochimica</a:t>
            </a:r>
            <a:r>
              <a:rPr lang="en-US" dirty="0"/>
              <a:t>, bubble modeling improvements based on MSR Campaign data, graphite xenon absorption, and improved coupling for depletion</a:t>
            </a:r>
          </a:p>
        </p:txBody>
      </p:sp>
    </p:spTree>
    <p:extLst>
      <p:ext uri="{BB962C8B-B14F-4D97-AF65-F5344CB8AC3E}">
        <p14:creationId xmlns:p14="http://schemas.microsoft.com/office/powerpoint/2010/main" val="3494329666"/>
      </p:ext>
    </p:extLst>
  </p:cSld>
  <p:clrMapOvr>
    <a:masterClrMapping/>
  </p:clrMapOvr>
</p:sld>
</file>

<file path=ppt/theme/theme1.xml><?xml version="1.0" encoding="utf-8"?>
<a:theme xmlns:a="http://schemas.openxmlformats.org/drawingml/2006/main" name="DOE Theme Colors">
  <a:themeElements>
    <a:clrScheme name="EITS Color Scheme">
      <a:dk1>
        <a:sysClr val="windowText" lastClr="000000"/>
      </a:dk1>
      <a:lt1>
        <a:sysClr val="window" lastClr="FFFFFF"/>
      </a:lt1>
      <a:dk2>
        <a:srgbClr val="121A1D"/>
      </a:dk2>
      <a:lt2>
        <a:srgbClr val="D2DBE0"/>
      </a:lt2>
      <a:accent1>
        <a:srgbClr val="003066"/>
      </a:accent1>
      <a:accent2>
        <a:srgbClr val="FFC416"/>
      </a:accent2>
      <a:accent3>
        <a:srgbClr val="004424"/>
      </a:accent3>
      <a:accent4>
        <a:srgbClr val="005496"/>
      </a:accent4>
      <a:accent5>
        <a:srgbClr val="90C853"/>
      </a:accent5>
      <a:accent6>
        <a:srgbClr val="466373"/>
      </a:accent6>
      <a:hlink>
        <a:srgbClr val="003279"/>
      </a:hlink>
      <a:folHlink>
        <a:srgbClr val="004BBA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6A37E96EC989942900B54ACB2A29844" ma:contentTypeVersion="4" ma:contentTypeDescription="Create a new document." ma:contentTypeScope="" ma:versionID="cb8f55f89174a9f1761ff8fca4f75e74">
  <xsd:schema xmlns:xsd="http://www.w3.org/2001/XMLSchema" xmlns:xs="http://www.w3.org/2001/XMLSchema" xmlns:p="http://schemas.microsoft.com/office/2006/metadata/properties" xmlns:ns2="617f3ddb-f9e0-43cb-bd74-cf55aa24f2e1" targetNamespace="http://schemas.microsoft.com/office/2006/metadata/properties" ma:root="true" ma:fieldsID="4c47a9a4a89c2571f4b901b84c60da16" ns2:_="">
    <xsd:import namespace="617f3ddb-f9e0-43cb-bd74-cf55aa24f2e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7f3ddb-f9e0-43cb-bd74-cf55aa24f2e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>
  <documentManagement/>
</p:properties>
</file>

<file path=customXml/itemProps1.xml><?xml version="1.0" encoding="utf-8"?>
<ds:datastoreItem xmlns:ds="http://schemas.openxmlformats.org/officeDocument/2006/customXml" ds:itemID="{234DC236-E05B-4765-B448-1E669F9B269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A391167-078C-4039-B514-01D9F0146C0D}"/>
</file>

<file path=customXml/itemProps3.xml><?xml version="1.0" encoding="utf-8"?>
<ds:datastoreItem xmlns:ds="http://schemas.openxmlformats.org/officeDocument/2006/customXml" ds:itemID="{9044BF56-C799-47DE-B097-42D0AC3F8454}">
  <ds:schemaRefs>
    <ds:schemaRef ds:uri="http://www.w3.org/XML/1998/namespace"/>
    <ds:schemaRef ds:uri="http://purl.org/dc/dcmitype/"/>
    <ds:schemaRef ds:uri="http://purl.org/dc/terms/"/>
    <ds:schemaRef ds:uri="http://schemas.microsoft.com/office/2006/documentManagement/types"/>
    <ds:schemaRef ds:uri="http://schemas.microsoft.com/office/2006/metadata/properties"/>
    <ds:schemaRef ds:uri="eda238f6-4fe3-404e-a276-e07b17d386f3"/>
    <ds:schemaRef ds:uri="http://schemas.openxmlformats.org/package/2006/metadata/core-properties"/>
    <ds:schemaRef ds:uri="http://purl.org/dc/elements/1.1/"/>
    <ds:schemaRef ds:uri="8f44af2e-8a38-44cf-b457-90b087550117"/>
    <ds:schemaRef ds:uri="http://schemas.microsoft.com/office/infopath/2007/PartnerControls"/>
    <ds:schemaRef ds:uri="0a20205c-0631-4ff0-81c6-46eee12fe7e9"/>
    <ds:schemaRef ds:uri="55bb7a7b-ea7a-4bb0-b24a-d4297f0c0a9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32645</TotalTime>
  <Words>968</Words>
  <Application>Microsoft Macintosh PowerPoint</Application>
  <PresentationFormat>Widescreen</PresentationFormat>
  <Paragraphs>107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Cambria Math</vt:lpstr>
      <vt:lpstr>STIX Two Text</vt:lpstr>
      <vt:lpstr>Wingdings</vt:lpstr>
      <vt:lpstr>DOE Theme Colors</vt:lpstr>
      <vt:lpstr>Enhancement on Species Transport Modeling in SAM and Coupling to Saline and Mole</vt:lpstr>
      <vt:lpstr>Introduction</vt:lpstr>
      <vt:lpstr>Species Tracking in SAM</vt:lpstr>
      <vt:lpstr>Enhancements to Species Tracking</vt:lpstr>
      <vt:lpstr>Coupling to Saline and Mole</vt:lpstr>
      <vt:lpstr>Verification and Validation Activities</vt:lpstr>
      <vt:lpstr>Modeling of Off-Gas System</vt:lpstr>
      <vt:lpstr>Uncertainty Quantification of Offgas</vt:lpstr>
      <vt:lpstr>Summary</vt:lpstr>
      <vt:lpstr>PowerPoint Presentation</vt:lpstr>
    </vt:vector>
  </TitlesOfParts>
  <Company>Booz Allen Hamilton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Tai, Jenny [USA]</dc:creator>
  <cp:lastModifiedBy>Salko Jr, Robert</cp:lastModifiedBy>
  <cp:revision>1794</cp:revision>
  <cp:lastPrinted>2018-02-05T23:05:47Z</cp:lastPrinted>
  <dcterms:created xsi:type="dcterms:W3CDTF">2013-06-03T19:45:25Z</dcterms:created>
  <dcterms:modified xsi:type="dcterms:W3CDTF">2025-05-20T15:37:23Z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0x01010086A37E96EC989942900B54ACB2A29844</vt:lpwstr>
  </property>
  <property fmtid="{D5CDD505-2E9C-101B-9397-08002B2CF9AE}" pid="3" name="MediaServiceImageTags">
    <vt:lpwstr/>
  </property>
</Properties>
</file>