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7"/>
  </p:notesMasterIdLst>
  <p:handoutMasterIdLst>
    <p:handoutMasterId r:id="rId18"/>
  </p:handoutMasterIdLst>
  <p:sldIdLst>
    <p:sldId id="2147469149" r:id="rId5"/>
    <p:sldId id="2147469155" r:id="rId6"/>
    <p:sldId id="2147469154" r:id="rId7"/>
    <p:sldId id="2147469156" r:id="rId8"/>
    <p:sldId id="2147469157" r:id="rId9"/>
    <p:sldId id="2147469158" r:id="rId10"/>
    <p:sldId id="2147469151" r:id="rId11"/>
    <p:sldId id="2147469152" r:id="rId12"/>
    <p:sldId id="2147469159" r:id="rId13"/>
    <p:sldId id="2147469160" r:id="rId14"/>
    <p:sldId id="2147469161" r:id="rId15"/>
    <p:sldId id="2147469150" r:id="rId16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1A1A1"/>
    <a:srgbClr val="0E1130"/>
    <a:srgbClr val="293340"/>
    <a:srgbClr val="213E9A"/>
    <a:srgbClr val="19204C"/>
    <a:srgbClr val="FEF5E8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2C153-F079-BA45-A116-2841FC9D6B01}" v="2" dt="2025-05-20T15:04:59.192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5890" autoAdjust="0"/>
  </p:normalViewPr>
  <p:slideViewPr>
    <p:cSldViewPr snapToObjects="1">
      <p:cViewPr varScale="1">
        <p:scale>
          <a:sx n="112" d="100"/>
          <a:sy n="112" d="100"/>
        </p:scale>
        <p:origin x="216" y="400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io Eduardo Tano Retamales" userId="58883931-7653-4e89-a4cb-f74a99fdc2a5" providerId="ADAL" clId="{EF12C153-F079-BA45-A116-2841FC9D6B01}"/>
    <pc:docChg chg="delSld">
      <pc:chgData name="Mauricio Eduardo Tano Retamales" userId="58883931-7653-4e89-a4cb-f74a99fdc2a5" providerId="ADAL" clId="{EF12C153-F079-BA45-A116-2841FC9D6B01}" dt="2025-05-28T17:00:26.070" v="14" actId="2696"/>
      <pc:docMkLst>
        <pc:docMk/>
      </pc:docMkLst>
      <pc:sldChg chg="del">
        <pc:chgData name="Mauricio Eduardo Tano Retamales" userId="58883931-7653-4e89-a4cb-f74a99fdc2a5" providerId="ADAL" clId="{EF12C153-F079-BA45-A116-2841FC9D6B01}" dt="2025-05-28T17:00:25.935" v="0" actId="2696"/>
        <pc:sldMkLst>
          <pc:docMk/>
          <pc:sldMk cId="2129461849" sldId="636"/>
        </pc:sldMkLst>
      </pc:sldChg>
      <pc:sldChg chg="del">
        <pc:chgData name="Mauricio Eduardo Tano Retamales" userId="58883931-7653-4e89-a4cb-f74a99fdc2a5" providerId="ADAL" clId="{EF12C153-F079-BA45-A116-2841FC9D6B01}" dt="2025-05-28T17:00:26.053" v="9" actId="2696"/>
        <pc:sldMkLst>
          <pc:docMk/>
          <pc:sldMk cId="3529382502" sldId="639"/>
        </pc:sldMkLst>
      </pc:sldChg>
      <pc:sldChg chg="del">
        <pc:chgData name="Mauricio Eduardo Tano Retamales" userId="58883931-7653-4e89-a4cb-f74a99fdc2a5" providerId="ADAL" clId="{EF12C153-F079-BA45-A116-2841FC9D6B01}" dt="2025-05-28T17:00:26.059" v="10" actId="2696"/>
        <pc:sldMkLst>
          <pc:docMk/>
          <pc:sldMk cId="1998786243" sldId="644"/>
        </pc:sldMkLst>
      </pc:sldChg>
      <pc:sldChg chg="del">
        <pc:chgData name="Mauricio Eduardo Tano Retamales" userId="58883931-7653-4e89-a4cb-f74a99fdc2a5" providerId="ADAL" clId="{EF12C153-F079-BA45-A116-2841FC9D6B01}" dt="2025-05-28T17:00:26.031" v="5" actId="2696"/>
        <pc:sldMkLst>
          <pc:docMk/>
          <pc:sldMk cId="923245826" sldId="646"/>
        </pc:sldMkLst>
      </pc:sldChg>
      <pc:sldChg chg="del">
        <pc:chgData name="Mauricio Eduardo Tano Retamales" userId="58883931-7653-4e89-a4cb-f74a99fdc2a5" providerId="ADAL" clId="{EF12C153-F079-BA45-A116-2841FC9D6B01}" dt="2025-05-28T17:00:25.936" v="2" actId="2696"/>
        <pc:sldMkLst>
          <pc:docMk/>
          <pc:sldMk cId="2627259237" sldId="648"/>
        </pc:sldMkLst>
      </pc:sldChg>
      <pc:sldChg chg="del">
        <pc:chgData name="Mauricio Eduardo Tano Retamales" userId="58883931-7653-4e89-a4cb-f74a99fdc2a5" providerId="ADAL" clId="{EF12C153-F079-BA45-A116-2841FC9D6B01}" dt="2025-05-28T17:00:26.038" v="8" actId="2696"/>
        <pc:sldMkLst>
          <pc:docMk/>
          <pc:sldMk cId="3699593029" sldId="649"/>
        </pc:sldMkLst>
      </pc:sldChg>
      <pc:sldChg chg="del">
        <pc:chgData name="Mauricio Eduardo Tano Retamales" userId="58883931-7653-4e89-a4cb-f74a99fdc2a5" providerId="ADAL" clId="{EF12C153-F079-BA45-A116-2841FC9D6B01}" dt="2025-05-28T17:00:26.037" v="7" actId="2696"/>
        <pc:sldMkLst>
          <pc:docMk/>
          <pc:sldMk cId="1507946129" sldId="2147469138"/>
        </pc:sldMkLst>
      </pc:sldChg>
      <pc:sldChg chg="del">
        <pc:chgData name="Mauricio Eduardo Tano Retamales" userId="58883931-7653-4e89-a4cb-f74a99fdc2a5" providerId="ADAL" clId="{EF12C153-F079-BA45-A116-2841FC9D6B01}" dt="2025-05-28T17:00:26.032" v="6" actId="2696"/>
        <pc:sldMkLst>
          <pc:docMk/>
          <pc:sldMk cId="3436100510" sldId="2147469139"/>
        </pc:sldMkLst>
      </pc:sldChg>
      <pc:sldChg chg="del">
        <pc:chgData name="Mauricio Eduardo Tano Retamales" userId="58883931-7653-4e89-a4cb-f74a99fdc2a5" providerId="ADAL" clId="{EF12C153-F079-BA45-A116-2841FC9D6B01}" dt="2025-05-28T17:00:26.070" v="14" actId="2696"/>
        <pc:sldMkLst>
          <pc:docMk/>
          <pc:sldMk cId="1039023786" sldId="2147469141"/>
        </pc:sldMkLst>
      </pc:sldChg>
      <pc:sldChg chg="del">
        <pc:chgData name="Mauricio Eduardo Tano Retamales" userId="58883931-7653-4e89-a4cb-f74a99fdc2a5" providerId="ADAL" clId="{EF12C153-F079-BA45-A116-2841FC9D6B01}" dt="2025-05-28T17:00:26.060" v="11" actId="2696"/>
        <pc:sldMkLst>
          <pc:docMk/>
          <pc:sldMk cId="2172132268" sldId="2147469142"/>
        </pc:sldMkLst>
      </pc:sldChg>
      <pc:sldChg chg="del">
        <pc:chgData name="Mauricio Eduardo Tano Retamales" userId="58883931-7653-4e89-a4cb-f74a99fdc2a5" providerId="ADAL" clId="{EF12C153-F079-BA45-A116-2841FC9D6B01}" dt="2025-05-28T17:00:26.061" v="12" actId="2696"/>
        <pc:sldMkLst>
          <pc:docMk/>
          <pc:sldMk cId="3494329666" sldId="2147469144"/>
        </pc:sldMkLst>
      </pc:sldChg>
      <pc:sldChg chg="del">
        <pc:chgData name="Mauricio Eduardo Tano Retamales" userId="58883931-7653-4e89-a4cb-f74a99fdc2a5" providerId="ADAL" clId="{EF12C153-F079-BA45-A116-2841FC9D6B01}" dt="2025-05-28T17:00:26.061" v="13" actId="2696"/>
        <pc:sldMkLst>
          <pc:docMk/>
          <pc:sldMk cId="2999472450" sldId="2147469145"/>
        </pc:sldMkLst>
      </pc:sldChg>
      <pc:sldChg chg="del">
        <pc:chgData name="Mauricio Eduardo Tano Retamales" userId="58883931-7653-4e89-a4cb-f74a99fdc2a5" providerId="ADAL" clId="{EF12C153-F079-BA45-A116-2841FC9D6B01}" dt="2025-05-28T17:00:26.027" v="3" actId="2696"/>
        <pc:sldMkLst>
          <pc:docMk/>
          <pc:sldMk cId="4150247415" sldId="2147469146"/>
        </pc:sldMkLst>
      </pc:sldChg>
      <pc:sldChg chg="del">
        <pc:chgData name="Mauricio Eduardo Tano Retamales" userId="58883931-7653-4e89-a4cb-f74a99fdc2a5" providerId="ADAL" clId="{EF12C153-F079-BA45-A116-2841FC9D6B01}" dt="2025-05-28T17:00:25.936" v="1" actId="2696"/>
        <pc:sldMkLst>
          <pc:docMk/>
          <pc:sldMk cId="3271416981" sldId="2147469147"/>
        </pc:sldMkLst>
      </pc:sldChg>
      <pc:sldChg chg="del">
        <pc:chgData name="Mauricio Eduardo Tano Retamales" userId="58883931-7653-4e89-a4cb-f74a99fdc2a5" providerId="ADAL" clId="{EF12C153-F079-BA45-A116-2841FC9D6B01}" dt="2025-05-28T17:00:26.031" v="4" actId="2696"/>
        <pc:sldMkLst>
          <pc:docMk/>
          <pc:sldMk cId="332168335" sldId="214746914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Sheet4!$D$2</c:f>
              <c:strCache>
                <c:ptCount val="1"/>
                <c:pt idx="0">
                  <c:v>Theoretical Error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Sheet4!$D$3:$D$13</c:f>
              <c:numCache>
                <c:formatCode>General</c:formatCode>
                <c:ptCount val="11"/>
                <c:pt idx="0">
                  <c:v>6.9666100313267769E-3</c:v>
                </c:pt>
                <c:pt idx="1">
                  <c:v>7.5334271164244071E-3</c:v>
                </c:pt>
                <c:pt idx="2">
                  <c:v>8.3680800104390194E-3</c:v>
                </c:pt>
                <c:pt idx="3">
                  <c:v>1.0847975829275602E-2</c:v>
                </c:pt>
                <c:pt idx="4">
                  <c:v>2.1928619105934726E-2</c:v>
                </c:pt>
                <c:pt idx="5">
                  <c:v>4.0539437967893034E-2</c:v>
                </c:pt>
                <c:pt idx="6">
                  <c:v>6.7803844779477554E-2</c:v>
                </c:pt>
                <c:pt idx="7">
                  <c:v>0.10545682022452503</c:v>
                </c:pt>
                <c:pt idx="8">
                  <c:v>0.1560355492620287</c:v>
                </c:pt>
                <c:pt idx="9">
                  <c:v>0.22317117060886524</c:v>
                </c:pt>
                <c:pt idx="10">
                  <c:v>0.31202871990959674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4D-F944-A68E-0177E85F32DA}"/>
            </c:ext>
          </c:extLst>
        </c:ser>
        <c:ser>
          <c:idx val="1"/>
          <c:order val="1"/>
          <c:tx>
            <c:strRef>
              <c:f>Sheet4!$E$2</c:f>
              <c:strCache>
                <c:ptCount val="1"/>
                <c:pt idx="0">
                  <c:v>Non-filtered model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Sheet4!$E$3:$E$13</c:f>
              <c:numCache>
                <c:formatCode>General</c:formatCode>
                <c:ptCount val="11"/>
                <c:pt idx="0">
                  <c:v>6.9669263149328819E-3</c:v>
                </c:pt>
                <c:pt idx="1">
                  <c:v>7.5841869490563471E-3</c:v>
                </c:pt>
                <c:pt idx="2">
                  <c:v>8.6666028410606957E-3</c:v>
                </c:pt>
                <c:pt idx="3">
                  <c:v>1.2316089710674546E-2</c:v>
                </c:pt>
                <c:pt idx="4">
                  <c:v>2.9995707248287408E-2</c:v>
                </c:pt>
                <c:pt idx="5">
                  <c:v>6.1353079416569152E-2</c:v>
                </c:pt>
                <c:pt idx="6">
                  <c:v>0.10892895548462707</c:v>
                </c:pt>
                <c:pt idx="7">
                  <c:v>0.1761466408122008</c:v>
                </c:pt>
                <c:pt idx="8">
                  <c:v>0.26783990587085116</c:v>
                </c:pt>
                <c:pt idx="9">
                  <c:v>0.39087923779045808</c:v>
                </c:pt>
                <c:pt idx="10">
                  <c:v>0.55503693131595877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74D-F944-A68E-0177E85F32DA}"/>
            </c:ext>
          </c:extLst>
        </c:ser>
        <c:ser>
          <c:idx val="2"/>
          <c:order val="2"/>
          <c:tx>
            <c:strRef>
              <c:f>Sheet4!$F$2</c:f>
              <c:strCache>
                <c:ptCount val="1"/>
                <c:pt idx="0">
                  <c:v>Filtered Model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Sheet4!$F$3:$F$13</c:f>
              <c:numCache>
                <c:formatCode>General</c:formatCode>
                <c:ptCount val="11"/>
                <c:pt idx="0">
                  <c:v>6.9666100313267769E-3</c:v>
                </c:pt>
                <c:pt idx="1">
                  <c:v>7.5334271164244071E-3</c:v>
                </c:pt>
                <c:pt idx="2">
                  <c:v>8.3680800104390194E-3</c:v>
                </c:pt>
                <c:pt idx="3">
                  <c:v>1.0847975829331025E-2</c:v>
                </c:pt>
                <c:pt idx="4">
                  <c:v>2.1928668671837345E-2</c:v>
                </c:pt>
                <c:pt idx="5">
                  <c:v>4.0546420166749628E-2</c:v>
                </c:pt>
                <c:pt idx="6">
                  <c:v>6.7905783737153586E-2</c:v>
                </c:pt>
                <c:pt idx="7">
                  <c:v>0.10603857956690223</c:v>
                </c:pt>
                <c:pt idx="8">
                  <c:v>0.15808331748386317</c:v>
                </c:pt>
                <c:pt idx="9">
                  <c:v>0.22861048675176637</c:v>
                </c:pt>
                <c:pt idx="10">
                  <c:v>0.32412738634483756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74D-F944-A68E-0177E85F3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064272"/>
        <c:axId val="462529392"/>
      </c:scatterChart>
      <c:valAx>
        <c:axId val="463064272"/>
        <c:scaling>
          <c:logBase val="2"/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Mesh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29392"/>
        <c:crosses val="autoZero"/>
        <c:crossBetween val="midCat"/>
      </c:valAx>
      <c:valAx>
        <c:axId val="4625293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  <a:alpha val="1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064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28401699792238"/>
          <c:y val="0.40623919068231562"/>
          <c:w val="0.15013918403398124"/>
          <c:h val="0.30312442671230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5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122363"/>
            <a:ext cx="11811000" cy="1468430"/>
          </a:xfrm>
        </p:spPr>
        <p:txBody>
          <a:bodyPr/>
          <a:lstStyle/>
          <a:p>
            <a:r>
              <a:rPr lang="en-US" sz="4400" dirty="0"/>
              <a:t>Improvements in Pronghorn for MSR modeling, including overlapping domain coupling with SAM for multiscale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124211"/>
            <a:ext cx="10134600" cy="2133589"/>
          </a:xfrm>
        </p:spPr>
        <p:txBody>
          <a:bodyPr/>
          <a:lstStyle/>
          <a:p>
            <a:r>
              <a:rPr lang="en-US" sz="1800" dirty="0"/>
              <a:t>NEAMS Annual Review: Molten Salt Reactors</a:t>
            </a:r>
          </a:p>
          <a:p>
            <a:r>
              <a:rPr lang="en-US" sz="1800" dirty="0"/>
              <a:t>May 28</a:t>
            </a:r>
            <a:r>
              <a:rPr lang="en-US" sz="1800" baseline="30000" dirty="0"/>
              <a:t>th</a:t>
            </a:r>
            <a:r>
              <a:rPr lang="en-US" sz="1800" dirty="0"/>
              <a:t>, 2025</a:t>
            </a:r>
          </a:p>
          <a:p>
            <a:endParaRPr lang="en-US" dirty="0"/>
          </a:p>
          <a:p>
            <a:r>
              <a:rPr lang="en-US" sz="1800" dirty="0"/>
              <a:t>Mauricio Tano, Ramiro Freile, </a:t>
            </a:r>
            <a:r>
              <a:rPr lang="en-US" sz="1800" dirty="0" err="1"/>
              <a:t>Mengnan</a:t>
            </a:r>
            <a:r>
              <a:rPr lang="en-US" sz="1800" dirty="0"/>
              <a:t> Li, Victor Coppe Leite, Peter German, Joshua Hansel, Lise Charlot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1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63A4-4263-6654-6447-094E3A2B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9471E7-2938-BBF3-0F09-B63D402ABCF7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381000" y="1295400"/>
                <a:ext cx="11455400" cy="4876800"/>
              </a:xfrm>
            </p:spPr>
            <p:txBody>
              <a:bodyPr/>
              <a:lstStyle/>
              <a:p>
                <a:r>
                  <a:rPr lang="en-US" sz="1800" dirty="0"/>
                  <a:t>Pronghorn has been extended to model pool-like MSRs with coarse-mesh for engineering-scale modeling</a:t>
                </a:r>
              </a:p>
              <a:p>
                <a:r>
                  <a:rPr lang="en-US" sz="1800" dirty="0"/>
                  <a:t>Additions included:</a:t>
                </a:r>
              </a:p>
              <a:p>
                <a:pPr lvl="1"/>
                <a:r>
                  <a:rPr lang="en-US" sz="1600" dirty="0"/>
                  <a:t>Two-equations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𝑆𝑆𝑇</m:t>
                    </m:r>
                  </m:oMath>
                </a14:m>
                <a:r>
                  <a:rPr lang="en-US" sz="1600" dirty="0"/>
                  <a:t> RANS turbulence models</a:t>
                </a:r>
              </a:p>
              <a:p>
                <a:pPr lvl="1"/>
                <a:r>
                  <a:rPr lang="en-US" sz="1600" dirty="0"/>
                  <a:t>Near wall modeling for rough walls and swirling flow</a:t>
                </a:r>
              </a:p>
              <a:p>
                <a:pPr lvl="1"/>
                <a:r>
                  <a:rPr lang="en-US" sz="1600" dirty="0"/>
                  <a:t>Two-phase, drift-flux, multi-dimensional modeling</a:t>
                </a:r>
              </a:p>
              <a:p>
                <a:pPr lvl="1"/>
                <a:r>
                  <a:rPr lang="en-US" sz="1600" dirty="0"/>
                  <a:t>Domain-overlapping coupling with SAM</a:t>
                </a:r>
              </a:p>
              <a:p>
                <a:r>
                  <a:rPr lang="en-US" sz="1800" dirty="0"/>
                  <a:t>Current work is targeting:</a:t>
                </a:r>
              </a:p>
              <a:p>
                <a:pPr lvl="1"/>
                <a:r>
                  <a:rPr lang="en-US" sz="1600" dirty="0"/>
                  <a:t>Coarser computational meshes</a:t>
                </a:r>
              </a:p>
              <a:p>
                <a:pPr lvl="1"/>
                <a:r>
                  <a:rPr lang="en-US" sz="1600" dirty="0"/>
                  <a:t>Coupling with Saline for modeling molten salt flows with diverse composition due to varying burnup</a:t>
                </a:r>
              </a:p>
              <a:p>
                <a:pPr lvl="1"/>
                <a:r>
                  <a:rPr lang="en-US" sz="1600" dirty="0"/>
                  <a:t>Improving near-wall solute wall functions for corrosion modeling (coupling with PNP model)</a:t>
                </a:r>
              </a:p>
              <a:p>
                <a:pPr lvl="1"/>
                <a:r>
                  <a:rPr lang="en-US" sz="1600" dirty="0"/>
                  <a:t>Two-phase Euler-Euler modeling for accounting for sloshing and larger void fraction transport</a:t>
                </a:r>
              </a:p>
              <a:p>
                <a:pPr lvl="1"/>
                <a:r>
                  <a:rPr lang="en-US" sz="1600" dirty="0"/>
                  <a:t>Continue improving domain-overlapping for cases with large body forces, weak-compressibility, and porosity jumps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9471E7-2938-BBF3-0F09-B63D402ABC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381000" y="1295400"/>
                <a:ext cx="11455400" cy="4876800"/>
              </a:xfrm>
              <a:blipFill>
                <a:blip r:embed="rId2"/>
                <a:stretch>
                  <a:fillRect l="-1218" t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024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0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22A7-7A7E-5473-2680-98F6B1DA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Near-Wall Turbulence Modeling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3F8AAF-9817-8E23-A610-D432B843A067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371600"/>
          <a:ext cx="6064486" cy="219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243">
                  <a:extLst>
                    <a:ext uri="{9D8B030D-6E8A-4147-A177-3AD203B41FA5}">
                      <a16:colId xmlns:a16="http://schemas.microsoft.com/office/drawing/2014/main" val="2877388870"/>
                    </a:ext>
                  </a:extLst>
                </a:gridCol>
                <a:gridCol w="3032243">
                  <a:extLst>
                    <a:ext uri="{9D8B030D-6E8A-4147-A177-3AD203B41FA5}">
                      <a16:colId xmlns:a16="http://schemas.microsoft.com/office/drawing/2014/main" val="4141732388"/>
                    </a:ext>
                  </a:extLst>
                </a:gridCol>
              </a:tblGrid>
              <a:tr h="6712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59078"/>
                  </a:ext>
                </a:extLst>
              </a:tr>
              <a:tr h="8502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Roughness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Moody-adapted Colebrook and Asymptotic corrections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35128"/>
                  </a:ext>
                </a:extLst>
              </a:tr>
              <a:tr h="6712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Transverse curvature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Quadratic aggregation of shear velocity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9628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4053DA2-DAA7-DA68-D103-B1786EE1B1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0" y="1371600"/>
                <a:ext cx="4724400" cy="2959597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Roughness Corrections in Moody Chart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∈[65,000, 650,000]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Rough Channel Experiment [4]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=65,000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Swirling Flow in Axial Expansion [5]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=206,000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4053DA2-DAA7-DA68-D103-B1786EE1B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371600"/>
                <a:ext cx="4724400" cy="2959597"/>
              </a:xfrm>
              <a:prstGeom prst="rect">
                <a:avLst/>
              </a:prstGeom>
              <a:blipFill>
                <a:blip r:embed="rId2"/>
                <a:stretch>
                  <a:fillRect l="-2949" t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91E02A-D2F7-FE89-27C2-BCF1A902AA3D}"/>
              </a:ext>
            </a:extLst>
          </p:cNvPr>
          <p:cNvSpPr txBox="1">
            <a:spLocks/>
          </p:cNvSpPr>
          <p:nvPr/>
        </p:nvSpPr>
        <p:spPr>
          <a:xfrm>
            <a:off x="194797" y="4331795"/>
            <a:ext cx="1171976" cy="603264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Application to L-MSR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956F0-8D3F-C386-A3E8-A2059101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53"/>
          <a:stretch/>
        </p:blipFill>
        <p:spPr>
          <a:xfrm>
            <a:off x="7892310" y="4131571"/>
            <a:ext cx="4299690" cy="1419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0243E-BCE3-5912-A48F-000D39BE2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25" y="4145692"/>
            <a:ext cx="4314242" cy="1404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3239A-567A-E164-8FE2-0A14C25CE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293366"/>
            <a:ext cx="1730828" cy="12148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793F2E-32B7-A52F-8773-B6E7D3BD68DD}"/>
              </a:ext>
            </a:extLst>
          </p:cNvPr>
          <p:cNvSpPr txBox="1">
            <a:spLocks/>
          </p:cNvSpPr>
          <p:nvPr/>
        </p:nvSpPr>
        <p:spPr>
          <a:xfrm>
            <a:off x="1438942" y="5550618"/>
            <a:ext cx="1730828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Temperature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DC2D28-62AB-0128-EBF2-83EBD54C3ADC}"/>
              </a:ext>
            </a:extLst>
          </p:cNvPr>
          <p:cNvSpPr txBox="1">
            <a:spLocks/>
          </p:cNvSpPr>
          <p:nvPr/>
        </p:nvSpPr>
        <p:spPr>
          <a:xfrm>
            <a:off x="3341914" y="5546245"/>
            <a:ext cx="4419600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Velocities for plane ad mid axial height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E0A0D96-849E-389B-A258-CB5EC9F6D600}"/>
              </a:ext>
            </a:extLst>
          </p:cNvPr>
          <p:cNvSpPr txBox="1">
            <a:spLocks/>
          </p:cNvSpPr>
          <p:nvPr/>
        </p:nvSpPr>
        <p:spPr>
          <a:xfrm>
            <a:off x="7832355" y="5575625"/>
            <a:ext cx="4419600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Turbulent Viscosity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98E64C-76A7-A441-365C-4A14A6A8C2E9}"/>
              </a:ext>
            </a:extLst>
          </p:cNvPr>
          <p:cNvSpPr txBox="1">
            <a:spLocks/>
          </p:cNvSpPr>
          <p:nvPr/>
        </p:nvSpPr>
        <p:spPr>
          <a:xfrm>
            <a:off x="76275" y="5334000"/>
            <a:ext cx="1378987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Impact of Wall Function Corrections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8EEBDB-DF61-9BFF-A93F-78E5B9EED8D2}"/>
              </a:ext>
            </a:extLst>
          </p:cNvPr>
          <p:cNvCxnSpPr/>
          <p:nvPr/>
        </p:nvCxnSpPr>
        <p:spPr>
          <a:xfrm>
            <a:off x="1183736" y="5745236"/>
            <a:ext cx="3660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B23A34-604D-BFD2-9945-1C4AD2EDDBC3}"/>
              </a:ext>
            </a:extLst>
          </p:cNvPr>
          <p:cNvSpPr txBox="1"/>
          <p:nvPr/>
        </p:nvSpPr>
        <p:spPr>
          <a:xfrm>
            <a:off x="76275" y="6247321"/>
            <a:ext cx="91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4. Fujita, H., Hirota, M., </a:t>
            </a:r>
            <a:r>
              <a:rPr lang="en-US" sz="900" dirty="0" err="1"/>
              <a:t>Yokosawa</a:t>
            </a:r>
            <a:r>
              <a:rPr lang="en-US" sz="900" dirty="0"/>
              <a:t>, H., Hasegawa, M., Gotoh, I. (1990). Fully developed turbulent flows through Rectangular Ducts with One Roughened Wall. JSME Int. J., Vol. 33, pp. 692-701.</a:t>
            </a:r>
          </a:p>
          <a:p>
            <a:r>
              <a:rPr lang="en-US" sz="900" dirty="0"/>
              <a:t>5. </a:t>
            </a:r>
            <a:r>
              <a:rPr lang="en-US" sz="900" dirty="0" err="1"/>
              <a:t>Stieglmeier</a:t>
            </a:r>
            <a:r>
              <a:rPr lang="en-US" sz="900" dirty="0"/>
              <a:t>, M., Tropea, C., Weiser, N., Nitsche, W. (1989). Experimental investigation of the flow through axisymmetric expansions. J. Fluids Engineering, Vol. 111, pp. 464-471.</a:t>
            </a:r>
          </a:p>
        </p:txBody>
      </p:sp>
    </p:spTree>
    <p:extLst>
      <p:ext uri="{BB962C8B-B14F-4D97-AF65-F5344CB8AC3E}">
        <p14:creationId xmlns:p14="http://schemas.microsoft.com/office/powerpoint/2010/main" val="315239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ADB0-70E4-7166-CB49-D5D51ED7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BFDED-BC31-ED2D-C820-7D6452F9C5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95400"/>
            <a:ext cx="6324600" cy="4876800"/>
          </a:xfrm>
        </p:spPr>
        <p:txBody>
          <a:bodyPr>
            <a:normAutofit/>
          </a:bodyPr>
          <a:lstStyle/>
          <a:p>
            <a:r>
              <a:rPr lang="en-US" sz="2000" b="1" dirty="0"/>
              <a:t>Pronghorn: </a:t>
            </a:r>
            <a:r>
              <a:rPr lang="en-US" sz="2000" dirty="0"/>
              <a:t>Intermediate-fidelity multidimensional coarse-mesh CFD code</a:t>
            </a:r>
          </a:p>
          <a:p>
            <a:r>
              <a:rPr lang="en-US" sz="2000" dirty="0"/>
              <a:t>Capabilities:</a:t>
            </a:r>
          </a:p>
          <a:p>
            <a:pPr lvl="1"/>
            <a:r>
              <a:rPr lang="en-US" sz="1800" dirty="0"/>
              <a:t>Coarse-mesh CFD with finite volume discretization</a:t>
            </a:r>
          </a:p>
          <a:p>
            <a:pPr lvl="1"/>
            <a:r>
              <a:rPr lang="en-US" sz="1800" dirty="0"/>
              <a:t>Incompressible or weakly compressible flows</a:t>
            </a:r>
          </a:p>
          <a:p>
            <a:pPr lvl="1"/>
            <a:r>
              <a:rPr lang="en-US" sz="1800" dirty="0"/>
              <a:t>Porous flow modeling with a wide range of correlations</a:t>
            </a:r>
          </a:p>
          <a:p>
            <a:pPr lvl="1"/>
            <a:r>
              <a:rPr lang="en-US" sz="1800" b="1" dirty="0"/>
              <a:t>RANS turbulence modeling with several turbulence models</a:t>
            </a:r>
          </a:p>
          <a:p>
            <a:pPr lvl="1"/>
            <a:r>
              <a:rPr lang="en-US" sz="1800" b="1" dirty="0"/>
              <a:t>Two-phase flow modeling</a:t>
            </a:r>
          </a:p>
          <a:p>
            <a:pPr lvl="1"/>
            <a:r>
              <a:rPr lang="en-US" sz="1800" dirty="0"/>
              <a:t>Straightforward coupling to neutronics and other physics within the MOOSE framework </a:t>
            </a:r>
          </a:p>
          <a:p>
            <a:pPr lvl="1"/>
            <a:r>
              <a:rPr lang="en-US" sz="1800" dirty="0"/>
              <a:t>Level of resolution appropriate for full core modeling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2ABAF-0E0C-A204-6806-5B7DAE69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0" y="1370510"/>
            <a:ext cx="5176626" cy="41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7BF1-979D-7350-D469-5ABF2FD4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Pronghorn’s Role in MSR Multiphysics Framework</a:t>
            </a:r>
          </a:p>
        </p:txBody>
      </p:sp>
      <p:pic>
        <p:nvPicPr>
          <p:cNvPr id="4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383C4FF5-B4E0-A216-F264-568E9CB1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1371600"/>
            <a:ext cx="9186232" cy="473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44DC-3904-D4C3-6A77-A70013E87163}"/>
              </a:ext>
            </a:extLst>
          </p:cNvPr>
          <p:cNvSpPr/>
          <p:nvPr/>
        </p:nvSpPr>
        <p:spPr>
          <a:xfrm>
            <a:off x="5888516" y="1295400"/>
            <a:ext cx="3831116" cy="2133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BCD135-D0BB-ADF2-408A-1480BD08D737}"/>
              </a:ext>
            </a:extLst>
          </p:cNvPr>
          <p:cNvSpPr txBox="1">
            <a:spLocks/>
          </p:cNvSpPr>
          <p:nvPr/>
        </p:nvSpPr>
        <p:spPr>
          <a:xfrm>
            <a:off x="9887415" y="1786467"/>
            <a:ext cx="2101385" cy="1642533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Pronghorn</a:t>
            </a:r>
          </a:p>
          <a:p>
            <a:r>
              <a:rPr lang="en-US" sz="1800" dirty="0"/>
              <a:t>SAM</a:t>
            </a:r>
          </a:p>
          <a:p>
            <a:r>
              <a:rPr lang="en-US" sz="1800" dirty="0"/>
              <a:t>Nek5000/</a:t>
            </a:r>
            <a:r>
              <a:rPr lang="en-US" sz="1800" dirty="0" err="1"/>
              <a:t>NekRS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108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77C8-7D30-2BBB-BE36-E0226C25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 Improvements in Pronghorn for MSR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250441D-E289-7FCA-58B0-F9AB876100F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8950" y="1295400"/>
              <a:ext cx="11214100" cy="47120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9070">
                      <a:extLst>
                        <a:ext uri="{9D8B030D-6E8A-4147-A177-3AD203B41FA5}">
                          <a16:colId xmlns:a16="http://schemas.microsoft.com/office/drawing/2014/main" val="1163457350"/>
                        </a:ext>
                      </a:extLst>
                    </a:gridCol>
                    <a:gridCol w="5671110">
                      <a:extLst>
                        <a:ext uri="{9D8B030D-6E8A-4147-A177-3AD203B41FA5}">
                          <a16:colId xmlns:a16="http://schemas.microsoft.com/office/drawing/2014/main" val="4162297509"/>
                        </a:ext>
                      </a:extLst>
                    </a:gridCol>
                    <a:gridCol w="5003920">
                      <a:extLst>
                        <a:ext uri="{9D8B030D-6E8A-4147-A177-3AD203B41FA5}">
                          <a16:colId xmlns:a16="http://schemas.microsoft.com/office/drawing/2014/main" val="2312161617"/>
                        </a:ext>
                      </a:extLst>
                    </a:gridCol>
                  </a:tblGrid>
                  <a:tr h="64371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Issue 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Solution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8001283"/>
                      </a:ext>
                    </a:extLst>
                  </a:tr>
                  <a:tr h="102615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Two-equation RANS Turbulence Modeling</a:t>
                          </a:r>
                          <a:r>
                            <a:rPr lang="en-US" sz="1600" dirty="0"/>
                            <a:t>: calibrating the mixing length model requires significant effort to reach high-accuracy solutions and is cumbersome for routine engineering applications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State-of-the-art two-equation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oMath>
                          </a14:m>
                          <a:r>
                            <a:rPr lang="en-US" sz="1600" dirty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𝑆𝑆𝑇</m:t>
                              </m:r>
                            </m:oMath>
                          </a14:m>
                          <a:r>
                            <a:rPr lang="en-US" sz="1600" dirty="0"/>
                            <a:t> models with</a:t>
                          </a:r>
                          <a:r>
                            <a:rPr lang="en-US" sz="1600" baseline="0" dirty="0"/>
                            <a:t> equilibrium and non-equilibrium wall treatment implemented and validated in MOOSE-NS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332644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Near-Wall Turbulence Modeling</a:t>
                          </a:r>
                          <a:r>
                            <a:rPr lang="en-US" sz="1600" dirty="0"/>
                            <a:t>: inaccuracies are observed when comparing Pronghorn models with MCRE experiments due roughness and curvature in 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Wall functions with curvature and roughness corrections implemented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6445585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Two-phase Flow Modeling</a:t>
                          </a:r>
                          <a:r>
                            <a:rPr lang="en-US" sz="1600" dirty="0"/>
                            <a:t>: the effect of void fraction during routine multiphysics transients and accidental void entrainment, which are part of MSR design and safety bases, cannot be modeled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Multi-D generalization of mixture drift-flux model developed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3497472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Pronghorn-SAM Coupling</a:t>
                          </a:r>
                          <a:r>
                            <a:rPr lang="en-US" sz="1600" dirty="0"/>
                            <a:t>: for extend MSR support, Pronghorn-SAM coupling needs to be demonstrated for transients with weak-compressibility effects and flow reversal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Domain overlapping action in </a:t>
                          </a:r>
                          <a:r>
                            <a:rPr lang="en-US" sz="1600" dirty="0" err="1"/>
                            <a:t>BlueCRAB</a:t>
                          </a:r>
                          <a:r>
                            <a:rPr lang="en-US" sz="1600" dirty="0"/>
                            <a:t> extended to deal with compressibility and Pronghorn code extended to deal with flow reversal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58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250441D-E289-7FCA-58B0-F9AB876100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650463"/>
                  </p:ext>
                </p:extLst>
              </p:nvPr>
            </p:nvGraphicFramePr>
            <p:xfrm>
              <a:off x="488950" y="1295400"/>
              <a:ext cx="11214100" cy="47120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9070">
                      <a:extLst>
                        <a:ext uri="{9D8B030D-6E8A-4147-A177-3AD203B41FA5}">
                          <a16:colId xmlns:a16="http://schemas.microsoft.com/office/drawing/2014/main" val="1163457350"/>
                        </a:ext>
                      </a:extLst>
                    </a:gridCol>
                    <a:gridCol w="5671110">
                      <a:extLst>
                        <a:ext uri="{9D8B030D-6E8A-4147-A177-3AD203B41FA5}">
                          <a16:colId xmlns:a16="http://schemas.microsoft.com/office/drawing/2014/main" val="4162297509"/>
                        </a:ext>
                      </a:extLst>
                    </a:gridCol>
                    <a:gridCol w="5003920">
                      <a:extLst>
                        <a:ext uri="{9D8B030D-6E8A-4147-A177-3AD203B41FA5}">
                          <a16:colId xmlns:a16="http://schemas.microsoft.com/office/drawing/2014/main" val="2312161617"/>
                        </a:ext>
                      </a:extLst>
                    </a:gridCol>
                  </a:tblGrid>
                  <a:tr h="64371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Issue 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Solution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8001283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Two-equation RANS Turbulence Modeling</a:t>
                          </a:r>
                          <a:r>
                            <a:rPr lang="en-US" sz="1600" dirty="0"/>
                            <a:t>: calibrating the mixing length model requires significant effort to reach high-accuracy solutions and is cumbersome for routine engineering applications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619" t="-63095" r="-508" b="-2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1332644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Near-Wall Turbulence Modeling</a:t>
                          </a:r>
                          <a:r>
                            <a:rPr lang="en-US" sz="1600" dirty="0"/>
                            <a:t>: inaccuracies are observed when comparing Pronghorn models with MCRE experiments due roughness and curvature in 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Wall functions with curvature and roughness corrections implemented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6445585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Two-phase Flow Modeling</a:t>
                          </a:r>
                          <a:r>
                            <a:rPr lang="en-US" sz="1600" dirty="0"/>
                            <a:t>: the effect of void fraction during routine multiphysics transients and accidental void entrainment, which are part of MSR design and safety bases, cannot be modeled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Multi-D generalization of mixture drift-flux model developed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3497472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Pronghorn-SAM Coupling</a:t>
                          </a:r>
                          <a:r>
                            <a:rPr lang="en-US" sz="1600" dirty="0"/>
                            <a:t>: for extend MSR support, Pronghorn-SAM coupling needs to be demonstrated for transients with weak-compressibility effects and flow reversal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Domain overlapping action in </a:t>
                          </a:r>
                          <a:r>
                            <a:rPr lang="en-US" sz="1600" dirty="0" err="1"/>
                            <a:t>BlueCRAB</a:t>
                          </a:r>
                          <a:r>
                            <a:rPr lang="en-US" sz="1600" dirty="0"/>
                            <a:t> extended to deal with compressibility and Pronghorn code extended to deal with flow reversal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582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7644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53F0-3E5F-94D9-B705-94A6CB0B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Two-equations RANS Turbulence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37CD0-D943-22E5-9D36-0109C7F2BD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2400" y="4770268"/>
            <a:ext cx="1552975" cy="6032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Application to L-MSR (open source MCRE)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62A162-B60A-A9DB-C22D-2F7FF3DD47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2400" y="1295400"/>
              <a:ext cx="8991599" cy="2654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932">
                      <a:extLst>
                        <a:ext uri="{9D8B030D-6E8A-4147-A177-3AD203B41FA5}">
                          <a16:colId xmlns:a16="http://schemas.microsoft.com/office/drawing/2014/main" val="2877388870"/>
                        </a:ext>
                      </a:extLst>
                    </a:gridCol>
                    <a:gridCol w="1762833">
                      <a:extLst>
                        <a:ext uri="{9D8B030D-6E8A-4147-A177-3AD203B41FA5}">
                          <a16:colId xmlns:a16="http://schemas.microsoft.com/office/drawing/2014/main" val="4141732388"/>
                        </a:ext>
                      </a:extLst>
                    </a:gridCol>
                    <a:gridCol w="1683435">
                      <a:extLst>
                        <a:ext uri="{9D8B030D-6E8A-4147-A177-3AD203B41FA5}">
                          <a16:colId xmlns:a16="http://schemas.microsoft.com/office/drawing/2014/main" val="12355313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9720460"/>
                        </a:ext>
                      </a:extLst>
                    </a:gridCol>
                    <a:gridCol w="1090929">
                      <a:extLst>
                        <a:ext uri="{9D8B030D-6E8A-4147-A177-3AD203B41FA5}">
                          <a16:colId xmlns:a16="http://schemas.microsoft.com/office/drawing/2014/main" val="4185232277"/>
                        </a:ext>
                      </a:extLst>
                    </a:gridCol>
                    <a:gridCol w="1423670">
                      <a:extLst>
                        <a:ext uri="{9D8B030D-6E8A-4147-A177-3AD203B41FA5}">
                          <a16:colId xmlns:a16="http://schemas.microsoft.com/office/drawing/2014/main" val="3842686122"/>
                        </a:ext>
                      </a:extLst>
                    </a:gridCol>
                  </a:tblGrid>
                  <a:tr h="61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Treatment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Corrections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Solvers Supported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temperature modeling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8059078"/>
                      </a:ext>
                    </a:extLst>
                  </a:tr>
                  <a:tr h="86493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Standard (Jones and Launder)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Two-layer stepwise treatment. Preferred high</a:t>
                          </a:r>
                          <a:r>
                            <a:rPr lang="en-US" sz="14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Durbin production limiting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 and Nonlinear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635128"/>
                      </a:ext>
                    </a:extLst>
                  </a:tr>
                  <a:tr h="9783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𝑆𝑆𝑇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Wilcox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Two-layer blended.</a:t>
                          </a:r>
                        </a:p>
                        <a:p>
                          <a:pPr algn="ctr"/>
                          <a:r>
                            <a:rPr lang="en-US" sz="1400" dirty="0"/>
                            <a:t>Supports both low and high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Free-shear, vortex-stretching, and low-Reynolds number modifications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7962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62A162-B60A-A9DB-C22D-2F7FF3DD47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750099"/>
                  </p:ext>
                </p:extLst>
              </p:nvPr>
            </p:nvGraphicFramePr>
            <p:xfrm>
              <a:off x="152400" y="1295400"/>
              <a:ext cx="8991599" cy="2654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932">
                      <a:extLst>
                        <a:ext uri="{9D8B030D-6E8A-4147-A177-3AD203B41FA5}">
                          <a16:colId xmlns:a16="http://schemas.microsoft.com/office/drawing/2014/main" val="2877388870"/>
                        </a:ext>
                      </a:extLst>
                    </a:gridCol>
                    <a:gridCol w="1762833">
                      <a:extLst>
                        <a:ext uri="{9D8B030D-6E8A-4147-A177-3AD203B41FA5}">
                          <a16:colId xmlns:a16="http://schemas.microsoft.com/office/drawing/2014/main" val="4141732388"/>
                        </a:ext>
                      </a:extLst>
                    </a:gridCol>
                    <a:gridCol w="1683435">
                      <a:extLst>
                        <a:ext uri="{9D8B030D-6E8A-4147-A177-3AD203B41FA5}">
                          <a16:colId xmlns:a16="http://schemas.microsoft.com/office/drawing/2014/main" val="12355313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9720460"/>
                        </a:ext>
                      </a:extLst>
                    </a:gridCol>
                    <a:gridCol w="1090929">
                      <a:extLst>
                        <a:ext uri="{9D8B030D-6E8A-4147-A177-3AD203B41FA5}">
                          <a16:colId xmlns:a16="http://schemas.microsoft.com/office/drawing/2014/main" val="4185232277"/>
                        </a:ext>
                      </a:extLst>
                    </a:gridCol>
                    <a:gridCol w="1423670">
                      <a:extLst>
                        <a:ext uri="{9D8B030D-6E8A-4147-A177-3AD203B41FA5}">
                          <a16:colId xmlns:a16="http://schemas.microsoft.com/office/drawing/2014/main" val="3842686122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Treatment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Corrections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Solvers Supported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temperature modeling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8059078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78667" r="-648421" b="-1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Standard (Jones and Launder)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5940" t="-78667" r="-259398" b="-1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Durbin production limiting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 and Nonlinear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635128"/>
                      </a:ext>
                    </a:extLst>
                  </a:tr>
                  <a:tr h="9783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174026" r="-648421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Wilcox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5940" t="-174026" r="-259398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Free-shear, vortex-stretching, and low-Reynolds number modifications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796282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39CB750-5B02-0A25-D311-5228FABC20AA}"/>
              </a:ext>
            </a:extLst>
          </p:cNvPr>
          <p:cNvGrpSpPr/>
          <p:nvPr/>
        </p:nvGrpSpPr>
        <p:grpSpPr>
          <a:xfrm>
            <a:off x="1290041" y="4114799"/>
            <a:ext cx="3205759" cy="2089399"/>
            <a:chOff x="4780171" y="1182356"/>
            <a:chExt cx="6446190" cy="4493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0BBDD1-2365-1BBE-C340-BC70035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0143" y="1182356"/>
              <a:ext cx="5366218" cy="4493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93B758-4570-108B-DD13-B5A664B2CE8C}"/>
                    </a:ext>
                  </a:extLst>
                </p:cNvPr>
                <p:cNvSpPr txBox="1"/>
                <p:nvPr/>
              </p:nvSpPr>
              <p:spPr>
                <a:xfrm>
                  <a:off x="4780171" y="1483854"/>
                  <a:ext cx="2159946" cy="8855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RANS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𝑆𝑆𝑇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93B758-4570-108B-DD13-B5A664B2C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0171" y="1483854"/>
                  <a:ext cx="2159946" cy="885557"/>
                </a:xfrm>
                <a:prstGeom prst="rect">
                  <a:avLst/>
                </a:prstGeom>
                <a:blipFill>
                  <a:blip r:embed="rId4"/>
                  <a:stretch>
                    <a:fillRect t="-3030" r="-232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371EBF-8253-CA9E-6751-289B24E2B0E4}"/>
                </a:ext>
              </a:extLst>
            </p:cNvPr>
            <p:cNvSpPr txBox="1"/>
            <p:nvPr/>
          </p:nvSpPr>
          <p:spPr>
            <a:xfrm>
              <a:off x="9847344" y="1666173"/>
              <a:ext cx="942363" cy="520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2CC55E-8837-D204-8C8B-532D31A34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16" y="4460890"/>
            <a:ext cx="3442143" cy="983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30C36-7D8F-70C7-1D0D-AED4FF8B7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90" y="5542289"/>
            <a:ext cx="3350618" cy="413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5522C-830F-34E4-9424-92549237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322" y="4026396"/>
            <a:ext cx="2052972" cy="2137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3190376-8919-CD85-C0CE-5CE3B784A2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5535" y="1295400"/>
                <a:ext cx="2846615" cy="2959597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Turbulent channel [1]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=395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90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Backward Facing Step [2]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=36,000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Swirling Flow in a Bent Pipe [3]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=50,000</m:t>
                    </m:r>
                  </m:oMath>
                </a14:m>
                <a:endParaRPr lang="en-US" sz="1400" dirty="0"/>
              </a:p>
              <a:p>
                <a:r>
                  <a:rPr lang="en-US" sz="1800" dirty="0"/>
                  <a:t>Near-wall corrections for roughness and transverse curvature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3190376-8919-CD85-C0CE-5CE3B784A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35" y="1295400"/>
                <a:ext cx="2846615" cy="2959597"/>
              </a:xfrm>
              <a:prstGeom prst="rect">
                <a:avLst/>
              </a:prstGeom>
              <a:blipFill>
                <a:blip r:embed="rId8"/>
                <a:stretch>
                  <a:fillRect l="-4444" t="-2564" r="-4444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E000434-B23D-A3FD-3A47-6E7EFE073645}"/>
              </a:ext>
            </a:extLst>
          </p:cNvPr>
          <p:cNvSpPr txBox="1"/>
          <p:nvPr/>
        </p:nvSpPr>
        <p:spPr>
          <a:xfrm>
            <a:off x="3042557" y="2967335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399E6-AF56-C7CB-8E62-5A41AF1B0447}"/>
              </a:ext>
            </a:extLst>
          </p:cNvPr>
          <p:cNvSpPr txBox="1"/>
          <p:nvPr/>
        </p:nvSpPr>
        <p:spPr>
          <a:xfrm>
            <a:off x="66014" y="6304002"/>
            <a:ext cx="91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1. Mansour, N.N., Kim, J., Moin, P. (1988). Reynolds-stress and dissipation-rate budgets in a turbulent channel flow. J. Fluid Mech., Vol. 194, pp. 15-44</a:t>
            </a:r>
          </a:p>
          <a:p>
            <a:r>
              <a:rPr lang="en-US" sz="900" dirty="0"/>
              <a:t>2. Le, H., Moin, P., Kim, J. (1997). Direct numerical simulation of turbulent flow over a backward-facing step. J. Fluid Mech., Vol. 330, pp. 349-374.</a:t>
            </a:r>
          </a:p>
          <a:p>
            <a:r>
              <a:rPr lang="en-US" sz="900" dirty="0"/>
              <a:t>3. So, R.M.C., </a:t>
            </a:r>
            <a:r>
              <a:rPr lang="en-US" sz="900" dirty="0" err="1"/>
              <a:t>Anwer</a:t>
            </a:r>
            <a:r>
              <a:rPr lang="en-US" sz="900" dirty="0"/>
              <a:t>, M. (1993). Swirling turbulent flow through a curved pipe. Part 2: Recovery from swirl and bend curvature. Exp. Fluids, Vol. 14, pp. 169-177.</a:t>
            </a:r>
          </a:p>
        </p:txBody>
      </p:sp>
    </p:spTree>
    <p:extLst>
      <p:ext uri="{BB962C8B-B14F-4D97-AF65-F5344CB8AC3E}">
        <p14:creationId xmlns:p14="http://schemas.microsoft.com/office/powerpoint/2010/main" val="8889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584E-0CA2-1615-9DDE-366860A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Two-Phase Flow Modeling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F9E098-7635-0E33-EC17-DD8107B4EFA6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295400"/>
          <a:ext cx="8458199" cy="182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477">
                  <a:extLst>
                    <a:ext uri="{9D8B030D-6E8A-4147-A177-3AD203B41FA5}">
                      <a16:colId xmlns:a16="http://schemas.microsoft.com/office/drawing/2014/main" val="2877388870"/>
                    </a:ext>
                  </a:extLst>
                </a:gridCol>
                <a:gridCol w="2864681">
                  <a:extLst>
                    <a:ext uri="{9D8B030D-6E8A-4147-A177-3AD203B41FA5}">
                      <a16:colId xmlns:a16="http://schemas.microsoft.com/office/drawing/2014/main" val="1235531388"/>
                    </a:ext>
                  </a:extLst>
                </a:gridCol>
                <a:gridCol w="1832611">
                  <a:extLst>
                    <a:ext uri="{9D8B030D-6E8A-4147-A177-3AD203B41FA5}">
                      <a16:colId xmlns:a16="http://schemas.microsoft.com/office/drawing/2014/main" val="4185232277"/>
                    </a:ext>
                  </a:extLst>
                </a:gridCol>
                <a:gridCol w="2054430">
                  <a:extLst>
                    <a:ext uri="{9D8B030D-6E8A-4147-A177-3AD203B41FA5}">
                      <a16:colId xmlns:a16="http://schemas.microsoft.com/office/drawing/2014/main" val="3842686122"/>
                    </a:ext>
                  </a:extLst>
                </a:gridCol>
              </a:tblGrid>
              <a:tr h="671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Solvers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Compatible with wall 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59078"/>
                  </a:ext>
                </a:extLst>
              </a:tr>
              <a:tr h="115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Drift flux model in porous media formulation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 Generalization to multi-D flows</a:t>
                      </a:r>
                    </a:p>
                    <a:p>
                      <a:pPr algn="ctr"/>
                      <a:r>
                        <a:rPr lang="en-US" sz="1400" dirty="0"/>
                        <a:t>- Porous media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 and 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3512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AC4F1AA-2DE2-E689-D9E7-D3F531A5E1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9200" y="1295400"/>
                <a:ext cx="3149600" cy="3810000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Vertical Air-Water Pipe [6]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∈[0.049, 0.192]</m:t>
                    </m:r>
                  </m:oMath>
                </a14:m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marL="287338" lvl="1" indent="0">
                  <a:buNone/>
                </a:pPr>
                <a:endParaRPr lang="en-US" sz="1400" dirty="0"/>
              </a:p>
              <a:p>
                <a:pPr lvl="1"/>
                <a:r>
                  <a:rPr lang="en-US" sz="1400" dirty="0"/>
                  <a:t>Horizontal Air-Water Pipe [7]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∈[0.455 0.600]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AC4F1AA-2DE2-E689-D9E7-D3F531A5E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1295400"/>
                <a:ext cx="3149600" cy="3810000"/>
              </a:xfrm>
              <a:prstGeom prst="rect">
                <a:avLst/>
              </a:prstGeom>
              <a:blipFill>
                <a:blip r:embed="rId2"/>
                <a:stretch>
                  <a:fillRect l="-4418" t="-1993" r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7787B7D-CA0E-23B7-CDB4-79CA1100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25" y="2209800"/>
            <a:ext cx="2898776" cy="1557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38840-B03C-65D8-C63E-FD9DA294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224" y="4309362"/>
            <a:ext cx="3076575" cy="1634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D8438-26A0-8395-8B72-9012BA41F285}"/>
              </a:ext>
            </a:extLst>
          </p:cNvPr>
          <p:cNvSpPr txBox="1"/>
          <p:nvPr/>
        </p:nvSpPr>
        <p:spPr>
          <a:xfrm>
            <a:off x="0" y="6291348"/>
            <a:ext cx="8556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6. Ishii, M., &amp; Hibiki, T. (2010).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Thermo-fluid dynamics of two-phase flow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 Science &amp; Business Media.</a:t>
            </a: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7. Hibiki, T., Ishii, M., &amp; Xiao, Z. (2001). Axial interfacial area transport of vertical bubbly flows.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Heat and Mass Transfer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1869-1888.</a:t>
            </a:r>
            <a:endParaRPr lang="en-US" sz="9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DCFA6A-AC21-80AA-C33C-7F3BC203B2B2}"/>
              </a:ext>
            </a:extLst>
          </p:cNvPr>
          <p:cNvSpPr txBox="1">
            <a:spLocks/>
          </p:cNvSpPr>
          <p:nvPr/>
        </p:nvSpPr>
        <p:spPr>
          <a:xfrm>
            <a:off x="237490" y="3164262"/>
            <a:ext cx="2768600" cy="603264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Application to MSRE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3A547-B72A-1ADB-EB9C-355F41D7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44" y="3528231"/>
            <a:ext cx="3505473" cy="2512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FEA87-1342-3CBD-DFC6-E9CCAEC9D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164" y="3239898"/>
            <a:ext cx="4205221" cy="918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C84260-2457-6417-A582-944C95403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164" y="4444438"/>
            <a:ext cx="3264462" cy="1091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ADAD3-5D07-A1A2-FB0A-1646855B99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86" r="33795"/>
          <a:stretch/>
        </p:blipFill>
        <p:spPr>
          <a:xfrm>
            <a:off x="7335775" y="4309362"/>
            <a:ext cx="1522475" cy="17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0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4AFC-3D59-0CEC-47B1-119A1F97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Pronghorn-SAM Domain-Overlapping Coupling 1/2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6FFBC-0A4D-42E5-E44A-98EBE09DCEBE}"/>
              </a:ext>
            </a:extLst>
          </p:cNvPr>
          <p:cNvSpPr txBox="1">
            <a:spLocks/>
          </p:cNvSpPr>
          <p:nvPr/>
        </p:nvSpPr>
        <p:spPr>
          <a:xfrm>
            <a:off x="44244" y="1321096"/>
            <a:ext cx="5991342" cy="4686299"/>
          </a:xfrm>
        </p:spPr>
        <p:txBody>
          <a:bodyPr>
            <a:normAutofit fontScale="92500" lnSpcReduction="20000"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MOOSE Action developed to couple Pronghorn and SAM*</a:t>
            </a:r>
          </a:p>
          <a:p>
            <a:r>
              <a:rPr lang="en-US" sz="1800"/>
              <a:t>The key principle is to automatically generate pipe components in SAM that represent the overlapped Pronghorn component and to match Pronghorn calculated values in SAM:</a:t>
            </a:r>
          </a:p>
          <a:p>
            <a:pPr lvl="1"/>
            <a:r>
              <a:rPr lang="en-US" sz="1400"/>
              <a:t>Match pressure drop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Friction factors set in SAM</a:t>
            </a:r>
          </a:p>
          <a:p>
            <a:pPr lvl="1"/>
            <a:r>
              <a:rPr lang="en-US" sz="1400"/>
              <a:t>Match enthalpy/temperature rise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heat source set in SAM</a:t>
            </a:r>
          </a:p>
          <a:p>
            <a:pPr lvl="1"/>
            <a:r>
              <a:rPr lang="en-US" sz="1400"/>
              <a:t>Adjust passive scalar concentration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volume source set in SAM</a:t>
            </a:r>
          </a:p>
          <a:p>
            <a:r>
              <a:rPr lang="en-US" sz="1800"/>
              <a:t>The main components of the coupling action are</a:t>
            </a:r>
          </a:p>
          <a:p>
            <a:pPr lvl="1"/>
            <a:r>
              <a:rPr lang="en-US" sz="1400"/>
              <a:t>Geometric description of the coupled boundaries and their area and length</a:t>
            </a:r>
          </a:p>
          <a:p>
            <a:pPr lvl="1"/>
            <a:r>
              <a:rPr lang="en-US" sz="1400"/>
              <a:t>Boundary where Pronghorn pressure is pinned </a:t>
            </a:r>
          </a:p>
          <a:p>
            <a:pPr lvl="1"/>
            <a:r>
              <a:rPr lang="en-US" sz="1400"/>
              <a:t>Enthalpy function for temperature coupling</a:t>
            </a:r>
          </a:p>
          <a:p>
            <a:pPr lvl="1"/>
            <a:r>
              <a:rPr lang="en-US" sz="1400"/>
              <a:t>Passive scalar decay constants</a:t>
            </a:r>
          </a:p>
          <a:p>
            <a:pPr lvl="1"/>
            <a:r>
              <a:rPr lang="en-US" sz="1400"/>
              <a:t>Execution parameters, including solution method, coupling start time, and equations of state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E5B6A-9AB2-0E9D-A26C-A6152A631B10}"/>
              </a:ext>
            </a:extLst>
          </p:cNvPr>
          <p:cNvSpPr txBox="1"/>
          <p:nvPr/>
        </p:nvSpPr>
        <p:spPr>
          <a:xfrm>
            <a:off x="66015" y="6304002"/>
            <a:ext cx="80697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*)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Schunert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S., Tano, M. E., &amp; Mohammad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Jaradat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K. (2023).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Overlapping Domain Coupling of Multidimensional and System Codes in NEAMS-Pronghorn and SAM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(No. INL/RPT-23-72874-Rev000). Idaho National Laboratory (INL), Idaho Falls, ID (United States).</a:t>
            </a:r>
            <a:endParaRPr lang="en-US" sz="900" dirty="0"/>
          </a:p>
          <a:p>
            <a:r>
              <a:rPr lang="en-US" sz="900" dirty="0"/>
              <a:t>**) Model developed by Jun Fang and </a:t>
            </a:r>
            <a:r>
              <a:rPr lang="en-US" sz="900" dirty="0" err="1"/>
              <a:t>Tingzhou</a:t>
            </a:r>
            <a:r>
              <a:rPr lang="en-US" sz="900" dirty="0"/>
              <a:t> Fei (ANL)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67BEA-A6EF-B45D-4919-C8279B8E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95" y="1442828"/>
            <a:ext cx="3054468" cy="221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D2C1C-4F52-8E89-72C8-48252659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783" y="1439051"/>
            <a:ext cx="2972131" cy="2216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63566-9766-2118-E260-A04BD744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592" y="3679892"/>
            <a:ext cx="1704831" cy="2163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8CC2F-8E52-1FDA-1015-9A78C8EEE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656" y="3780889"/>
            <a:ext cx="2790258" cy="2216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656E86-C9F4-8BFD-F52A-DAE9B6D26664}"/>
              </a:ext>
            </a:extLst>
          </p:cNvPr>
          <p:cNvSpPr txBox="1"/>
          <p:nvPr/>
        </p:nvSpPr>
        <p:spPr>
          <a:xfrm>
            <a:off x="6583032" y="4622319"/>
            <a:ext cx="86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MSRE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9A040-3949-A64F-751E-B30CF64FBE59}"/>
              </a:ext>
            </a:extLst>
          </p:cNvPr>
          <p:cNvSpPr txBox="1"/>
          <p:nvPr/>
        </p:nvSpPr>
        <p:spPr>
          <a:xfrm>
            <a:off x="7269638" y="5876838"/>
            <a:ext cx="202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Pronghorn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A88C9-98F4-853C-8410-3B786391E335}"/>
              </a:ext>
            </a:extLst>
          </p:cNvPr>
          <p:cNvSpPr txBox="1"/>
          <p:nvPr/>
        </p:nvSpPr>
        <p:spPr>
          <a:xfrm>
            <a:off x="9809613" y="5880523"/>
            <a:ext cx="154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SAM Model**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4A766-0337-0FB9-4611-06A37A06D7C0}"/>
              </a:ext>
            </a:extLst>
          </p:cNvPr>
          <p:cNvSpPr txBox="1"/>
          <p:nvPr/>
        </p:nvSpPr>
        <p:spPr>
          <a:xfrm>
            <a:off x="6430735" y="1155022"/>
            <a:ext cx="502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of Domain Overlapping Coupling Action for MSRE</a:t>
            </a:r>
          </a:p>
        </p:txBody>
      </p:sp>
    </p:spTree>
    <p:extLst>
      <p:ext uri="{BB962C8B-B14F-4D97-AF65-F5344CB8AC3E}">
        <p14:creationId xmlns:p14="http://schemas.microsoft.com/office/powerpoint/2010/main" val="319426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99A7-E318-6B90-89CF-3B2C4B31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FCE2-5FE9-C568-72EE-A60CA13D3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Pronghorn-SAM Domain-Overlapping Coupling 2/2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685B-C71A-F074-D084-D8D30F4ED271}"/>
              </a:ext>
            </a:extLst>
          </p:cNvPr>
          <p:cNvSpPr txBox="1">
            <a:spLocks/>
          </p:cNvSpPr>
          <p:nvPr/>
        </p:nvSpPr>
        <p:spPr>
          <a:xfrm>
            <a:off x="44244" y="1295400"/>
            <a:ext cx="5303933" cy="4743893"/>
          </a:xfrm>
        </p:spPr>
        <p:txBody>
          <a:bodyPr>
            <a:normAutofit fontScale="85000" lnSpcReduction="10000"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Demonstration:</a:t>
            </a:r>
          </a:p>
          <a:p>
            <a:pPr lvl="1"/>
            <a:r>
              <a:rPr lang="en-US" sz="1600" dirty="0"/>
              <a:t>Pronghorn-SAM coupling demonstrated for MSRE</a:t>
            </a:r>
          </a:p>
          <a:p>
            <a:pPr lvl="1"/>
            <a:r>
              <a:rPr lang="en-US" sz="1600" dirty="0"/>
              <a:t>For steady-state operation, the coupling methodology has been demonstrated and verified for the full reactor model.</a:t>
            </a:r>
          </a:p>
          <a:p>
            <a:r>
              <a:rPr lang="en-US" sz="2000" dirty="0"/>
              <a:t>Key limitation:</a:t>
            </a:r>
          </a:p>
          <a:p>
            <a:pPr lvl="1"/>
            <a:r>
              <a:rPr lang="en-US" sz="1600" dirty="0"/>
              <a:t>1D to </a:t>
            </a:r>
            <a:r>
              <a:rPr lang="en-US" sz="1600" dirty="0" err="1"/>
              <a:t>multiD</a:t>
            </a:r>
            <a:r>
              <a:rPr lang="en-US" sz="1600" dirty="0"/>
              <a:t> boundary condition in Pronghorn imposed from SAM models where flow assumptions must be made.</a:t>
            </a:r>
          </a:p>
          <a:p>
            <a:pPr lvl="1"/>
            <a:r>
              <a:rPr lang="en-US" sz="1600" dirty="0"/>
              <a:t>The user must still carefully select the boundary where the coupling is performed to avoid the effects of these boundary conditions.</a:t>
            </a:r>
          </a:p>
          <a:p>
            <a:r>
              <a:rPr lang="en-US" sz="2000" dirty="0"/>
              <a:t>Coupling validation:</a:t>
            </a:r>
          </a:p>
          <a:p>
            <a:pPr lvl="1"/>
            <a:r>
              <a:rPr lang="en-US" sz="1600" dirty="0"/>
              <a:t>The transient model has been validated for reactivity insertion transients in MSRE.</a:t>
            </a:r>
          </a:p>
          <a:p>
            <a:pPr lvl="1"/>
            <a:r>
              <a:rPr lang="en-US" sz="1600" dirty="0"/>
              <a:t>Pronghorn SAM results showed improved performance due to the higher resolution of the Pronghorn model.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0B6D8-D78C-0EEF-CD02-AAEF12ED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20" y="1688996"/>
            <a:ext cx="3468021" cy="2204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774BCE-6011-57CB-C157-9DEBF99B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10" y="1732705"/>
            <a:ext cx="3196134" cy="2204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2F3205-2C5F-919B-A8B1-F587EF90824A}"/>
              </a:ext>
            </a:extLst>
          </p:cNvPr>
          <p:cNvSpPr txBox="1"/>
          <p:nvPr/>
        </p:nvSpPr>
        <p:spPr>
          <a:xfrm>
            <a:off x="5791997" y="1339590"/>
            <a:ext cx="20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Temperature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04FB00-645F-BEA9-EF19-1CFDAAAA8348}"/>
                  </a:ext>
                </a:extLst>
              </p:cNvPr>
              <p:cNvSpPr txBox="1"/>
              <p:nvPr/>
            </p:nvSpPr>
            <p:spPr>
              <a:xfrm>
                <a:off x="8783541" y="1172063"/>
                <a:ext cx="30098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Delayed neutron precursor concentration for group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=1.3336×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04FB00-645F-BEA9-EF19-1CFDAAAA8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541" y="1172063"/>
                <a:ext cx="3009892" cy="461665"/>
              </a:xfrm>
              <a:prstGeom prst="rect">
                <a:avLst/>
              </a:prstGeom>
              <a:blipFill>
                <a:blip r:embed="rId4"/>
                <a:stretch>
                  <a:fillRect r="-42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544DEC5-200C-EF17-2570-F48F4A40F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472" y="4064732"/>
            <a:ext cx="3468021" cy="20795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15F5D4-061F-F8FB-DCA5-CF08E265479D}"/>
              </a:ext>
            </a:extLst>
          </p:cNvPr>
          <p:cNvSpPr txBox="1"/>
          <p:nvPr/>
        </p:nvSpPr>
        <p:spPr>
          <a:xfrm>
            <a:off x="5985733" y="4781355"/>
            <a:ext cx="202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Reactivity Insertion Transient at 5MW of thermal power</a:t>
            </a:r>
          </a:p>
        </p:txBody>
      </p:sp>
    </p:spTree>
    <p:extLst>
      <p:ext uri="{BB962C8B-B14F-4D97-AF65-F5344CB8AC3E}">
        <p14:creationId xmlns:p14="http://schemas.microsoft.com/office/powerpoint/2010/main" val="205877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619C-D72C-4FC9-7810-E8DF26E5B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Pronghorn-Nek High-to-Low (HOLO)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194C-BA80-0852-9EC3-11E806ADF1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478" y="1465978"/>
            <a:ext cx="2480951" cy="4876800"/>
          </a:xfrm>
        </p:spPr>
        <p:txBody>
          <a:bodyPr/>
          <a:lstStyle/>
          <a:p>
            <a:r>
              <a:rPr lang="en-US" sz="1600" dirty="0"/>
              <a:t>Pronghorn RANS turbulent closures implemented as </a:t>
            </a:r>
            <a:r>
              <a:rPr lang="en-US" sz="1600" i="1" dirty="0"/>
              <a:t>Functors</a:t>
            </a:r>
            <a:r>
              <a:rPr lang="en-US" sz="1600" dirty="0"/>
              <a:t>, which allows for a simple calibration from higher-fidelity models</a:t>
            </a:r>
          </a:p>
          <a:p>
            <a:r>
              <a:rPr lang="en-US" sz="1600" dirty="0"/>
              <a:t>Pronghorn implements an inverse Kalman filter for advection, allowing to obtain good performance advection in coarse meshes</a:t>
            </a:r>
          </a:p>
          <a:p>
            <a:r>
              <a:rPr lang="en-US" sz="1600" dirty="0"/>
              <a:t>Example for the Molten Salt Fast Reactor (MSFR) core in the right figures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59348-43BA-76E0-CD82-203CBBAA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5" r="24397"/>
          <a:stretch>
            <a:fillRect/>
          </a:stretch>
        </p:blipFill>
        <p:spPr>
          <a:xfrm>
            <a:off x="3077282" y="1604478"/>
            <a:ext cx="1875718" cy="154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E1695-112B-8F02-BB73-FAB89DDD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52" r="23912"/>
          <a:stretch>
            <a:fillRect/>
          </a:stretch>
        </p:blipFill>
        <p:spPr>
          <a:xfrm>
            <a:off x="5940359" y="1642135"/>
            <a:ext cx="1832041" cy="154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A1427-66F1-1E19-2381-69181D17F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08" r="25371"/>
          <a:stretch>
            <a:fillRect/>
          </a:stretch>
        </p:blipFill>
        <p:spPr>
          <a:xfrm>
            <a:off x="9013667" y="1666812"/>
            <a:ext cx="1828801" cy="1544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2B6D6-AA2E-9C36-E25D-5D5A1CD49B12}"/>
              </a:ext>
            </a:extLst>
          </p:cNvPr>
          <p:cNvSpPr txBox="1"/>
          <p:nvPr/>
        </p:nvSpPr>
        <p:spPr>
          <a:xfrm>
            <a:off x="2934629" y="1327479"/>
            <a:ext cx="216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Time-averaged </a:t>
            </a:r>
            <a:r>
              <a:rPr lang="en-US" sz="1200" dirty="0" err="1"/>
              <a:t>NekRS</a:t>
            </a:r>
            <a:r>
              <a:rPr lang="en-US" sz="1200" dirty="0"/>
              <a:t> 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874ADF-247B-8E51-5CC8-5F3AA23D2C74}"/>
                  </a:ext>
                </a:extLst>
              </p:cNvPr>
              <p:cNvSpPr txBox="1"/>
              <p:nvPr/>
            </p:nvSpPr>
            <p:spPr>
              <a:xfrm>
                <a:off x="5867400" y="1156166"/>
                <a:ext cx="2082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Standard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/>
                  <a:t> model in Pronghorn</a:t>
                </a:r>
              </a:p>
              <a:p>
                <a:pPr algn="ctr"/>
                <a:r>
                  <a:rPr lang="en-US" sz="1200" dirty="0"/>
                  <a:t>Mean Squared Error: 6.6%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874ADF-247B-8E51-5CC8-5F3AA23D2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156166"/>
                <a:ext cx="2082229" cy="646331"/>
              </a:xfrm>
              <a:prstGeom prst="rect">
                <a:avLst/>
              </a:prstGeom>
              <a:blipFill>
                <a:blip r:embed="rId5"/>
                <a:stretch>
                  <a:fillRect t="-1923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D0171-DD45-9E75-C040-5FAAD431430E}"/>
                  </a:ext>
                </a:extLst>
              </p:cNvPr>
              <p:cNvSpPr txBox="1"/>
              <p:nvPr/>
            </p:nvSpPr>
            <p:spPr>
              <a:xfrm>
                <a:off x="8948524" y="1147828"/>
                <a:ext cx="2082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Calibrated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/>
                  <a:t> model in Pronghorn</a:t>
                </a:r>
              </a:p>
              <a:p>
                <a:pPr algn="ctr"/>
                <a:r>
                  <a:rPr lang="en-US" sz="1200" dirty="0"/>
                  <a:t>Mean Squared Error: 0.7%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D0171-DD45-9E75-C040-5FAAD4314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524" y="1147828"/>
                <a:ext cx="2082229" cy="646331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E060D4F-9959-D191-AAB2-EA82B840F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353810"/>
              </p:ext>
            </p:extLst>
          </p:nvPr>
        </p:nvGraphicFramePr>
        <p:xfrm>
          <a:off x="4114799" y="3425841"/>
          <a:ext cx="7122485" cy="251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DB9C4D-1904-02B9-EDFF-3CC42B7E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5028900" y="1675150"/>
            <a:ext cx="471574" cy="1544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D9AD68-38B4-4039-02AB-B1F73D2B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7935684" y="1675150"/>
            <a:ext cx="471574" cy="1544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9373E-641E-776A-B8B1-FD25A224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11030752" y="1705086"/>
            <a:ext cx="471574" cy="1544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50F897-FE7E-4A02-599A-7F8956C96A50}"/>
              </a:ext>
            </a:extLst>
          </p:cNvPr>
          <p:cNvSpPr txBox="1"/>
          <p:nvPr/>
        </p:nvSpPr>
        <p:spPr>
          <a:xfrm>
            <a:off x="192494" y="6230628"/>
            <a:ext cx="764529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Tano, M., Walker, S., Abou-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Jaoude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Fang, J., &amp; Shaver, D. (2023). Nek5000-Pronghorn-SAM multiscale modeling of pool-type Molten Salt Reactors. In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20th International Topical Meeting on Nuclear Reactor Thermal Hydraulics, NURETH 2023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478-491). American Nuclear Society.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17669521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B72178-4D52-4820-92D5-6CEB3122D3F1}"/>
</file>

<file path=customXml/itemProps3.xml><?xml version="1.0" encoding="utf-8"?>
<ds:datastoreItem xmlns:ds="http://schemas.openxmlformats.org/officeDocument/2006/customXml" ds:itemID="{9044BF56-C799-47DE-B097-42D0AC3F8454}">
  <ds:schemaRefs>
    <ds:schemaRef ds:uri="d06c844e-3888-4d7e-9476-f8018e5472cf"/>
    <ds:schemaRef ds:uri="0a20205c-0631-4ff0-81c6-46eee12fe7e9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5bb7a7b-ea7a-4bb0-b24a-d4297f0c0a93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35089</TotalTime>
  <Words>1438</Words>
  <Application>Microsoft Macintosh PowerPoint</Application>
  <PresentationFormat>Widescreen</PresentationFormat>
  <Paragraphs>162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STIX Two Text</vt:lpstr>
      <vt:lpstr>Wingdings</vt:lpstr>
      <vt:lpstr>DOE Theme Colors</vt:lpstr>
      <vt:lpstr>Improvements in Pronghorn for MSR modeling, including overlapping domain coupling with SAM for multiscale modeling</vt:lpstr>
      <vt:lpstr>Pronghorn</vt:lpstr>
      <vt:lpstr>Pronghorn’s Role in MSR Multiphysics Framework</vt:lpstr>
      <vt:lpstr>Key TH Improvements in Pronghorn for MSR Modeling</vt:lpstr>
      <vt:lpstr>Two-equations RANS Turbulence Modeling</vt:lpstr>
      <vt:lpstr>Two-Phase Flow Modeling</vt:lpstr>
      <vt:lpstr>Pronghorn-SAM Domain-Overlapping Coupling 1/2 </vt:lpstr>
      <vt:lpstr>Pronghorn-SAM Domain-Overlapping Coupling 2/2 </vt:lpstr>
      <vt:lpstr>Pronghorn-Nek High-to-Low (HOLO) Coupling</vt:lpstr>
      <vt:lpstr>Summary</vt:lpstr>
      <vt:lpstr>PowerPoint Presentation</vt:lpstr>
      <vt:lpstr>Near-Wall Turbulence Modeling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Mauricio Eduardo Tano Retamales</cp:lastModifiedBy>
  <cp:revision>1811</cp:revision>
  <cp:lastPrinted>2018-02-05T23:05:47Z</cp:lastPrinted>
  <dcterms:created xsi:type="dcterms:W3CDTF">2013-06-03T19:45:25Z</dcterms:created>
  <dcterms:modified xsi:type="dcterms:W3CDTF">2025-05-28T17:00:36Z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