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8"/>
  </p:notesMasterIdLst>
  <p:handoutMasterIdLst>
    <p:handoutMasterId r:id="rId19"/>
  </p:handoutMasterIdLst>
  <p:sldIdLst>
    <p:sldId id="638" r:id="rId5"/>
    <p:sldId id="636" r:id="rId6"/>
    <p:sldId id="639" r:id="rId7"/>
    <p:sldId id="640" r:id="rId8"/>
    <p:sldId id="645" r:id="rId9"/>
    <p:sldId id="647" r:id="rId10"/>
    <p:sldId id="648" r:id="rId11"/>
    <p:sldId id="650" r:id="rId12"/>
    <p:sldId id="649" r:id="rId13"/>
    <p:sldId id="651" r:id="rId14"/>
    <p:sldId id="652" r:id="rId15"/>
    <p:sldId id="646" r:id="rId16"/>
    <p:sldId id="643" r:id="rId1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4" autoAdjust="0"/>
    <p:restoredTop sz="94692" autoAdjust="0"/>
  </p:normalViewPr>
  <p:slideViewPr>
    <p:cSldViewPr snapToObjects="1">
      <p:cViewPr varScale="1">
        <p:scale>
          <a:sx n="110" d="100"/>
          <a:sy n="110" d="100"/>
        </p:scale>
        <p:origin x="102" y="528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mon, Emily R." userId="db15cc15-f0d0-4f94-851f-87b263686430" providerId="ADAL" clId="{B6236051-C455-4FD9-8F1E-39F8A567D506}"/>
    <pc:docChg chg="custSel modSld">
      <pc:chgData name="Shemon, Emily R." userId="db15cc15-f0d0-4f94-851f-87b263686430" providerId="ADAL" clId="{B6236051-C455-4FD9-8F1E-39F8A567D506}" dt="2025-04-22T14:12:30.077" v="323" actId="20577"/>
      <pc:docMkLst>
        <pc:docMk/>
      </pc:docMkLst>
      <pc:sldChg chg="modSp mod">
        <pc:chgData name="Shemon, Emily R." userId="db15cc15-f0d0-4f94-851f-87b263686430" providerId="ADAL" clId="{B6236051-C455-4FD9-8F1E-39F8A567D506}" dt="2025-04-22T14:06:46.410" v="199" actId="20577"/>
        <pc:sldMkLst>
          <pc:docMk/>
          <pc:sldMk cId="2129461849" sldId="636"/>
        </pc:sldMkLst>
        <pc:spChg chg="mod">
          <ac:chgData name="Shemon, Emily R." userId="db15cc15-f0d0-4f94-851f-87b263686430" providerId="ADAL" clId="{B6236051-C455-4FD9-8F1E-39F8A567D506}" dt="2025-04-22T14:06:46.410" v="199" actId="20577"/>
          <ac:spMkLst>
            <pc:docMk/>
            <pc:sldMk cId="2129461849" sldId="636"/>
            <ac:spMk id="2" creationId="{C7B54D52-7FFD-32C9-F8D0-4EF04DE2DC94}"/>
          </ac:spMkLst>
        </pc:spChg>
        <pc:spChg chg="mod">
          <ac:chgData name="Shemon, Emily R." userId="db15cc15-f0d0-4f94-851f-87b263686430" providerId="ADAL" clId="{B6236051-C455-4FD9-8F1E-39F8A567D506}" dt="2025-04-22T14:02:55.277" v="198" actId="20577"/>
          <ac:spMkLst>
            <pc:docMk/>
            <pc:sldMk cId="2129461849" sldId="636"/>
            <ac:spMk id="3" creationId="{F1E3D022-7417-B585-AABB-4EB27AA26696}"/>
          </ac:spMkLst>
        </pc:spChg>
      </pc:sldChg>
      <pc:sldChg chg="modSp mod">
        <pc:chgData name="Shemon, Emily R." userId="db15cc15-f0d0-4f94-851f-87b263686430" providerId="ADAL" clId="{B6236051-C455-4FD9-8F1E-39F8A567D506}" dt="2025-04-22T14:07:22.177" v="201" actId="6549"/>
        <pc:sldMkLst>
          <pc:docMk/>
          <pc:sldMk cId="3272174478" sldId="640"/>
        </pc:sldMkLst>
        <pc:spChg chg="mod">
          <ac:chgData name="Shemon, Emily R." userId="db15cc15-f0d0-4f94-851f-87b263686430" providerId="ADAL" clId="{B6236051-C455-4FD9-8F1E-39F8A567D506}" dt="2025-04-22T14:07:22.177" v="201" actId="6549"/>
          <ac:spMkLst>
            <pc:docMk/>
            <pc:sldMk cId="3272174478" sldId="640"/>
            <ac:spMk id="2" creationId="{FA3D121F-C1FF-ACB0-B81C-8F2ABDFC2DC1}"/>
          </ac:spMkLst>
        </pc:spChg>
      </pc:sldChg>
      <pc:sldChg chg="modSp mod">
        <pc:chgData name="Shemon, Emily R." userId="db15cc15-f0d0-4f94-851f-87b263686430" providerId="ADAL" clId="{B6236051-C455-4FD9-8F1E-39F8A567D506}" dt="2025-04-22T14:08:26.410" v="206" actId="20577"/>
        <pc:sldMkLst>
          <pc:docMk/>
          <pc:sldMk cId="4270925122" sldId="645"/>
        </pc:sldMkLst>
        <pc:spChg chg="mod">
          <ac:chgData name="Shemon, Emily R." userId="db15cc15-f0d0-4f94-851f-87b263686430" providerId="ADAL" clId="{B6236051-C455-4FD9-8F1E-39F8A567D506}" dt="2025-04-22T14:08:26.410" v="206" actId="20577"/>
          <ac:spMkLst>
            <pc:docMk/>
            <pc:sldMk cId="4270925122" sldId="645"/>
            <ac:spMk id="2" creationId="{373516E6-9600-F65D-42A3-5ED6B2BAD0B5}"/>
          </ac:spMkLst>
        </pc:spChg>
      </pc:sldChg>
      <pc:sldChg chg="modSp mod">
        <pc:chgData name="Shemon, Emily R." userId="db15cc15-f0d0-4f94-851f-87b263686430" providerId="ADAL" clId="{B6236051-C455-4FD9-8F1E-39F8A567D506}" dt="2025-04-22T14:12:30.077" v="323" actId="20577"/>
        <pc:sldMkLst>
          <pc:docMk/>
          <pc:sldMk cId="780926380" sldId="646"/>
        </pc:sldMkLst>
        <pc:spChg chg="mod">
          <ac:chgData name="Shemon, Emily R." userId="db15cc15-f0d0-4f94-851f-87b263686430" providerId="ADAL" clId="{B6236051-C455-4FD9-8F1E-39F8A567D506}" dt="2025-04-22T14:12:30.077" v="323" actId="20577"/>
          <ac:spMkLst>
            <pc:docMk/>
            <pc:sldMk cId="780926380" sldId="646"/>
            <ac:spMk id="6" creationId="{EAC8D493-41C4-A393-BEDF-75E9F65BB27E}"/>
          </ac:spMkLst>
        </pc:spChg>
      </pc:sldChg>
      <pc:sldChg chg="modSp mod">
        <pc:chgData name="Shemon, Emily R." userId="db15cc15-f0d0-4f94-851f-87b263686430" providerId="ADAL" clId="{B6236051-C455-4FD9-8F1E-39F8A567D506}" dt="2025-04-22T14:10:30.177" v="316" actId="114"/>
        <pc:sldMkLst>
          <pc:docMk/>
          <pc:sldMk cId="4172019206" sldId="648"/>
        </pc:sldMkLst>
        <pc:spChg chg="mod">
          <ac:chgData name="Shemon, Emily R." userId="db15cc15-f0d0-4f94-851f-87b263686430" providerId="ADAL" clId="{B6236051-C455-4FD9-8F1E-39F8A567D506}" dt="2025-04-22T14:10:30.177" v="316" actId="114"/>
          <ac:spMkLst>
            <pc:docMk/>
            <pc:sldMk cId="4172019206" sldId="648"/>
            <ac:spMk id="2" creationId="{7E72641C-2F7B-CC0F-A670-887F0AF2F93A}"/>
          </ac:spMkLst>
        </pc:spChg>
      </pc:sldChg>
      <pc:sldChg chg="modSp mod">
        <pc:chgData name="Shemon, Emily R." userId="db15cc15-f0d0-4f94-851f-87b263686430" providerId="ADAL" clId="{B6236051-C455-4FD9-8F1E-39F8A567D506}" dt="2025-04-22T14:11:37.392" v="320" actId="6549"/>
        <pc:sldMkLst>
          <pc:docMk/>
          <pc:sldMk cId="3964389279" sldId="649"/>
        </pc:sldMkLst>
        <pc:spChg chg="mod">
          <ac:chgData name="Shemon, Emily R." userId="db15cc15-f0d0-4f94-851f-87b263686430" providerId="ADAL" clId="{B6236051-C455-4FD9-8F1E-39F8A567D506}" dt="2025-04-22T14:11:37.392" v="320" actId="6549"/>
          <ac:spMkLst>
            <pc:docMk/>
            <pc:sldMk cId="3964389279" sldId="649"/>
            <ac:spMk id="4" creationId="{A1579FDB-985B-78EF-8DF2-C202C506C7EC}"/>
          </ac:spMkLst>
        </pc:spChg>
      </pc:sldChg>
      <pc:sldChg chg="modSp mod">
        <pc:chgData name="Shemon, Emily R." userId="db15cc15-f0d0-4f94-851f-87b263686430" providerId="ADAL" clId="{B6236051-C455-4FD9-8F1E-39F8A567D506}" dt="2025-04-22T14:11:17.710" v="319" actId="6549"/>
        <pc:sldMkLst>
          <pc:docMk/>
          <pc:sldMk cId="1901325640" sldId="650"/>
        </pc:sldMkLst>
        <pc:spChg chg="mod">
          <ac:chgData name="Shemon, Emily R." userId="db15cc15-f0d0-4f94-851f-87b263686430" providerId="ADAL" clId="{B6236051-C455-4FD9-8F1E-39F8A567D506}" dt="2025-04-22T14:11:17.710" v="319" actId="6549"/>
          <ac:spMkLst>
            <pc:docMk/>
            <pc:sldMk cId="1901325640" sldId="650"/>
            <ac:spMk id="2" creationId="{1F843C1B-9723-C780-514F-2436474FA7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0480" y="5715001"/>
            <a:ext cx="1225296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3F01B-A89A-1F0D-EF4E-8EF523140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905029" y="381002"/>
            <a:ext cx="6381941" cy="472439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945621-D360-691F-1F4B-404E0B9C7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67401"/>
            <a:ext cx="12192000" cy="9905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A1A1A1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05" r:id="rId3"/>
    <p:sldLayoutId id="2147483715" r:id="rId4"/>
    <p:sldLayoutId id="2147483731" r:id="rId5"/>
    <p:sldLayoutId id="2147483732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877A-5183-51FC-CCC8-95449396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DC097-7947-096C-D4A7-796ADB43E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43DCB-BC7A-81A4-EBDE-187BFB3F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834" y="1546564"/>
            <a:ext cx="6544365" cy="4754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dirty="0">
                <a:solidFill>
                  <a:srgbClr val="000000"/>
                </a:solidFill>
              </a:rPr>
              <a:t>Verification studies started from a sharp interface between graphite pebble region and fueled region with fueled region having 40%/60% mixture of graphite pebbles/fresh starting fuel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rgbClr val="000000"/>
                </a:solidFill>
              </a:rPr>
              <a:t>Two sets of results reviewed next, both starting from sharp interface then:</a:t>
            </a:r>
          </a:p>
          <a:p>
            <a:pPr lvl="1"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</a:rPr>
              <a:t>fresh feed of 40%/60% graphite pebbles/starting fuel pebbles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fresh feed of 100% HALEU fuel pebbles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rgbClr val="000000"/>
                </a:solidFill>
              </a:rPr>
              <a:t>All tests involve OTTO cycle (no recycling)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F8D04-7211-1A71-441A-636A4D4A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Running-in Started from Sharp Interface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5118C8-D7C9-52CE-FF14-7AF1C408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19" y="3667453"/>
            <a:ext cx="3968834" cy="21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67B3C-C7D2-42AF-9476-2BBC3D46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28" y="1279539"/>
            <a:ext cx="3268416" cy="22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5F28-3F2E-60C6-348F-87ED7D156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BD883-BD13-47A1-3644-A4A0B0A36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834" y="1546564"/>
            <a:ext cx="6544365" cy="4754563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</a:rPr>
              <a:t>Fresh feed of 40%/60% graphite pebbles/starting fuel pebbles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Griffin and </a:t>
            </a:r>
            <a:r>
              <a:rPr lang="en-US" sz="2400" b="0" dirty="0" err="1">
                <a:solidFill>
                  <a:srgbClr val="000000"/>
                </a:solidFill>
              </a:rPr>
              <a:t>Kugelpy</a:t>
            </a:r>
            <a:r>
              <a:rPr lang="en-US" sz="2400" b="0" dirty="0">
                <a:solidFill>
                  <a:srgbClr val="000000"/>
                </a:solidFill>
              </a:rPr>
              <a:t> predict slightly different critical heights (different eigenvalue at t=0)</a:t>
            </a:r>
          </a:p>
          <a:p>
            <a:pPr lvl="1"/>
            <a:r>
              <a:rPr lang="en-US" sz="2000" b="0" dirty="0">
                <a:solidFill>
                  <a:srgbClr val="000000"/>
                </a:solidFill>
              </a:rPr>
              <a:t>Very similar </a:t>
            </a:r>
            <a:r>
              <a:rPr lang="en-US" sz="2000" dirty="0">
                <a:solidFill>
                  <a:srgbClr val="000000"/>
                </a:solidFill>
              </a:rPr>
              <a:t>k-eff trend between the two codes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Differences in predicted critical height a mater for more detailed future investigation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400" b="0" dirty="0">
                <a:solidFill>
                  <a:srgbClr val="000000"/>
                </a:solidFill>
              </a:rPr>
              <a:t>Maximum power density prediction very similar between two codes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162CF9-C307-3B10-4314-174E3102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033000" cy="685800"/>
          </a:xfrm>
        </p:spPr>
        <p:txBody>
          <a:bodyPr/>
          <a:lstStyle/>
          <a:p>
            <a:r>
              <a:rPr lang="en-US" sz="3200" dirty="0"/>
              <a:t>Sharp Interface with Starting Fresh Fuel Feed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F6FA3-1291-ACC4-AB70-F943D6BB6FAD}"/>
              </a:ext>
            </a:extLst>
          </p:cNvPr>
          <p:cNvSpPr/>
          <p:nvPr/>
        </p:nvSpPr>
        <p:spPr>
          <a:xfrm>
            <a:off x="8300231" y="2918700"/>
            <a:ext cx="1103589" cy="63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6165-79B2-84FC-D2B7-F8F9F732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09" y="1432089"/>
            <a:ext cx="5552743" cy="197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47B9B-96AB-B2CD-CCC9-1EB9230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840646"/>
            <a:ext cx="4990570" cy="21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B5E8E-1D4E-0E02-3F6A-CC8D5B5DD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2C88B-B136-D2AB-4A10-2697A708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9728200" cy="685800"/>
          </a:xfrm>
        </p:spPr>
        <p:txBody>
          <a:bodyPr/>
          <a:lstStyle/>
          <a:p>
            <a:r>
              <a:rPr lang="en-US" sz="3200" dirty="0"/>
              <a:t>Conclusions and Future Work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8D493-41C4-A393-BEDF-75E9F65BB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11557000" cy="47545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b="0" dirty="0" err="1">
                <a:solidFill>
                  <a:srgbClr val="000000"/>
                </a:solidFill>
              </a:rPr>
              <a:t>Kugelpy</a:t>
            </a:r>
            <a:r>
              <a:rPr lang="en-US" b="0" dirty="0">
                <a:solidFill>
                  <a:srgbClr val="000000"/>
                </a:solidFill>
              </a:rPr>
              <a:t> and Griffin use completely different methods for running-in calculations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</a:rPr>
              <a:t>Similar results seen for key features of running-in simulation including predictions for maximum power density</a:t>
            </a:r>
          </a:p>
          <a:p>
            <a:pPr lvl="1">
              <a:spcAft>
                <a:spcPts val="300"/>
              </a:spcAft>
            </a:pPr>
            <a:r>
              <a:rPr lang="en-US" sz="2000" b="0" dirty="0">
                <a:solidFill>
                  <a:srgbClr val="000000"/>
                </a:solidFill>
              </a:rPr>
              <a:t>Spike in power density had been seen in Griffin simulations previously, but not clear it was a physical result; verification with </a:t>
            </a:r>
            <a:r>
              <a:rPr lang="en-US" sz="2000" b="0" dirty="0" err="1">
                <a:solidFill>
                  <a:srgbClr val="000000"/>
                </a:solidFill>
              </a:rPr>
              <a:t>Kugelpy</a:t>
            </a:r>
            <a:r>
              <a:rPr lang="en-US" sz="2000" b="0" dirty="0">
                <a:solidFill>
                  <a:srgbClr val="000000"/>
                </a:solidFill>
              </a:rPr>
              <a:t> increases confidence it is a physically correct result</a:t>
            </a:r>
          </a:p>
          <a:p>
            <a:pPr>
              <a:spcAft>
                <a:spcPts val="300"/>
              </a:spcAft>
            </a:pPr>
            <a:r>
              <a:rPr lang="en-US" b="0" dirty="0">
                <a:solidFill>
                  <a:srgbClr val="000000"/>
                </a:solidFill>
              </a:rPr>
              <a:t>Diffusion with pre-generate multigroup cross section library seemed to work well in this study, but some features from more realistic models still need to be tested like: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</a:rPr>
              <a:t>temperature gradients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</a:rPr>
              <a:t>void region above core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</a:rPr>
              <a:t>control rods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</a:rPr>
              <a:t>recycling of pebbles</a:t>
            </a:r>
          </a:p>
          <a:p>
            <a:pPr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2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11506200" cy="1468430"/>
          </a:xfrm>
        </p:spPr>
        <p:txBody>
          <a:bodyPr/>
          <a:lstStyle/>
          <a:p>
            <a:r>
              <a:rPr lang="en-US" sz="4800" dirty="0"/>
              <a:t>Review of Running-In Simulation and Verification Efforts for Pebble-Bed Reactors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by: Josh Hanophy</a:t>
            </a:r>
            <a:endParaRPr lang="en-US" b="0" dirty="0"/>
          </a:p>
          <a:p>
            <a:r>
              <a:rPr lang="en-US" b="0" dirty="0"/>
              <a:t>May 8, 2025</a:t>
            </a:r>
          </a:p>
          <a:p>
            <a:r>
              <a:rPr lang="en-US" b="0" dirty="0"/>
              <a:t>NEAMS Annual Review: HTGR &amp; FHR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</a:rPr>
              <a:t>Review important points about the running-in phase of operation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Overview of code-to-code verification methodologies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Compare PBR modeling approach in Griffin versus </a:t>
            </a:r>
            <a:r>
              <a:rPr lang="en-US" i="1" dirty="0" err="1">
                <a:solidFill>
                  <a:srgbClr val="000000"/>
                </a:solidFill>
              </a:rPr>
              <a:t>kugelpy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0" dirty="0">
              <a:solidFill>
                <a:srgbClr val="000000"/>
              </a:solidFill>
            </a:endParaRPr>
          </a:p>
          <a:p>
            <a:r>
              <a:rPr lang="en-US" sz="2400" b="0" dirty="0">
                <a:solidFill>
                  <a:srgbClr val="000000"/>
                </a:solidFill>
              </a:rPr>
              <a:t>Summary of important code-to-code verification results thus far</a:t>
            </a:r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6604000" cy="4754563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</a:rPr>
              <a:t>Pebble Bed Reactors (PBRs) start with graphite pebbles filled to a certain height then mix of fuel pebbles and graphite pebbles above this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Graphite pebbles removed from core and replaced with fuel pebbles over time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Power increased from zero to nominal operating level over period of approximately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Models can inform important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fast can reactor be brought to full power?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What are core configurations with minimum safety margins?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Running-in –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576CA-D256-36A5-0FE0-1D757BB1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912" y="2293253"/>
            <a:ext cx="625585" cy="2763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3D118-45A4-FDEB-32CA-6D3D9F99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57" y="2286000"/>
            <a:ext cx="617256" cy="2763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D2B48-868D-191B-0C42-676A72413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551" y="2276477"/>
            <a:ext cx="607279" cy="2763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F5BF3-B8B9-F42C-9AE9-285BB81D8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762" y="2301759"/>
            <a:ext cx="1083522" cy="2781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FE541-1522-EC26-CE50-0324C5D7D79B}"/>
              </a:ext>
            </a:extLst>
          </p:cNvPr>
          <p:cNvSpPr txBox="1"/>
          <p:nvPr/>
        </p:nvSpPr>
        <p:spPr>
          <a:xfrm>
            <a:off x="7554606" y="1988200"/>
            <a:ext cx="91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0C0C1-149D-1863-BC89-E68FE344E729}"/>
              </a:ext>
            </a:extLst>
          </p:cNvPr>
          <p:cNvSpPr txBox="1"/>
          <p:nvPr/>
        </p:nvSpPr>
        <p:spPr>
          <a:xfrm>
            <a:off x="8384287" y="1988200"/>
            <a:ext cx="91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3.3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998A6-5E51-49CF-3BBC-0DD67FD7425F}"/>
              </a:ext>
            </a:extLst>
          </p:cNvPr>
          <p:cNvSpPr txBox="1"/>
          <p:nvPr/>
        </p:nvSpPr>
        <p:spPr>
          <a:xfrm>
            <a:off x="9192626" y="1981631"/>
            <a:ext cx="91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6.7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F48D6-5BE0-1550-AB36-C4298C08AE6E}"/>
              </a:ext>
            </a:extLst>
          </p:cNvPr>
          <p:cNvSpPr txBox="1"/>
          <p:nvPr/>
        </p:nvSpPr>
        <p:spPr>
          <a:xfrm>
            <a:off x="10043650" y="1991670"/>
            <a:ext cx="91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 days</a:t>
            </a:r>
          </a:p>
        </p:txBody>
      </p:sp>
    </p:spTree>
    <p:extLst>
      <p:ext uri="{BB962C8B-B14F-4D97-AF65-F5344CB8AC3E}">
        <p14:creationId xmlns:p14="http://schemas.microsoft.com/office/powerpoint/2010/main" val="32721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7306-4AFF-BF0F-F081-E234F36E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516E6-9600-F65D-42A3-5ED6B2BAD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835" y="1546564"/>
            <a:ext cx="5080000" cy="4754563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</a:rPr>
              <a:t>Significant power spike seen when equilibrium fuel is first added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Results from realistic model including multiphysics</a:t>
            </a:r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400" b="0" dirty="0">
                <a:solidFill>
                  <a:srgbClr val="000000"/>
                </a:solidFill>
              </a:rPr>
              <a:t>Interested in seeing if similar predictions exist for both Griffin and </a:t>
            </a:r>
            <a:r>
              <a:rPr lang="en-US" sz="2400" b="0" i="1" dirty="0" err="1">
                <a:solidFill>
                  <a:srgbClr val="000000"/>
                </a:solidFill>
              </a:rPr>
              <a:t>kugelpy</a:t>
            </a:r>
            <a:r>
              <a:rPr lang="en-US" sz="2400" b="0" dirty="0">
                <a:solidFill>
                  <a:srgbClr val="000000"/>
                </a:solidFill>
              </a:rPr>
              <a:t> despite their significantly different modeling approaches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B061A8-1181-093A-932B-CD14D290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Running-in – Some Important 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2BD3F-02A8-E61F-5A0F-DA6D0103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48" y="1546564"/>
            <a:ext cx="3144842" cy="3764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19A55C-2231-6DB3-02D3-02A0A65C42B5}"/>
              </a:ext>
            </a:extLst>
          </p:cNvPr>
          <p:cNvSpPr txBox="1"/>
          <p:nvPr/>
        </p:nvSpPr>
        <p:spPr>
          <a:xfrm>
            <a:off x="5641078" y="5428281"/>
            <a:ext cx="3460896" cy="6349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Sampe running-in results from a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Griffin gas-cooled PBR model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C9F0B-01A6-CCDA-F0D1-7B0DD8AF3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965" y="1785316"/>
            <a:ext cx="2489200" cy="3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56DFB-F227-7C22-DD3F-CE2E3BD9A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30C7D-D375-9B69-A1B7-342DE1B4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7924799" cy="4754563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Griffin is a deterministic transport code 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100" dirty="0">
                <a:solidFill>
                  <a:srgbClr val="000000"/>
                </a:solidFill>
              </a:rPr>
              <a:t>“Streamline” based approach to modelling pebble bed reactors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Griffin is a MOOSE based application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Major benefits of using Griffin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Fast deterministic solves means transients and “quasi-static” transients like running-in simulation are very fast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Multiphysics can be included in a simple and efficient way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Potential draw back of using Griffin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Deterministic methods requires some method to attain multi-group cross sections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Some question about what errors the homogenized streamline based modeling approach introduces</a:t>
            </a:r>
          </a:p>
          <a:p>
            <a:pPr>
              <a:spcAft>
                <a:spcPts val="0"/>
              </a:spcAft>
            </a:pP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81C390-B0B2-8951-C4DC-866CD4A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9956800" cy="685800"/>
          </a:xfrm>
        </p:spPr>
        <p:txBody>
          <a:bodyPr/>
          <a:lstStyle/>
          <a:p>
            <a:r>
              <a:rPr lang="en-US" sz="3200" dirty="0"/>
              <a:t>Pebble Bed Modeling with Streamlines in Griffin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E2713-76FE-1E04-D01D-A4C2342FC782}"/>
              </a:ext>
            </a:extLst>
          </p:cNvPr>
          <p:cNvSpPr txBox="1"/>
          <p:nvPr/>
        </p:nvSpPr>
        <p:spPr>
          <a:xfrm>
            <a:off x="8183961" y="5377111"/>
            <a:ext cx="3845700" cy="5800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Streamline schematic and results for generic gas cooled PBR with lower cone modeled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2D84A-DE11-86BF-30C1-4B555804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919" y="1388857"/>
            <a:ext cx="1966549" cy="3887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D1309-F95B-BD44-09DA-DC2050B9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55" y="1263888"/>
            <a:ext cx="2036342" cy="39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2C287-A4B5-D580-DA0B-52E1B9AC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2641C-2F7B-CC0F-A670-887F0AF2F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834" y="1546564"/>
            <a:ext cx="7306365" cy="4754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i="1" dirty="0" err="1">
                <a:solidFill>
                  <a:srgbClr val="000000"/>
                </a:solidFill>
              </a:rPr>
              <a:t>k</a:t>
            </a:r>
            <a:r>
              <a:rPr lang="en-US" sz="2800" b="0" i="1" dirty="0" err="1">
                <a:solidFill>
                  <a:srgbClr val="000000"/>
                </a:solidFill>
              </a:rPr>
              <a:t>ugelpy</a:t>
            </a:r>
            <a:r>
              <a:rPr lang="en-US" sz="2800" b="0" dirty="0">
                <a:solidFill>
                  <a:srgbClr val="000000"/>
                </a:solidFill>
              </a:rPr>
              <a:t> is a Monte Carlo based code</a:t>
            </a:r>
          </a:p>
          <a:p>
            <a:pPr>
              <a:spcAft>
                <a:spcPts val="600"/>
              </a:spcAft>
            </a:pPr>
            <a:r>
              <a:rPr lang="en-US" b="0" dirty="0">
                <a:solidFill>
                  <a:srgbClr val="000000"/>
                </a:solidFill>
              </a:rPr>
              <a:t>Different from the approach in Griffin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i="1" dirty="0" err="1">
                <a:solidFill>
                  <a:srgbClr val="000000"/>
                </a:solidFill>
              </a:rPr>
              <a:t>kugelpy</a:t>
            </a:r>
            <a:r>
              <a:rPr lang="en-US" dirty="0">
                <a:solidFill>
                  <a:srgbClr val="000000"/>
                </a:solidFill>
              </a:rPr>
              <a:t> models each </a:t>
            </a:r>
            <a:r>
              <a:rPr lang="en-US" b="0" dirty="0">
                <a:solidFill>
                  <a:srgbClr val="000000"/>
                </a:solidFill>
              </a:rPr>
              <a:t>pebble </a:t>
            </a:r>
            <a:r>
              <a:rPr lang="en-US" sz="2500" b="0" dirty="0">
                <a:solidFill>
                  <a:srgbClr val="000000"/>
                </a:solidFill>
              </a:rPr>
              <a:t>vs the homogenized approach in Griffin</a:t>
            </a:r>
          </a:p>
          <a:p>
            <a:pPr lvl="1">
              <a:spcAft>
                <a:spcPts val="600"/>
              </a:spcAft>
            </a:pPr>
            <a:r>
              <a:rPr lang="en-US" b="0" i="1" dirty="0" err="1">
                <a:solidFill>
                  <a:srgbClr val="000000"/>
                </a:solidFill>
              </a:rPr>
              <a:t>k</a:t>
            </a:r>
            <a:r>
              <a:rPr lang="en-US" sz="2500" b="0" i="1" dirty="0" err="1">
                <a:solidFill>
                  <a:srgbClr val="000000"/>
                </a:solidFill>
              </a:rPr>
              <a:t>ugelpy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implements a </a:t>
            </a:r>
            <a:r>
              <a:rPr lang="en-US" b="0" dirty="0" err="1">
                <a:solidFill>
                  <a:srgbClr val="000000"/>
                </a:solidFill>
              </a:rPr>
              <a:t>Lagrangian</a:t>
            </a:r>
            <a:r>
              <a:rPr lang="en-US" b="0" dirty="0">
                <a:solidFill>
                  <a:srgbClr val="000000"/>
                </a:solidFill>
              </a:rPr>
              <a:t> approach versus Eulerian in Griffin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No numerical diffusion as pebbles move down in </a:t>
            </a:r>
            <a:r>
              <a:rPr lang="en-US" b="0" i="1" dirty="0" err="1">
                <a:solidFill>
                  <a:srgbClr val="000000"/>
                </a:solidFill>
              </a:rPr>
              <a:t>k</a:t>
            </a:r>
            <a:r>
              <a:rPr lang="en-US" sz="2400" b="0" i="1" dirty="0" err="1">
                <a:solidFill>
                  <a:srgbClr val="000000"/>
                </a:solidFill>
              </a:rPr>
              <a:t>ugelpy</a:t>
            </a:r>
            <a:endParaRPr lang="en-US" b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0" dirty="0">
                <a:solidFill>
                  <a:srgbClr val="000000"/>
                </a:solidFill>
              </a:rPr>
              <a:t>Serpent used for the studies so far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solidFill>
                  <a:srgbClr val="000000"/>
                </a:solidFill>
              </a:rPr>
              <a:t>Development team at ORNL currently integrating </a:t>
            </a:r>
            <a:r>
              <a:rPr lang="en-US" b="0" i="1" dirty="0" err="1">
                <a:solidFill>
                  <a:srgbClr val="000000"/>
                </a:solidFill>
              </a:rPr>
              <a:t>k</a:t>
            </a:r>
            <a:r>
              <a:rPr lang="en-US" sz="2400" b="0" i="1" dirty="0" err="1">
                <a:solidFill>
                  <a:srgbClr val="000000"/>
                </a:solidFill>
              </a:rPr>
              <a:t>ugelpy</a:t>
            </a:r>
            <a:r>
              <a:rPr lang="en-US" b="0" dirty="0">
                <a:solidFill>
                  <a:srgbClr val="000000"/>
                </a:solidFill>
              </a:rPr>
              <a:t> with SHIFT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E71335-E3E3-9539-D4FB-D8776458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Kugelpy</a:t>
            </a:r>
            <a:r>
              <a:rPr lang="en-US" sz="3200" dirty="0"/>
              <a:t> Running-In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13F96-AFE8-96EF-23F0-17B6500A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549877"/>
            <a:ext cx="3757351" cy="3496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D3A56B-03B8-E741-2AF6-768C2BAEC68B}"/>
              </a:ext>
            </a:extLst>
          </p:cNvPr>
          <p:cNvSpPr/>
          <p:nvPr/>
        </p:nvSpPr>
        <p:spPr>
          <a:xfrm>
            <a:off x="8300231" y="2918700"/>
            <a:ext cx="1103589" cy="63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5FB7B-57B0-7145-433B-69D67F0D1646}"/>
              </a:ext>
            </a:extLst>
          </p:cNvPr>
          <p:cNvSpPr/>
          <p:nvPr/>
        </p:nvSpPr>
        <p:spPr>
          <a:xfrm>
            <a:off x="10883362" y="3112335"/>
            <a:ext cx="1103589" cy="63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75BED-7947-038F-137B-F329B726E337}"/>
              </a:ext>
            </a:extLst>
          </p:cNvPr>
          <p:cNvSpPr txBox="1"/>
          <p:nvPr/>
        </p:nvSpPr>
        <p:spPr>
          <a:xfrm>
            <a:off x="8749207" y="5117512"/>
            <a:ext cx="3317404" cy="6349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Example of critical height core configuration for the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Kugelpy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test model</a:t>
            </a:r>
          </a:p>
        </p:txBody>
      </p:sp>
    </p:spTree>
    <p:extLst>
      <p:ext uri="{BB962C8B-B14F-4D97-AF65-F5344CB8AC3E}">
        <p14:creationId xmlns:p14="http://schemas.microsoft.com/office/powerpoint/2010/main" val="417201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E361-1494-BB18-5706-0BFF28A2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43C1B-9723-C780-514F-2436474FA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338" y="1618325"/>
            <a:ext cx="7321645" cy="51689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800" b="0" dirty="0">
                <a:solidFill>
                  <a:srgbClr val="000000"/>
                </a:solidFill>
              </a:rPr>
              <a:t>Developed equivalent simplified models in both Griffin and </a:t>
            </a:r>
            <a:r>
              <a:rPr lang="en-US" sz="2800" b="0" dirty="0" err="1">
                <a:solidFill>
                  <a:srgbClr val="000000"/>
                </a:solidFill>
              </a:rPr>
              <a:t>Kugelpy</a:t>
            </a:r>
            <a:endParaRPr lang="en-US" sz="2800" b="0" dirty="0">
              <a:solidFill>
                <a:srgbClr val="000000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2400" b="0" dirty="0">
                <a:solidFill>
                  <a:srgbClr val="000000"/>
                </a:solidFill>
              </a:rPr>
              <a:t>Both codes perform depletion calculations with fixed temperatures (no multiphysics)</a:t>
            </a:r>
          </a:p>
          <a:p>
            <a:pPr lvl="2">
              <a:spcAft>
                <a:spcPts val="300"/>
              </a:spcAft>
            </a:pPr>
            <a:r>
              <a:rPr lang="en-US" b="0" dirty="0">
                <a:solidFill>
                  <a:srgbClr val="000000"/>
                </a:solidFill>
              </a:rPr>
              <a:t>Implementing multiphysics in </a:t>
            </a:r>
            <a:r>
              <a:rPr lang="en-US" b="0" dirty="0" err="1">
                <a:solidFill>
                  <a:srgbClr val="000000"/>
                </a:solidFill>
              </a:rPr>
              <a:t>Kugelpy</a:t>
            </a:r>
            <a:r>
              <a:rPr lang="en-US" b="0" dirty="0">
                <a:solidFill>
                  <a:srgbClr val="000000"/>
                </a:solidFill>
              </a:rPr>
              <a:t> still a research topic</a:t>
            </a:r>
          </a:p>
          <a:p>
            <a:pPr lvl="2">
              <a:spcAft>
                <a:spcPts val="300"/>
              </a:spcAft>
            </a:pPr>
            <a:r>
              <a:rPr lang="en-US" b="0" dirty="0">
                <a:solidFill>
                  <a:srgbClr val="000000"/>
                </a:solidFill>
              </a:rPr>
              <a:t>Enough complicated </a:t>
            </a:r>
            <a:r>
              <a:rPr lang="en-US" dirty="0">
                <a:solidFill>
                  <a:srgbClr val="000000"/>
                </a:solidFill>
              </a:rPr>
              <a:t>phenomenology to investigate initially without considering multiphysics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</a:rPr>
              <a:t>Particularly interested in comparing predictions for the spike in maximum power density when equilibrium fuel introduced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0C382-27F8-E08D-1B7B-58019BB8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236"/>
            <a:ext cx="8705513" cy="685800"/>
          </a:xfrm>
        </p:spPr>
        <p:txBody>
          <a:bodyPr/>
          <a:lstStyle/>
          <a:p>
            <a:r>
              <a:rPr lang="en-US" sz="3200" dirty="0"/>
              <a:t>Code-to-Code Verification Study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620C3-FF9C-6AB0-C8AD-54AC8895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6"/>
          <a:stretch/>
        </p:blipFill>
        <p:spPr>
          <a:xfrm>
            <a:off x="8037684" y="1856646"/>
            <a:ext cx="1569445" cy="3718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DCDF9-3887-AFC5-E267-1007904247ED}"/>
              </a:ext>
            </a:extLst>
          </p:cNvPr>
          <p:cNvSpPr txBox="1"/>
          <p:nvPr/>
        </p:nvSpPr>
        <p:spPr>
          <a:xfrm>
            <a:off x="8301215" y="5605360"/>
            <a:ext cx="293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Simplified PBR for initial code-to-code validation studies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ADD8A321-3335-426D-DBAF-53BBF53998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27808" y="34110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D0E828-BB2F-9201-80DE-564564D3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341" y="1831438"/>
            <a:ext cx="1266890" cy="3655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E1783-7D98-C312-17B5-644A9CB52098}"/>
              </a:ext>
            </a:extLst>
          </p:cNvPr>
          <p:cNvSpPr txBox="1"/>
          <p:nvPr/>
        </p:nvSpPr>
        <p:spPr>
          <a:xfrm>
            <a:off x="8456580" y="1464437"/>
            <a:ext cx="85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Griffin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6BE5E-4396-CBB8-6B16-C11123A4FF53}"/>
              </a:ext>
            </a:extLst>
          </p:cNvPr>
          <p:cNvSpPr txBox="1"/>
          <p:nvPr/>
        </p:nvSpPr>
        <p:spPr>
          <a:xfrm>
            <a:off x="9915811" y="1464438"/>
            <a:ext cx="85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/>
              <a:t>kugelpy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0132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E62A-501D-DA25-40CA-CEC4F6D9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D4C10-DF7F-4A23-D7F4-FE295237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54" y="1310715"/>
            <a:ext cx="7452346" cy="51689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0" dirty="0">
                <a:solidFill>
                  <a:srgbClr val="000000"/>
                </a:solidFill>
              </a:rPr>
              <a:t>Three pebble types utilized for running-in studies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Inert graphite pebble</a:t>
            </a:r>
          </a:p>
          <a:p>
            <a:pPr lvl="1">
              <a:spcAft>
                <a:spcPts val="600"/>
              </a:spcAft>
            </a:pPr>
            <a:r>
              <a:rPr lang="en-US" sz="2000" b="0" dirty="0">
                <a:solidFill>
                  <a:srgbClr val="000000"/>
                </a:solidFill>
              </a:rPr>
              <a:t>5% enriched starting fuel pebble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15.5% enriched HALEU fuel</a:t>
            </a:r>
          </a:p>
          <a:p>
            <a:pPr>
              <a:spcAft>
                <a:spcPts val="600"/>
              </a:spcAft>
            </a:pPr>
            <a:r>
              <a:rPr lang="en-US" sz="2400" b="0" dirty="0">
                <a:solidFill>
                  <a:srgbClr val="000000"/>
                </a:solidFill>
              </a:rPr>
              <a:t>First study with simplified reactor model filled with 40%/60% mixture of graphite pebbles/fresh starting fuel</a:t>
            </a:r>
          </a:p>
          <a:p>
            <a:pPr lvl="1">
              <a:spcAft>
                <a:spcPts val="600"/>
              </a:spcAft>
            </a:pPr>
            <a:r>
              <a:rPr lang="en-US" sz="1800" b="0" dirty="0">
                <a:solidFill>
                  <a:srgbClr val="000000"/>
                </a:solidFill>
              </a:rPr>
              <a:t>Important to start with simple study since pre-generated multigroup library used in Griffin model was developed for equilibrium core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</a:rPr>
              <a:t>Fresh core</a:t>
            </a:r>
            <a:r>
              <a:rPr lang="en-US" sz="1800" b="0" dirty="0">
                <a:solidFill>
                  <a:srgbClr val="000000"/>
                </a:solidFill>
              </a:rPr>
              <a:t> k-eff from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kugelpy</a:t>
            </a:r>
            <a:r>
              <a:rPr lang="en-US" sz="1800" b="0" dirty="0">
                <a:solidFill>
                  <a:srgbClr val="000000"/>
                </a:solidFill>
              </a:rPr>
              <a:t> 1.07590±0.00036</a:t>
            </a:r>
          </a:p>
          <a:p>
            <a:pPr lvl="1">
              <a:spcAft>
                <a:spcPts val="600"/>
              </a:spcAft>
            </a:pPr>
            <a:r>
              <a:rPr lang="en-US" sz="1800" b="0" dirty="0">
                <a:solidFill>
                  <a:srgbClr val="000000"/>
                </a:solidFill>
              </a:rPr>
              <a:t>Griffin prediction is 1.07283, which is lower by approximately 300 </a:t>
            </a:r>
            <a:r>
              <a:rPr lang="en-US" sz="1800" b="0" dirty="0" err="1">
                <a:solidFill>
                  <a:srgbClr val="000000"/>
                </a:solidFill>
              </a:rPr>
              <a:t>pcm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579FDB-985B-78EF-8DF2-C202C506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Initial Code-to-Code Testing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8A243-DD25-CB03-7EBE-398EE2B5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47800"/>
            <a:ext cx="2544054" cy="37689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EFD7C6-8D28-3D9C-C434-6EF3402DC001}"/>
              </a:ext>
            </a:extLst>
          </p:cNvPr>
          <p:cNvSpPr txBox="1"/>
          <p:nvPr/>
        </p:nvSpPr>
        <p:spPr>
          <a:xfrm>
            <a:off x="7839065" y="5216769"/>
            <a:ext cx="4320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Results from initial calculation with the core full or 40%/60% mixture of graphite pebbles/fresh starting fuel, power at 25 MW, and pebbles flow at 2 pebbles/minute</a:t>
            </a:r>
          </a:p>
        </p:txBody>
      </p:sp>
    </p:spTree>
    <p:extLst>
      <p:ext uri="{BB962C8B-B14F-4D97-AF65-F5344CB8AC3E}">
        <p14:creationId xmlns:p14="http://schemas.microsoft.com/office/powerpoint/2010/main" val="3964389279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8BA840E264041A8A938721554CDF0" ma:contentTypeVersion="17" ma:contentTypeDescription="Create a new document." ma:contentTypeScope="" ma:versionID="8e28d2867e7cadd2727e2d4f34c5697b">
  <xsd:schema xmlns:xsd="http://www.w3.org/2001/XMLSchema" xmlns:xs="http://www.w3.org/2001/XMLSchema" xmlns:p="http://schemas.microsoft.com/office/2006/metadata/properties" xmlns:ns2="55bb7a7b-ea7a-4bb0-b24a-d4297f0c0a93" xmlns:ns3="d06c844e-3888-4d7e-9476-f8018e5472cf" xmlns:ns4="0a20205c-0631-4ff0-81c6-46eee12fe7e9" targetNamespace="http://schemas.microsoft.com/office/2006/metadata/properties" ma:root="true" ma:fieldsID="1a6e52dc9f29f0996c01c3f765f8e29e" ns2:_="" ns3:_="" ns4:_="">
    <xsd:import namespace="55bb7a7b-ea7a-4bb0-b24a-d4297f0c0a93"/>
    <xsd:import namespace="d06c844e-3888-4d7e-9476-f8018e5472cf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b7a7b-ea7a-4bb0-b24a-d4297f0c0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c844e-3888-4d7e-9476-f8018e547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0020e9-44d1-4629-a3ff-5db6e7b39b5f}" ma:internalName="TaxCatchAll" ma:readOnly="false" ma:showField="CatchAllData" ma:web="d06c844e-3888-4d7e-9476-f8018e547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0a20205c-0631-4ff0-81c6-46eee12fe7e9" xsi:nil="true"/>
    <lcf76f155ced4ddcb4097134ff3c332f xmlns="55bb7a7b-ea7a-4bb0-b24a-d4297f0c0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F51521-8363-4F58-84AB-A75D66AA9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b7a7b-ea7a-4bb0-b24a-d4297f0c0a93"/>
    <ds:schemaRef ds:uri="d06c844e-3888-4d7e-9476-f8018e5472cf"/>
    <ds:schemaRef ds:uri="0a20205c-0631-4ff0-81c6-46eee12fe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32349</TotalTime>
  <Words>790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STIX Two Text</vt:lpstr>
      <vt:lpstr>Arial</vt:lpstr>
      <vt:lpstr>Arial Narrow</vt:lpstr>
      <vt:lpstr>Calibri</vt:lpstr>
      <vt:lpstr>DOE Theme Colors</vt:lpstr>
      <vt:lpstr>PowerPoint Presentation</vt:lpstr>
      <vt:lpstr>Review of Running-In Simulation and Verification Efforts for Pebble-Bed Reactors</vt:lpstr>
      <vt:lpstr>Overview</vt:lpstr>
      <vt:lpstr>Running-in – Overview</vt:lpstr>
      <vt:lpstr>Running-in – Some Important Questions</vt:lpstr>
      <vt:lpstr>Pebble Bed Modeling with Streamlines in Griffin</vt:lpstr>
      <vt:lpstr>Kugelpy Running-In Overview</vt:lpstr>
      <vt:lpstr>Code-to-Code Verification Study</vt:lpstr>
      <vt:lpstr>Initial Code-to-Code Testing</vt:lpstr>
      <vt:lpstr>Running-in Started from Sharp Interface</vt:lpstr>
      <vt:lpstr>Sharp Interface with Starting Fresh Fuel Feed</vt:lpstr>
      <vt:lpstr>Conclusions and Future Work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Shemon, Emily R.</cp:lastModifiedBy>
  <cp:revision>1770</cp:revision>
  <cp:lastPrinted>2018-02-05T23:05:47Z</cp:lastPrinted>
  <dcterms:created xsi:type="dcterms:W3CDTF">2013-06-03T19:45:25Z</dcterms:created>
  <dcterms:modified xsi:type="dcterms:W3CDTF">2025-04-22T14:12:35Z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0x010100D878BA840E264041A8A938721554CDF0</vt:lpwstr>
  </property>
  <property fmtid="{D5CDD505-2E9C-101B-9397-08002B2CF9AE}" pid="3" name="MediaServiceImageTags">
    <vt:lpwstr/>
  </property>
</Properties>
</file>